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25EF58-2CE6-4252-B24B-32C0A5D38FAA}" type="datetimeFigureOut">
              <a:rPr lang="fr-FR" smtClean="0"/>
              <a:pPr/>
              <a:t>24/03/2020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D2DB7F-532F-40AA-A9AE-7B5B75981C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32731029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19200" y="3714752"/>
            <a:ext cx="6858000" cy="1162048"/>
          </a:xfrm>
        </p:spPr>
        <p:txBody>
          <a:bodyPr>
            <a:noAutofit/>
          </a:bodyPr>
          <a:lstStyle/>
          <a:p>
            <a:pPr algn="l"/>
            <a:r>
              <a:rPr lang="fr-FR" b="1" dirty="0" smtClean="0">
                <a:solidFill>
                  <a:schemeClr val="accent1"/>
                </a:solidFill>
              </a:rPr>
              <a:t>SEQUENCE 4 : L’ECOLE DES FEMMES, MOLIERE, 1662 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chemeClr val="accent2"/>
                </a:solidFill>
              </a:rPr>
              <a:t>THEATRE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pic>
        <p:nvPicPr>
          <p:cNvPr id="4" name="Image 3" descr="L'Ecole des femmes - Lecture des commandemen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285728"/>
            <a:ext cx="1973676" cy="2966090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Image 4" descr="Molière_-_Nicolas_Mignard_(165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7860" y="4000504"/>
            <a:ext cx="2236139" cy="2857496"/>
          </a:xfrm>
          <a:prstGeom prst="ellipse">
            <a:avLst/>
          </a:prstGeom>
          <a:ln w="63500" cap="rnd">
            <a:solidFill>
              <a:schemeClr val="accent5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Image 6" descr="L'Ecole des femmes - Mise en scène modern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430" y="214290"/>
            <a:ext cx="4643470" cy="3086121"/>
          </a:xfrm>
          <a:prstGeom prst="rect">
            <a:avLst/>
          </a:prstGeom>
          <a:ln w="381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PARTIE THEATRE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 fontScale="92500" lnSpcReduction="20000"/>
          </a:bodyPr>
          <a:lstStyle/>
          <a:p>
            <a:r>
              <a:rPr lang="fr-FR" sz="2400" b="1" u="sng" dirty="0" smtClean="0"/>
              <a:t>Texte n°1 : La scène d’exposition (Acte I, scène 1)</a:t>
            </a:r>
          </a:p>
          <a:p>
            <a:endParaRPr lang="fr-FR" sz="2400" b="1" u="sng" dirty="0" smtClean="0"/>
          </a:p>
          <a:p>
            <a:r>
              <a:rPr lang="fr-FR" sz="2400" dirty="0" smtClean="0"/>
              <a:t>Regardez la mise en scène jusqu’à 11min45 puis lisez le texte : </a:t>
            </a:r>
            <a:r>
              <a:rPr lang="fr-FR" sz="2400" u="sng" dirty="0" smtClean="0">
                <a:hlinkClick r:id="rId2"/>
              </a:rPr>
              <a:t>https://vimeo.com/327310297</a:t>
            </a:r>
            <a:endParaRPr lang="fr-FR" sz="2400" u="sng" dirty="0" smtClean="0"/>
          </a:p>
          <a:p>
            <a:pPr>
              <a:buNone/>
            </a:pPr>
            <a:r>
              <a:rPr lang="fr-FR" sz="2400" dirty="0" smtClean="0"/>
              <a:t>	Il est difficile, mais ne vous découragez pas ! Vous pouvez en saisir l’essentiel. </a:t>
            </a:r>
          </a:p>
          <a:p>
            <a:pPr>
              <a:buNone/>
            </a:pPr>
            <a:endParaRPr lang="fr-FR" sz="2400" b="1" dirty="0" smtClean="0"/>
          </a:p>
          <a:p>
            <a:r>
              <a:rPr lang="fr-FR" sz="2400" dirty="0" smtClean="0"/>
              <a:t>Il s’agit de la scène ouvrant la pièce appelée « </a:t>
            </a:r>
            <a:r>
              <a:rPr lang="fr-FR" sz="2400" b="1" dirty="0" smtClean="0"/>
              <a:t>scène d’exposition</a:t>
            </a:r>
            <a:r>
              <a:rPr lang="fr-FR" sz="2400" dirty="0" smtClean="0"/>
              <a:t>. » Comme pour l’incipit d’un roman, vous devez acquérir quelques réflexes, vous posez certaines questions lorsque vous analysez le début d’une œuvre … Lesquels ? </a:t>
            </a:r>
            <a:endParaRPr lang="fr-FR" sz="2400" b="1" dirty="0" smtClean="0"/>
          </a:p>
          <a:p>
            <a:pPr lvl="1">
              <a:buFont typeface="Courier New" pitchFamily="49" charset="0"/>
              <a:buChar char="o"/>
            </a:pPr>
            <a:r>
              <a:rPr lang="fr-FR" sz="2400" dirty="0" smtClean="0">
                <a:solidFill>
                  <a:schemeClr val="accent2"/>
                </a:solidFill>
              </a:rPr>
              <a:t>A quel genre appartient le texte ? Quel son registre ?</a:t>
            </a:r>
          </a:p>
          <a:p>
            <a:pPr lvl="1">
              <a:buFont typeface="Courier New" pitchFamily="49" charset="0"/>
              <a:buChar char="o"/>
            </a:pPr>
            <a:r>
              <a:rPr lang="fr-FR" sz="2400" dirty="0" smtClean="0">
                <a:solidFill>
                  <a:schemeClr val="accent2"/>
                </a:solidFill>
              </a:rPr>
              <a:t>Que sait-on du cadre spatio-temporel ? </a:t>
            </a:r>
          </a:p>
          <a:p>
            <a:pPr lvl="1">
              <a:buFont typeface="Courier New" pitchFamily="49" charset="0"/>
              <a:buChar char="o"/>
            </a:pPr>
            <a:r>
              <a:rPr lang="fr-FR" sz="2400" dirty="0" smtClean="0">
                <a:solidFill>
                  <a:schemeClr val="accent2"/>
                </a:solidFill>
              </a:rPr>
              <a:t>De l’intrigue ?</a:t>
            </a:r>
          </a:p>
          <a:p>
            <a:pPr lvl="1">
              <a:buFont typeface="Courier New" pitchFamily="49" charset="0"/>
              <a:buChar char="o"/>
            </a:pPr>
            <a:r>
              <a:rPr lang="fr-FR" sz="2400" dirty="0" smtClean="0">
                <a:solidFill>
                  <a:schemeClr val="accent2"/>
                </a:solidFill>
              </a:rPr>
              <a:t>Des personnages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52400"/>
            <a:ext cx="8715436" cy="847708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ANALYSE DE LA SCENE D’EXPOSITION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858312" cy="5143536"/>
          </a:xfrm>
        </p:spPr>
        <p:txBody>
          <a:bodyPr>
            <a:normAutofit fontScale="92500" lnSpcReduction="10000"/>
          </a:bodyPr>
          <a:lstStyle/>
          <a:p>
            <a:r>
              <a:rPr lang="fr-FR" sz="2400" dirty="0" smtClean="0"/>
              <a:t>Après avoir visionné et lu la scène d’exposition, </a:t>
            </a:r>
            <a:r>
              <a:rPr lang="fr-FR" sz="2400" b="1" dirty="0" smtClean="0"/>
              <a:t>répondez précisément aux questions indiquées </a:t>
            </a:r>
            <a:r>
              <a:rPr lang="fr-FR" sz="2400" dirty="0" smtClean="0"/>
              <a:t>sur la diapositive </a:t>
            </a:r>
            <a:r>
              <a:rPr lang="fr-FR" sz="2400" dirty="0" smtClean="0"/>
              <a:t>précédente en vous appuyant sur le texte </a:t>
            </a:r>
            <a:r>
              <a:rPr lang="fr-FR" sz="2400" dirty="0" smtClean="0"/>
              <a:t>(genre ? registre ? cadre spatio-temporel ? intrigue ? </a:t>
            </a:r>
            <a:r>
              <a:rPr lang="fr-FR" sz="2400" dirty="0" err="1" smtClean="0"/>
              <a:t>psgs</a:t>
            </a:r>
            <a:r>
              <a:rPr lang="fr-FR" sz="2400" dirty="0" smtClean="0"/>
              <a:t> ?).</a:t>
            </a:r>
          </a:p>
          <a:p>
            <a:endParaRPr lang="fr-FR" sz="2400" dirty="0" smtClean="0"/>
          </a:p>
          <a:p>
            <a:r>
              <a:rPr lang="fr-FR" sz="2400" dirty="0" smtClean="0"/>
              <a:t>Lorsque vous aurez répondu, </a:t>
            </a:r>
            <a:r>
              <a:rPr lang="fr-FR" sz="2400" b="1" dirty="0" smtClean="0"/>
              <a:t>réfléchissez à la problématique et au plan du commentaire de cette scène d’exposition</a:t>
            </a:r>
            <a:r>
              <a:rPr lang="fr-FR" sz="2400" dirty="0" smtClean="0"/>
              <a:t>. Pas de raisonnement tortueux, allez au plus simple ! </a:t>
            </a:r>
          </a:p>
          <a:p>
            <a:endParaRPr lang="fr-FR" sz="2400" dirty="0" smtClean="0"/>
          </a:p>
          <a:p>
            <a:r>
              <a:rPr lang="fr-FR" sz="2400" dirty="0" smtClean="0"/>
              <a:t>L’introduction sur le classicisme, votre manuel et le cours ci-dessous sur la scène d’exposition vous aideront.</a:t>
            </a:r>
          </a:p>
          <a:p>
            <a:endParaRPr lang="fr-FR" sz="2400" dirty="0" smtClean="0"/>
          </a:p>
          <a:p>
            <a:pPr>
              <a:buNone/>
            </a:pPr>
            <a:r>
              <a:rPr lang="fr-FR" sz="2400" b="1" dirty="0" smtClean="0">
                <a:solidFill>
                  <a:schemeClr val="accent2"/>
                </a:solidFill>
              </a:rPr>
              <a:t>	Votre problématique et votre plan doivent m’être envoyés jeudi 26 mars au plus tard. Je me tiens disponible pour vous aider. </a:t>
            </a:r>
          </a:p>
          <a:p>
            <a:endParaRPr lang="fr-FR" sz="2800" dirty="0" smtClean="0"/>
          </a:p>
          <a:p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152400"/>
            <a:ext cx="8858312" cy="84770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COURS - LA SCENE D’EXPOSITION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786874" cy="5357850"/>
          </a:xfrm>
        </p:spPr>
        <p:txBody>
          <a:bodyPr>
            <a:normAutofit lnSpcReduction="10000"/>
          </a:bodyPr>
          <a:lstStyle/>
          <a:p>
            <a:pPr lvl="0"/>
            <a:r>
              <a:rPr lang="fr-FR" dirty="0" smtClean="0"/>
              <a:t>La scène d’exposition est le </a:t>
            </a:r>
            <a:r>
              <a:rPr lang="fr-FR" b="1" dirty="0" smtClean="0">
                <a:solidFill>
                  <a:schemeClr val="accent1"/>
                </a:solidFill>
              </a:rPr>
              <a:t>seuil</a:t>
            </a:r>
            <a:r>
              <a:rPr lang="fr-FR" b="1" dirty="0" smtClean="0"/>
              <a:t> </a:t>
            </a:r>
            <a:r>
              <a:rPr lang="fr-FR" dirty="0" smtClean="0"/>
              <a:t>d’une pièce de théâtre. Plus que toute autre partie de la pièce</a:t>
            </a:r>
            <a:r>
              <a:rPr lang="fr-FR" smtClean="0"/>
              <a:t>, </a:t>
            </a:r>
            <a:r>
              <a:rPr lang="fr-FR" smtClean="0"/>
              <a:t>elle repose </a:t>
            </a:r>
            <a:r>
              <a:rPr lang="fr-FR" dirty="0" smtClean="0"/>
              <a:t>sur un certain nombre de conventions : ainsi, selon la dramaturgie classique, il faut qu’elle soit </a:t>
            </a:r>
            <a:r>
              <a:rPr lang="fr-FR" b="1" dirty="0" smtClean="0">
                <a:solidFill>
                  <a:schemeClr val="accent2"/>
                </a:solidFill>
              </a:rPr>
              <a:t>entière, courte, claire, intéressante et vraisemblable</a:t>
            </a:r>
            <a:r>
              <a:rPr lang="fr-FR" dirty="0" smtClean="0">
                <a:solidFill>
                  <a:schemeClr val="accent2"/>
                </a:solidFill>
              </a:rPr>
              <a:t>. </a:t>
            </a:r>
          </a:p>
          <a:p>
            <a:pPr lvl="0"/>
            <a:endParaRPr lang="fr-FR" dirty="0" smtClean="0">
              <a:solidFill>
                <a:schemeClr val="accent2"/>
              </a:solidFill>
            </a:endParaRPr>
          </a:p>
          <a:p>
            <a:r>
              <a:rPr lang="fr-FR" dirty="0" smtClean="0"/>
              <a:t>Par ailleurs, l’exposition présente nécessairement </a:t>
            </a:r>
            <a:r>
              <a:rPr lang="fr-FR" b="1" dirty="0" smtClean="0">
                <a:solidFill>
                  <a:schemeClr val="accent1"/>
                </a:solidFill>
              </a:rPr>
              <a:t>une action en cours et des personnages qui se connaissent déjà</a:t>
            </a:r>
            <a:r>
              <a:rPr lang="fr-FR" b="1" dirty="0" smtClean="0"/>
              <a:t> </a:t>
            </a:r>
            <a:r>
              <a:rPr lang="fr-FR" dirty="0" smtClean="0"/>
              <a:t>: par quel artifice faire passer dans leur discours des informations qu’ils sont censés savoir ? L’art de la scène d’exposition consiste à concilier cette </a:t>
            </a:r>
            <a:r>
              <a:rPr lang="fr-FR" b="1" dirty="0" smtClean="0">
                <a:solidFill>
                  <a:schemeClr val="accent2"/>
                </a:solidFill>
              </a:rPr>
              <a:t>exigence d’information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smtClean="0"/>
              <a:t>et celle de </a:t>
            </a:r>
            <a:r>
              <a:rPr lang="fr-FR" b="1" dirty="0" smtClean="0">
                <a:solidFill>
                  <a:schemeClr val="accent2"/>
                </a:solidFill>
              </a:rPr>
              <a:t>présenter d’emblée une action rythmée et attrayante</a:t>
            </a:r>
            <a:r>
              <a:rPr lang="fr-FR" dirty="0" smtClean="0"/>
              <a:t> pour le spectateur. </a:t>
            </a:r>
          </a:p>
          <a:p>
            <a:pPr lvl="0"/>
            <a:endParaRPr lang="fr-FR" sz="2400" dirty="0" smtClean="0">
              <a:solidFill>
                <a:schemeClr val="accent2"/>
              </a:solidFill>
            </a:endParaRPr>
          </a:p>
          <a:p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152400"/>
            <a:ext cx="8858312" cy="84770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COURS - LA SCENE D’EXPOSITION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858312" cy="5357850"/>
          </a:xfrm>
        </p:spPr>
        <p:txBody>
          <a:bodyPr>
            <a:normAutofit/>
          </a:bodyPr>
          <a:lstStyle/>
          <a:p>
            <a:pPr lvl="0"/>
            <a:r>
              <a:rPr lang="fr-FR" sz="2800" dirty="0" smtClean="0"/>
              <a:t>L’exposition relève donc d’une véritable gageure (défi, pari) en ce qu’elle doit remplir </a:t>
            </a:r>
            <a:r>
              <a:rPr lang="fr-FR" sz="2800" b="1" u="sng" dirty="0" smtClean="0">
                <a:solidFill>
                  <a:schemeClr val="accent1"/>
                </a:solidFill>
              </a:rPr>
              <a:t>trois fonctions : </a:t>
            </a:r>
          </a:p>
          <a:p>
            <a:pPr lvl="0"/>
            <a:endParaRPr lang="fr-FR" sz="2800" dirty="0" smtClean="0"/>
          </a:p>
          <a:p>
            <a:pPr lvl="1">
              <a:buFont typeface="Courier New" pitchFamily="49" charset="0"/>
              <a:buChar char="o"/>
            </a:pPr>
            <a:r>
              <a:rPr lang="fr-FR" sz="2800" b="1" u="sng" dirty="0" smtClean="0">
                <a:solidFill>
                  <a:schemeClr val="accent2"/>
                </a:solidFill>
              </a:rPr>
              <a:t>Informer</a:t>
            </a:r>
            <a:r>
              <a:rPr lang="fr-FR" sz="2800" b="1" dirty="0" smtClean="0">
                <a:solidFill>
                  <a:schemeClr val="accent2"/>
                </a:solidFill>
              </a:rPr>
              <a:t>, renseigner</a:t>
            </a:r>
            <a:r>
              <a:rPr lang="fr-FR" sz="2800" dirty="0" smtClean="0">
                <a:solidFill>
                  <a:schemeClr val="accent2"/>
                </a:solidFill>
              </a:rPr>
              <a:t> </a:t>
            </a:r>
            <a:r>
              <a:rPr lang="fr-FR" sz="2800" dirty="0" smtClean="0">
                <a:solidFill>
                  <a:schemeClr val="tx1"/>
                </a:solidFill>
              </a:rPr>
              <a:t>le spectateur (sur les personnages, sur l’intrigue, sur le lieu, sur l’époque…).  </a:t>
            </a:r>
          </a:p>
          <a:p>
            <a:pPr lvl="1">
              <a:buFont typeface="Courier New" pitchFamily="49" charset="0"/>
              <a:buChar char="o"/>
            </a:pPr>
            <a:r>
              <a:rPr lang="fr-FR" sz="2800" b="1" u="sng" dirty="0" smtClean="0">
                <a:solidFill>
                  <a:schemeClr val="accent2"/>
                </a:solidFill>
              </a:rPr>
              <a:t>Intéresser</a:t>
            </a:r>
            <a:r>
              <a:rPr lang="fr-FR" sz="2800" b="1" dirty="0" smtClean="0">
                <a:solidFill>
                  <a:schemeClr val="accent2"/>
                </a:solidFill>
              </a:rPr>
              <a:t>, séduire, veiller à</a:t>
            </a:r>
            <a:r>
              <a:rPr lang="fr-FR" sz="2800" dirty="0" smtClean="0">
                <a:solidFill>
                  <a:schemeClr val="accent2"/>
                </a:solidFill>
              </a:rPr>
              <a:t> </a:t>
            </a:r>
            <a:r>
              <a:rPr lang="fr-FR" sz="2800" b="1" dirty="0" smtClean="0">
                <a:solidFill>
                  <a:schemeClr val="accent2"/>
                </a:solidFill>
              </a:rPr>
              <a:t>susciter son intérêt</a:t>
            </a:r>
            <a:r>
              <a:rPr lang="fr-FR" sz="2800" dirty="0" smtClean="0">
                <a:solidFill>
                  <a:schemeClr val="accent2"/>
                </a:solidFill>
              </a:rPr>
              <a:t> </a:t>
            </a:r>
            <a:r>
              <a:rPr lang="fr-FR" sz="2800" dirty="0" smtClean="0">
                <a:solidFill>
                  <a:schemeClr val="tx1"/>
                </a:solidFill>
              </a:rPr>
              <a:t>pour l’histoire qu’on va lui présenter. </a:t>
            </a:r>
          </a:p>
          <a:p>
            <a:pPr lvl="1">
              <a:buFont typeface="Courier New" pitchFamily="49" charset="0"/>
              <a:buChar char="o"/>
            </a:pPr>
            <a:r>
              <a:rPr lang="fr-FR" sz="2800" b="1" u="sng" dirty="0" smtClean="0">
                <a:solidFill>
                  <a:schemeClr val="accent2"/>
                </a:solidFill>
              </a:rPr>
              <a:t>Créer une atmosphère</a:t>
            </a:r>
            <a:r>
              <a:rPr lang="fr-FR" sz="2800" b="1" dirty="0" smtClean="0">
                <a:solidFill>
                  <a:schemeClr val="accent2"/>
                </a:solidFill>
              </a:rPr>
              <a:t>, instaurer une ambiance, s’inscrire dans un genre ou un sous-genre théâtral. </a:t>
            </a:r>
            <a:endParaRPr lang="fr-FR" sz="2800" dirty="0" smtClean="0">
              <a:solidFill>
                <a:schemeClr val="accent2"/>
              </a:solidFill>
            </a:endParaRPr>
          </a:p>
          <a:p>
            <a:pPr lvl="0"/>
            <a:endParaRPr lang="fr-FR" sz="2400" dirty="0" smtClean="0">
              <a:solidFill>
                <a:schemeClr val="accent2"/>
              </a:solidFill>
            </a:endParaRPr>
          </a:p>
          <a:p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152400"/>
            <a:ext cx="8858312" cy="84770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COURS - LA SCENE D’EXPOSITION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1406" y="1214422"/>
            <a:ext cx="9001156" cy="5429288"/>
          </a:xfrm>
        </p:spPr>
        <p:txBody>
          <a:bodyPr>
            <a:noAutofit/>
          </a:bodyPr>
          <a:lstStyle/>
          <a:p>
            <a:pPr lvl="0"/>
            <a:r>
              <a:rPr lang="fr-FR" sz="2000" b="1" dirty="0" smtClean="0"/>
              <a:t>Le traitement de ces conventions a beaucoup évolué au cours des siècles :</a:t>
            </a:r>
            <a:endParaRPr lang="fr-FR" sz="2000" dirty="0" smtClean="0"/>
          </a:p>
          <a:p>
            <a:pPr lvl="0">
              <a:buFont typeface="Courier New" pitchFamily="49" charset="0"/>
              <a:buChar char="o"/>
            </a:pPr>
            <a:r>
              <a:rPr lang="fr-FR" sz="2000" dirty="0" smtClean="0"/>
              <a:t>La </a:t>
            </a:r>
            <a:r>
              <a:rPr lang="fr-FR" sz="2000" b="1" dirty="0" smtClean="0">
                <a:solidFill>
                  <a:schemeClr val="accent1"/>
                </a:solidFill>
              </a:rPr>
              <a:t>comédie antique</a:t>
            </a:r>
            <a:r>
              <a:rPr lang="fr-FR" sz="2000" dirty="0" smtClean="0">
                <a:solidFill>
                  <a:schemeClr val="accent1"/>
                </a:solidFill>
              </a:rPr>
              <a:t> </a:t>
            </a:r>
            <a:r>
              <a:rPr lang="fr-FR" sz="2000" dirty="0" smtClean="0"/>
              <a:t>ne se soucie guère du caractère artificiel de ce genre de scène : l’intrigue est longuement exposée au spectateur, souvent dans le cadre d’un </a:t>
            </a:r>
            <a:r>
              <a:rPr lang="fr-FR" sz="2000" u="sng" dirty="0" smtClean="0">
                <a:solidFill>
                  <a:schemeClr val="accent2"/>
                </a:solidFill>
              </a:rPr>
              <a:t>prologue</a:t>
            </a:r>
            <a:r>
              <a:rPr lang="fr-FR" sz="2000" dirty="0" smtClean="0"/>
              <a:t> ou d’une </a:t>
            </a:r>
            <a:r>
              <a:rPr lang="fr-FR" sz="2000" u="sng" dirty="0" smtClean="0">
                <a:solidFill>
                  <a:schemeClr val="accent2"/>
                </a:solidFill>
              </a:rPr>
              <a:t>tirade</a:t>
            </a:r>
            <a:r>
              <a:rPr lang="fr-FR" sz="2000" dirty="0" smtClean="0"/>
              <a:t> très statique. </a:t>
            </a:r>
          </a:p>
          <a:p>
            <a:pPr lvl="0">
              <a:buFont typeface="Courier New" pitchFamily="49" charset="0"/>
              <a:buChar char="o"/>
            </a:pPr>
            <a:r>
              <a:rPr lang="fr-FR" sz="2000" dirty="0" smtClean="0"/>
              <a:t>Avec la </a:t>
            </a:r>
            <a:r>
              <a:rPr lang="fr-FR" sz="2000" b="1" dirty="0" smtClean="0">
                <a:solidFill>
                  <a:schemeClr val="accent1"/>
                </a:solidFill>
              </a:rPr>
              <a:t>comédie classique</a:t>
            </a:r>
            <a:r>
              <a:rPr lang="fr-FR" sz="2000" dirty="0" smtClean="0"/>
              <a:t>, l’auteur s’attache à atténuer le caractère artificiel de l’exposition en conjuguant la fonction informative propre à ce type de scène avec le respect de la vraisemblance : c’est le plus souvent au cours d’un </a:t>
            </a:r>
            <a:r>
              <a:rPr lang="fr-FR" sz="2000" u="sng" dirty="0" smtClean="0">
                <a:solidFill>
                  <a:schemeClr val="accent2"/>
                </a:solidFill>
              </a:rPr>
              <a:t>dialogue</a:t>
            </a:r>
            <a:r>
              <a:rPr lang="fr-FR" sz="2000" dirty="0" smtClean="0"/>
              <a:t>, entre deux ou plusieurs personnages, que les rudiments de l’intrigue sont exposés au spectateur. </a:t>
            </a:r>
          </a:p>
          <a:p>
            <a:pPr lvl="0">
              <a:buFont typeface="Courier New" pitchFamily="49" charset="0"/>
              <a:buChar char="o"/>
            </a:pPr>
            <a:r>
              <a:rPr lang="fr-FR" sz="2000" dirty="0" smtClean="0"/>
              <a:t>Le </a:t>
            </a:r>
            <a:r>
              <a:rPr lang="fr-FR" sz="2000" b="1" dirty="0" smtClean="0">
                <a:solidFill>
                  <a:schemeClr val="accent1"/>
                </a:solidFill>
              </a:rPr>
              <a:t>drame romantique </a:t>
            </a:r>
            <a:r>
              <a:rPr lang="fr-FR" sz="2000" dirty="0" smtClean="0"/>
              <a:t>(XIXe siècle), quant à lui, plonge d’emblée le spectateur dans l’action : c’est </a:t>
            </a:r>
            <a:r>
              <a:rPr lang="fr-FR" sz="2000" u="sng" dirty="0" smtClean="0">
                <a:solidFill>
                  <a:schemeClr val="accent2"/>
                </a:solidFill>
              </a:rPr>
              <a:t>l’exposition </a:t>
            </a:r>
            <a:r>
              <a:rPr lang="fr-FR" sz="2000" i="1" u="sng" dirty="0" smtClean="0">
                <a:solidFill>
                  <a:schemeClr val="accent2"/>
                </a:solidFill>
              </a:rPr>
              <a:t>in medias </a:t>
            </a:r>
            <a:r>
              <a:rPr lang="fr-FR" sz="2000" i="1" u="sng" dirty="0" err="1" smtClean="0">
                <a:solidFill>
                  <a:schemeClr val="accent2"/>
                </a:solidFill>
              </a:rPr>
              <a:t>res</a:t>
            </a:r>
            <a:r>
              <a:rPr lang="fr-FR" sz="2000" dirty="0" smtClean="0"/>
              <a:t>, qui perd ainsi tout caractère artificiel. </a:t>
            </a:r>
          </a:p>
          <a:p>
            <a:pPr lvl="0">
              <a:buFont typeface="Courier New" pitchFamily="49" charset="0"/>
              <a:buChar char="o"/>
            </a:pPr>
            <a:r>
              <a:rPr lang="fr-FR" sz="2000" dirty="0" smtClean="0"/>
              <a:t>Le </a:t>
            </a:r>
            <a:r>
              <a:rPr lang="fr-FR" sz="2000" b="1" dirty="0" smtClean="0">
                <a:solidFill>
                  <a:schemeClr val="accent1"/>
                </a:solidFill>
              </a:rPr>
              <a:t>théâtre moderne</a:t>
            </a:r>
            <a:r>
              <a:rPr lang="fr-FR" sz="2000" dirty="0" smtClean="0"/>
              <a:t>, enfin, déroge bien souvent aux exigences de l’exposition en présentant des informations incohérentes, parfois invraisemblables, qui n’éclairent guère le spectateur sur le caractère des personnages et la suite de l’histoire.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172</TotalTime>
  <Words>216</Words>
  <Application>Microsoft Office PowerPoint</Application>
  <PresentationFormat>Affichage à l'écran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Origine</vt:lpstr>
      <vt:lpstr>SEQUENCE 4 : L’ECOLE DES FEMMES, MOLIERE, 1662 </vt:lpstr>
      <vt:lpstr>PARTIE THEATRE :</vt:lpstr>
      <vt:lpstr>ANALYSE DE LA SCENE D’EXPOSITION :</vt:lpstr>
      <vt:lpstr>COURS - LA SCENE D’EXPOSITION :</vt:lpstr>
      <vt:lpstr>COURS - LA SCENE D’EXPOSITION :</vt:lpstr>
      <vt:lpstr>COURS - LA SCENE D’EXPOSITION 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SEQUENCE 4 : L’ECOLE DES FEMMES, MOLIERE, 1662</dc:title>
  <dc:creator>HP</dc:creator>
  <cp:lastModifiedBy>HP</cp:lastModifiedBy>
  <cp:revision>25</cp:revision>
  <dcterms:created xsi:type="dcterms:W3CDTF">2020-03-12T21:42:24Z</dcterms:created>
  <dcterms:modified xsi:type="dcterms:W3CDTF">2020-03-24T11:28:54Z</dcterms:modified>
</cp:coreProperties>
</file>