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1" r:id="rId3"/>
    <p:sldId id="258" r:id="rId4"/>
    <p:sldId id="262" r:id="rId5"/>
    <p:sldId id="263" r:id="rId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3" d="100"/>
          <a:sy n="73" d="100"/>
        </p:scale>
        <p:origin x="-129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8" name="Titr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a:xfrm>
            <a:off x="6400800" y="6355080"/>
            <a:ext cx="2286000" cy="365760"/>
          </a:xfrm>
        </p:spPr>
        <p:txBody>
          <a:bodyPr/>
          <a:lstStyle>
            <a:lvl1pPr>
              <a:defRPr sz="1400"/>
            </a:lvl1pPr>
          </a:lstStyle>
          <a:p>
            <a:fld id="{FF25EF58-2CE6-4252-B24B-32C0A5D38FAA}" type="datetimeFigureOut">
              <a:rPr lang="fr-FR" smtClean="0"/>
              <a:pPr/>
              <a:t>07/04/2020</a:t>
            </a:fld>
            <a:endParaRPr lang="fr-FR"/>
          </a:p>
        </p:txBody>
      </p:sp>
      <p:sp>
        <p:nvSpPr>
          <p:cNvPr id="17" name="Espace réservé du pied de page 16"/>
          <p:cNvSpPr>
            <a:spLocks noGrp="1"/>
          </p:cNvSpPr>
          <p:nvPr>
            <p:ph type="ftr" sz="quarter" idx="11"/>
          </p:nvPr>
        </p:nvSpPr>
        <p:spPr>
          <a:xfrm>
            <a:off x="2898648" y="6355080"/>
            <a:ext cx="3474720" cy="365760"/>
          </a:xfrm>
        </p:spPr>
        <p:txBody>
          <a:bodyPr/>
          <a:lstStyle/>
          <a:p>
            <a:endParaRPr lang="fr-FR"/>
          </a:p>
        </p:txBody>
      </p:sp>
      <p:sp>
        <p:nvSpPr>
          <p:cNvPr id="29" name="Espace réservé du numéro de diapositive 28"/>
          <p:cNvSpPr>
            <a:spLocks noGrp="1"/>
          </p:cNvSpPr>
          <p:nvPr>
            <p:ph type="sldNum" sz="quarter" idx="12"/>
          </p:nvPr>
        </p:nvSpPr>
        <p:spPr>
          <a:xfrm>
            <a:off x="1216152" y="6355080"/>
            <a:ext cx="1219200" cy="365760"/>
          </a:xfrm>
        </p:spPr>
        <p:txBody>
          <a:bodyPr/>
          <a:lstStyle/>
          <a:p>
            <a:fld id="{D4D2DB7F-532F-40AA-A9AE-7B5B75981C26}" type="slidenum">
              <a:rPr lang="fr-FR" smtClean="0"/>
              <a:pPr/>
              <a:t>‹N°›</a:t>
            </a:fld>
            <a:endParaRPr lang="fr-FR"/>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FF25EF58-2CE6-4252-B24B-32C0A5D38FAA}" type="datetimeFigureOut">
              <a:rPr lang="fr-FR" smtClean="0"/>
              <a:pPr/>
              <a:t>07/04/2020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4D2DB7F-532F-40AA-A9AE-7B5B75981C26}"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FF25EF58-2CE6-4252-B24B-32C0A5D38FAA}" type="datetimeFigureOut">
              <a:rPr lang="fr-FR" smtClean="0"/>
              <a:pPr/>
              <a:t>07/04/2020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4D2DB7F-532F-40AA-A9AE-7B5B75981C26}" type="slidenum">
              <a:rPr lang="fr-FR" smtClean="0"/>
              <a:pPr/>
              <a:t>‹N°›</a:t>
            </a:fld>
            <a:endParaRPr lang="fr-FR"/>
          </a:p>
        </p:txBody>
      </p:sp>
      <p:sp>
        <p:nvSpPr>
          <p:cNvPr id="7" name="Connecteur droit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Triangle isocè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Connecteur droit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4" name="Espace réservé de la date 3"/>
          <p:cNvSpPr>
            <a:spLocks noGrp="1"/>
          </p:cNvSpPr>
          <p:nvPr>
            <p:ph type="dt" sz="half" idx="10"/>
          </p:nvPr>
        </p:nvSpPr>
        <p:spPr/>
        <p:txBody>
          <a:bodyPr/>
          <a:lstStyle/>
          <a:p>
            <a:fld id="{FF25EF58-2CE6-4252-B24B-32C0A5D38FAA}" type="datetimeFigureOut">
              <a:rPr lang="fr-FR" smtClean="0"/>
              <a:pPr/>
              <a:t>07/04/2020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4D2DB7F-532F-40AA-A9AE-7B5B75981C26}" type="slidenum">
              <a:rPr lang="fr-FR" smtClean="0"/>
              <a:pPr/>
              <a:t>‹N°›</a:t>
            </a:fld>
            <a:endParaRPr lang="fr-FR"/>
          </a:p>
        </p:txBody>
      </p:sp>
      <p:sp>
        <p:nvSpPr>
          <p:cNvPr id="8" name="Espace réservé du contenu 7"/>
          <p:cNvSpPr>
            <a:spLocks noGrp="1"/>
          </p:cNvSpPr>
          <p:nvPr>
            <p:ph sz="quarter" idx="1"/>
          </p:nvPr>
        </p:nvSpPr>
        <p:spPr>
          <a:xfrm>
            <a:off x="457200" y="1219200"/>
            <a:ext cx="8229600" cy="493776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a:xfrm>
            <a:off x="6400800" y="6355080"/>
            <a:ext cx="2286000" cy="365760"/>
          </a:xfrm>
        </p:spPr>
        <p:txBody>
          <a:bodyPr/>
          <a:lstStyle/>
          <a:p>
            <a:fld id="{FF25EF58-2CE6-4252-B24B-32C0A5D38FAA}" type="datetimeFigureOut">
              <a:rPr lang="fr-FR" smtClean="0"/>
              <a:pPr/>
              <a:t>07/04/2020</a:t>
            </a:fld>
            <a:endParaRPr lang="fr-FR"/>
          </a:p>
        </p:txBody>
      </p:sp>
      <p:sp>
        <p:nvSpPr>
          <p:cNvPr id="5" name="Espace réservé du pied de page 4"/>
          <p:cNvSpPr>
            <a:spLocks noGrp="1"/>
          </p:cNvSpPr>
          <p:nvPr>
            <p:ph type="ftr" sz="quarter" idx="11"/>
          </p:nvPr>
        </p:nvSpPr>
        <p:spPr>
          <a:xfrm>
            <a:off x="2898648" y="6355080"/>
            <a:ext cx="3474720" cy="365760"/>
          </a:xfrm>
        </p:spPr>
        <p:txBody>
          <a:bodyPr/>
          <a:lstStyle/>
          <a:p>
            <a:endParaRPr lang="fr-FR"/>
          </a:p>
        </p:txBody>
      </p:sp>
      <p:sp>
        <p:nvSpPr>
          <p:cNvPr id="6" name="Espace réservé du numéro de diapositive 5"/>
          <p:cNvSpPr>
            <a:spLocks noGrp="1"/>
          </p:cNvSpPr>
          <p:nvPr>
            <p:ph type="sldNum" sz="quarter" idx="12"/>
          </p:nvPr>
        </p:nvSpPr>
        <p:spPr>
          <a:xfrm>
            <a:off x="1069848" y="6355080"/>
            <a:ext cx="1520952" cy="365760"/>
          </a:xfrm>
        </p:spPr>
        <p:txBody>
          <a:bodyPr/>
          <a:lstStyle/>
          <a:p>
            <a:fld id="{D4D2DB7F-532F-40AA-A9AE-7B5B75981C26}" type="slidenum">
              <a:rPr lang="fr-FR" smtClean="0"/>
              <a:pPr/>
              <a:t>‹N°›</a:t>
            </a:fld>
            <a:endParaRPr lang="fr-FR"/>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228600"/>
            <a:ext cx="8229600" cy="914400"/>
          </a:xfrm>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FF25EF58-2CE6-4252-B24B-32C0A5D38FAA}" type="datetimeFigureOut">
              <a:rPr lang="fr-FR" smtClean="0"/>
              <a:pPr/>
              <a:t>07/04/2020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4D2DB7F-532F-40AA-A9AE-7B5B75981C26}" type="slidenum">
              <a:rPr lang="fr-FR" smtClean="0"/>
              <a:pPr/>
              <a:t>‹N°›</a:t>
            </a:fld>
            <a:endParaRPr lang="fr-FR"/>
          </a:p>
        </p:txBody>
      </p:sp>
      <p:sp>
        <p:nvSpPr>
          <p:cNvPr id="9" name="Espace réservé du contenu 8"/>
          <p:cNvSpPr>
            <a:spLocks noGrp="1"/>
          </p:cNvSpPr>
          <p:nvPr>
            <p:ph sz="quarter" idx="1"/>
          </p:nvPr>
        </p:nvSpPr>
        <p:spPr>
          <a:xfrm>
            <a:off x="457200" y="1219200"/>
            <a:ext cx="4041648" cy="493776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632198" y="1216152"/>
            <a:ext cx="4041648" cy="493776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28600"/>
            <a:ext cx="8229600" cy="914400"/>
          </a:xfrm>
        </p:spPr>
        <p:txBody>
          <a:bodyPr anchor="ctr"/>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7" name="Espace réservé de la date 6"/>
          <p:cNvSpPr>
            <a:spLocks noGrp="1"/>
          </p:cNvSpPr>
          <p:nvPr>
            <p:ph type="dt" sz="half" idx="10"/>
          </p:nvPr>
        </p:nvSpPr>
        <p:spPr/>
        <p:txBody>
          <a:bodyPr/>
          <a:lstStyle/>
          <a:p>
            <a:fld id="{FF25EF58-2CE6-4252-B24B-32C0A5D38FAA}" type="datetimeFigureOut">
              <a:rPr lang="fr-FR" smtClean="0"/>
              <a:pPr/>
              <a:t>07/04/2020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D4D2DB7F-532F-40AA-A9AE-7B5B75981C26}" type="slidenum">
              <a:rPr lang="fr-FR" smtClean="0"/>
              <a:pPr/>
              <a:t>‹N°›</a:t>
            </a:fld>
            <a:endParaRPr lang="fr-FR"/>
          </a:p>
        </p:txBody>
      </p:sp>
      <p:sp>
        <p:nvSpPr>
          <p:cNvPr id="11" name="Espace réservé du contenu 10"/>
          <p:cNvSpPr>
            <a:spLocks noGrp="1"/>
          </p:cNvSpPr>
          <p:nvPr>
            <p:ph sz="quarter" idx="2"/>
          </p:nvPr>
        </p:nvSpPr>
        <p:spPr>
          <a:xfrm>
            <a:off x="457200" y="2133600"/>
            <a:ext cx="4038600" cy="40386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648200" y="2133600"/>
            <a:ext cx="4038600" cy="40386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228600"/>
            <a:ext cx="8229600" cy="914400"/>
          </a:xfrm>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FF25EF58-2CE6-4252-B24B-32C0A5D38FAA}" type="datetimeFigureOut">
              <a:rPr lang="fr-FR" smtClean="0"/>
              <a:pPr/>
              <a:t>07/04/2020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D4D2DB7F-532F-40AA-A9AE-7B5B75981C26}" type="slidenum">
              <a:rPr lang="fr-FR" smtClean="0"/>
              <a:pPr/>
              <a:t>‹N°›</a:t>
            </a:fld>
            <a:endParaRPr lang="fr-FR"/>
          </a:p>
        </p:txBody>
      </p:sp>
      <p:sp>
        <p:nvSpPr>
          <p:cNvPr id="6" name="Triangle isocè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FF25EF58-2CE6-4252-B24B-32C0A5D38FAA}" type="datetimeFigureOut">
              <a:rPr lang="fr-FR" smtClean="0"/>
              <a:pPr/>
              <a:t>07/04/2020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D4D2DB7F-532F-40AA-A9AE-7B5B75981C26}" type="slidenum">
              <a:rPr lang="fr-FR" smtClean="0"/>
              <a:pPr/>
              <a:t>‹N°›</a:t>
            </a:fld>
            <a:endParaRPr lang="fr-FR"/>
          </a:p>
        </p:txBody>
      </p:sp>
      <p:sp>
        <p:nvSpPr>
          <p:cNvPr id="5" name="Connecteur droit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Triangle isocè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FF25EF58-2CE6-4252-B24B-32C0A5D38FAA}" type="datetimeFigureOut">
              <a:rPr lang="fr-FR" smtClean="0"/>
              <a:pPr/>
              <a:t>07/04/2020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4D2DB7F-532F-40AA-A9AE-7B5B75981C26}" type="slidenum">
              <a:rPr lang="fr-FR" smtClean="0"/>
              <a:pPr/>
              <a:t>‹N°›</a:t>
            </a:fld>
            <a:endParaRPr lang="fr-FR"/>
          </a:p>
        </p:txBody>
      </p:sp>
      <p:sp>
        <p:nvSpPr>
          <p:cNvPr id="8" name="Connecteur droit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Connecteur droit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Triangle isocè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Espace réservé du contenu 11"/>
          <p:cNvSpPr>
            <a:spLocks noGrp="1"/>
          </p:cNvSpPr>
          <p:nvPr>
            <p:ph sz="quarter" idx="1"/>
          </p:nvPr>
        </p:nvSpPr>
        <p:spPr>
          <a:xfrm>
            <a:off x="304800" y="304800"/>
            <a:ext cx="5715000" cy="5715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FF25EF58-2CE6-4252-B24B-32C0A5D38FAA}" type="datetimeFigureOut">
              <a:rPr lang="fr-FR" smtClean="0"/>
              <a:pPr/>
              <a:t>07/04/2020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4D2DB7F-532F-40AA-A9AE-7B5B75981C26}" type="slidenum">
              <a:rPr lang="fr-FR" smtClean="0"/>
              <a:pPr/>
              <a:t>‹N°›</a:t>
            </a:fld>
            <a:endParaRPr lang="fr-FR"/>
          </a:p>
        </p:txBody>
      </p:sp>
      <p:sp>
        <p:nvSpPr>
          <p:cNvPr id="8" name="Connecteur droit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Triangle isocè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Espace réservé du titre 21"/>
          <p:cNvSpPr>
            <a:spLocks noGrp="1"/>
          </p:cNvSpPr>
          <p:nvPr>
            <p:ph type="title"/>
          </p:nvPr>
        </p:nvSpPr>
        <p:spPr>
          <a:xfrm>
            <a:off x="457200" y="152400"/>
            <a:ext cx="8229600" cy="990600"/>
          </a:xfrm>
          <a:prstGeom prst="rect">
            <a:avLst/>
          </a:prstGeom>
        </p:spPr>
        <p:txBody>
          <a:bodyPr vert="horz" anchor="b" anchorCtr="0">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FF25EF58-2CE6-4252-B24B-32C0A5D38FAA}" type="datetimeFigureOut">
              <a:rPr lang="fr-FR" smtClean="0"/>
              <a:pPr/>
              <a:t>07/04/2020</a:t>
            </a:fld>
            <a:endParaRPr lang="fr-FR"/>
          </a:p>
        </p:txBody>
      </p:sp>
      <p:sp>
        <p:nvSpPr>
          <p:cNvPr id="3" name="Espace réservé du pied de page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fr-FR"/>
          </a:p>
        </p:txBody>
      </p:sp>
      <p:sp>
        <p:nvSpPr>
          <p:cNvPr id="23" name="Espace réservé du numéro de diapositive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D4D2DB7F-532F-40AA-A9AE-7B5B75981C26}" type="slidenum">
              <a:rPr lang="fr-FR" smtClean="0"/>
              <a:pPr/>
              <a:t>‹N°›</a:t>
            </a:fld>
            <a:endParaRPr lang="fr-FR"/>
          </a:p>
        </p:txBody>
      </p:sp>
      <p:sp>
        <p:nvSpPr>
          <p:cNvPr id="28" name="Connecteur droit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Connecteur droit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Triangle isocè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219200" y="3714752"/>
            <a:ext cx="6858000" cy="1162048"/>
          </a:xfrm>
        </p:spPr>
        <p:txBody>
          <a:bodyPr>
            <a:noAutofit/>
          </a:bodyPr>
          <a:lstStyle/>
          <a:p>
            <a:pPr algn="l"/>
            <a:r>
              <a:rPr lang="fr-FR" b="1" dirty="0" smtClean="0">
                <a:solidFill>
                  <a:schemeClr val="accent1"/>
                </a:solidFill>
              </a:rPr>
              <a:t>SEQUENCE 4 : L’ECOLE DES FEMMES, MOLIERE, 1662 </a:t>
            </a:r>
            <a:endParaRPr lang="fr-FR" b="1" dirty="0">
              <a:solidFill>
                <a:schemeClr val="accent1"/>
              </a:solidFill>
            </a:endParaRPr>
          </a:p>
        </p:txBody>
      </p:sp>
      <p:sp>
        <p:nvSpPr>
          <p:cNvPr id="3" name="Sous-titre 2"/>
          <p:cNvSpPr>
            <a:spLocks noGrp="1"/>
          </p:cNvSpPr>
          <p:nvPr>
            <p:ph type="subTitle" idx="1"/>
          </p:nvPr>
        </p:nvSpPr>
        <p:spPr/>
        <p:txBody>
          <a:bodyPr>
            <a:noAutofit/>
          </a:bodyPr>
          <a:lstStyle/>
          <a:p>
            <a:pPr algn="l"/>
            <a:r>
              <a:rPr lang="fr-FR" sz="3200" b="1" dirty="0" smtClean="0">
                <a:solidFill>
                  <a:schemeClr val="accent2"/>
                </a:solidFill>
              </a:rPr>
              <a:t>THEATRE</a:t>
            </a:r>
            <a:endParaRPr lang="fr-FR" sz="3200" b="1" dirty="0">
              <a:solidFill>
                <a:schemeClr val="accent2"/>
              </a:solidFill>
            </a:endParaRPr>
          </a:p>
        </p:txBody>
      </p:sp>
      <p:pic>
        <p:nvPicPr>
          <p:cNvPr id="4" name="Image 3" descr="L'Ecole des femmes - Lecture des commandements.jpg"/>
          <p:cNvPicPr>
            <a:picLocks noChangeAspect="1"/>
          </p:cNvPicPr>
          <p:nvPr/>
        </p:nvPicPr>
        <p:blipFill>
          <a:blip r:embed="rId2" cstate="print"/>
          <a:stretch>
            <a:fillRect/>
          </a:stretch>
        </p:blipFill>
        <p:spPr>
          <a:xfrm>
            <a:off x="928662" y="285728"/>
            <a:ext cx="1973676" cy="2966090"/>
          </a:xfrm>
          <a:prstGeom prst="rect">
            <a:avLst/>
          </a:prstGeom>
          <a:ln w="38100" cap="sq">
            <a:solidFill>
              <a:schemeClr val="accent1"/>
            </a:solidFill>
            <a:prstDash val="solid"/>
            <a:miter lim="800000"/>
          </a:ln>
          <a:effectLst>
            <a:outerShdw blurRad="50800" dist="38100" dir="2700000" algn="tl" rotWithShape="0">
              <a:srgbClr val="000000">
                <a:alpha val="43000"/>
              </a:srgbClr>
            </a:outerShdw>
          </a:effectLst>
        </p:spPr>
      </p:pic>
      <p:pic>
        <p:nvPicPr>
          <p:cNvPr id="5" name="Image 4" descr="Molière_-_Nicolas_Mignard_(1658).jpg"/>
          <p:cNvPicPr>
            <a:picLocks noChangeAspect="1"/>
          </p:cNvPicPr>
          <p:nvPr/>
        </p:nvPicPr>
        <p:blipFill>
          <a:blip r:embed="rId3"/>
          <a:stretch>
            <a:fillRect/>
          </a:stretch>
        </p:blipFill>
        <p:spPr>
          <a:xfrm>
            <a:off x="6907860" y="4000504"/>
            <a:ext cx="2236139" cy="2857496"/>
          </a:xfrm>
          <a:prstGeom prst="ellipse">
            <a:avLst/>
          </a:prstGeom>
          <a:ln w="63500" cap="rnd">
            <a:solidFill>
              <a:schemeClr val="accent5"/>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7" name="Image 6" descr="L'Ecole des femmes - Mise en scène moderne.jpg"/>
          <p:cNvPicPr>
            <a:picLocks noChangeAspect="1"/>
          </p:cNvPicPr>
          <p:nvPr/>
        </p:nvPicPr>
        <p:blipFill>
          <a:blip r:embed="rId4"/>
          <a:stretch>
            <a:fillRect/>
          </a:stretch>
        </p:blipFill>
        <p:spPr>
          <a:xfrm>
            <a:off x="3500430" y="214290"/>
            <a:ext cx="4643470" cy="3086121"/>
          </a:xfrm>
          <a:prstGeom prst="rect">
            <a:avLst/>
          </a:prstGeom>
          <a:ln w="38100" cap="sq">
            <a:solidFill>
              <a:schemeClr val="accent2"/>
            </a:solidFill>
            <a:prstDash val="solid"/>
            <a:miter lim="800000"/>
          </a:ln>
          <a:effectLst>
            <a:outerShdw blurRad="50800" dist="38100" dir="2700000" algn="tl" rotWithShape="0">
              <a:srgbClr val="000000">
                <a:alpha val="43000"/>
              </a:srgbClr>
            </a:outerShdw>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52400"/>
            <a:ext cx="8229600" cy="847708"/>
          </a:xfrm>
        </p:spPr>
        <p:txBody>
          <a:bodyPr>
            <a:normAutofit/>
          </a:bodyPr>
          <a:lstStyle/>
          <a:p>
            <a:r>
              <a:rPr lang="fr-FR" sz="3600" dirty="0" smtClean="0"/>
              <a:t>PARTIE THEATRE :</a:t>
            </a:r>
            <a:endParaRPr lang="fr-FR" sz="3600" dirty="0"/>
          </a:p>
        </p:txBody>
      </p:sp>
      <p:sp>
        <p:nvSpPr>
          <p:cNvPr id="3" name="Espace réservé du contenu 2"/>
          <p:cNvSpPr>
            <a:spLocks noGrp="1"/>
          </p:cNvSpPr>
          <p:nvPr>
            <p:ph sz="quarter" idx="1"/>
          </p:nvPr>
        </p:nvSpPr>
        <p:spPr>
          <a:xfrm>
            <a:off x="142844" y="1214422"/>
            <a:ext cx="8858312" cy="5357850"/>
          </a:xfrm>
        </p:spPr>
        <p:txBody>
          <a:bodyPr>
            <a:normAutofit/>
          </a:bodyPr>
          <a:lstStyle/>
          <a:p>
            <a:r>
              <a:rPr lang="fr-FR" sz="2400" b="1" u="sng" dirty="0" smtClean="0"/>
              <a:t>Texte </a:t>
            </a:r>
            <a:r>
              <a:rPr lang="fr-FR" sz="2400" b="1" u="sng" dirty="0" smtClean="0"/>
              <a:t>n°2 </a:t>
            </a:r>
            <a:r>
              <a:rPr lang="fr-FR" sz="2400" b="1" u="sng" dirty="0" smtClean="0"/>
              <a:t>: </a:t>
            </a:r>
            <a:r>
              <a:rPr lang="fr-FR" sz="2400" b="1" u="sng" dirty="0" smtClean="0"/>
              <a:t>La scène du ruban (Acte II, </a:t>
            </a:r>
            <a:r>
              <a:rPr lang="fr-FR" sz="2400" b="1" u="sng" dirty="0" smtClean="0"/>
              <a:t>scène </a:t>
            </a:r>
            <a:r>
              <a:rPr lang="fr-FR" sz="2400" b="1" u="sng" dirty="0" smtClean="0"/>
              <a:t>5)</a:t>
            </a:r>
            <a:endParaRPr lang="fr-FR" sz="2400" b="1" u="sng" dirty="0" smtClean="0"/>
          </a:p>
          <a:p>
            <a:endParaRPr lang="fr-FR" sz="2400" b="1" u="sng" dirty="0" smtClean="0"/>
          </a:p>
          <a:p>
            <a:r>
              <a:rPr lang="fr-FR" sz="2400" b="1" u="sng" dirty="0" smtClean="0"/>
              <a:t>Contexte :</a:t>
            </a:r>
            <a:r>
              <a:rPr lang="fr-FR" sz="2400" dirty="0" smtClean="0"/>
              <a:t> </a:t>
            </a:r>
            <a:r>
              <a:rPr lang="fr-FR" sz="2400" dirty="0" err="1" smtClean="0"/>
              <a:t>Arnolphe</a:t>
            </a:r>
            <a:r>
              <a:rPr lang="fr-FR" sz="2400" dirty="0" smtClean="0"/>
              <a:t> vient d’apprendre d’Horace qu’il avait rencontré Agnès dans sa chambre. Le barbon interroge donc la jeune femme afin de lui soutirer des aveux. Etant naïve, elle lui avoue sans se faire prier ce qui s’est passé …</a:t>
            </a:r>
          </a:p>
          <a:p>
            <a:endParaRPr lang="fr-FR" sz="2400" b="1" u="sng" dirty="0" smtClean="0"/>
          </a:p>
          <a:p>
            <a:r>
              <a:rPr lang="fr-FR" sz="2400" b="1" u="sng" dirty="0" smtClean="0"/>
              <a:t>Consignes :</a:t>
            </a:r>
            <a:r>
              <a:rPr lang="fr-FR" sz="2400" dirty="0" smtClean="0"/>
              <a:t> après avoir lu attentivement l’extrait, analysez de manière linéaire (en suivant sa progression) </a:t>
            </a:r>
            <a:r>
              <a:rPr lang="fr-FR" sz="2400" b="1" dirty="0" smtClean="0"/>
              <a:t>ce qui rend la scène comique</a:t>
            </a:r>
            <a:r>
              <a:rPr lang="fr-FR" sz="2400" dirty="0" smtClean="0"/>
              <a:t>.  Appuyez-vous sur des </a:t>
            </a:r>
            <a:r>
              <a:rPr lang="fr-FR" sz="2400" b="1" dirty="0" smtClean="0"/>
              <a:t>procédés d’écriture </a:t>
            </a:r>
            <a:r>
              <a:rPr lang="fr-FR" sz="2400" dirty="0" smtClean="0"/>
              <a:t>précis (rythme, types de phrases, figures de style, vocabulaire …) et sur les </a:t>
            </a:r>
            <a:r>
              <a:rPr lang="fr-FR" sz="2400" b="1" dirty="0" smtClean="0"/>
              <a:t>types de comique </a:t>
            </a:r>
            <a:r>
              <a:rPr lang="fr-FR" sz="2400" dirty="0" smtClean="0"/>
              <a:t>présents dans l’extrait (voir cours à la diapo suivante).</a:t>
            </a:r>
            <a:endParaRPr lang="fr-FR" sz="2400" b="1" u="sng"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2844" y="152400"/>
            <a:ext cx="8858312" cy="847708"/>
          </a:xfrm>
        </p:spPr>
        <p:txBody>
          <a:bodyPr>
            <a:normAutofit/>
          </a:bodyPr>
          <a:lstStyle/>
          <a:p>
            <a:r>
              <a:rPr lang="fr-FR" sz="3600" dirty="0" smtClean="0"/>
              <a:t>COURS </a:t>
            </a:r>
            <a:r>
              <a:rPr lang="fr-FR" sz="3600" dirty="0" smtClean="0"/>
              <a:t>– LES TYPES DE COMIQUE :</a:t>
            </a:r>
            <a:endParaRPr lang="fr-FR" sz="3600" dirty="0"/>
          </a:p>
        </p:txBody>
      </p:sp>
      <p:sp>
        <p:nvSpPr>
          <p:cNvPr id="3" name="Espace réservé du contenu 2"/>
          <p:cNvSpPr>
            <a:spLocks noGrp="1"/>
          </p:cNvSpPr>
          <p:nvPr>
            <p:ph sz="quarter" idx="1"/>
          </p:nvPr>
        </p:nvSpPr>
        <p:spPr>
          <a:xfrm>
            <a:off x="142844" y="1214422"/>
            <a:ext cx="8858312" cy="5429288"/>
          </a:xfrm>
        </p:spPr>
        <p:txBody>
          <a:bodyPr>
            <a:normAutofit/>
          </a:bodyPr>
          <a:lstStyle/>
          <a:p>
            <a:pPr lvl="0"/>
            <a:r>
              <a:rPr lang="fr-FR" dirty="0" smtClean="0"/>
              <a:t>Le registre comique vise à </a:t>
            </a:r>
            <a:r>
              <a:rPr lang="fr-FR" b="1" dirty="0" smtClean="0">
                <a:solidFill>
                  <a:schemeClr val="accent2"/>
                </a:solidFill>
              </a:rPr>
              <a:t>faire rire</a:t>
            </a:r>
            <a:r>
              <a:rPr lang="fr-FR" dirty="0" smtClean="0">
                <a:solidFill>
                  <a:schemeClr val="accent2"/>
                </a:solidFill>
              </a:rPr>
              <a:t>, </a:t>
            </a:r>
            <a:r>
              <a:rPr lang="fr-FR" b="1" dirty="0" smtClean="0">
                <a:solidFill>
                  <a:schemeClr val="accent2"/>
                </a:solidFill>
              </a:rPr>
              <a:t>sourire </a:t>
            </a:r>
            <a:r>
              <a:rPr lang="fr-FR" dirty="0" smtClean="0"/>
              <a:t>le lecteur / spectateur. Dans une pièce de théâtre comique, le dramaturge joue </a:t>
            </a:r>
            <a:r>
              <a:rPr lang="fr-FR" dirty="0" smtClean="0"/>
              <a:t>ainsi avec les </a:t>
            </a:r>
            <a:r>
              <a:rPr lang="fr-FR" b="1" u="sng" dirty="0" smtClean="0">
                <a:solidFill>
                  <a:schemeClr val="accent2"/>
                </a:solidFill>
              </a:rPr>
              <a:t>types de comique</a:t>
            </a:r>
            <a:r>
              <a:rPr lang="fr-FR" dirty="0" smtClean="0"/>
              <a:t> :</a:t>
            </a:r>
          </a:p>
          <a:p>
            <a:pPr lvl="0"/>
            <a:endParaRPr lang="fr-FR" dirty="0" smtClean="0"/>
          </a:p>
          <a:p>
            <a:pPr lvl="0"/>
            <a:r>
              <a:rPr lang="fr-FR" b="1" u="sng" dirty="0" smtClean="0">
                <a:solidFill>
                  <a:schemeClr val="accent1"/>
                </a:solidFill>
              </a:rPr>
              <a:t>Le c</a:t>
            </a:r>
            <a:r>
              <a:rPr lang="fr-FR" b="1" u="sng" dirty="0" smtClean="0">
                <a:solidFill>
                  <a:schemeClr val="accent1"/>
                </a:solidFill>
              </a:rPr>
              <a:t>omique de situation :</a:t>
            </a:r>
            <a:r>
              <a:rPr lang="fr-FR" dirty="0" smtClean="0"/>
              <a:t> il repose sur le caractère amusant, drôle, improbable de la situation représentée ex: quiproquo, retournement de situation, personnage caché …</a:t>
            </a:r>
          </a:p>
          <a:p>
            <a:pPr lvl="0"/>
            <a:endParaRPr lang="fr-FR" dirty="0" smtClean="0"/>
          </a:p>
          <a:p>
            <a:pPr lvl="0"/>
            <a:r>
              <a:rPr lang="fr-FR" b="1" u="sng" dirty="0" smtClean="0">
                <a:solidFill>
                  <a:schemeClr val="accent1"/>
                </a:solidFill>
              </a:rPr>
              <a:t>Le comique de mots :</a:t>
            </a:r>
            <a:r>
              <a:rPr lang="fr-FR" dirty="0" smtClean="0">
                <a:solidFill>
                  <a:schemeClr val="accent1"/>
                </a:solidFill>
              </a:rPr>
              <a:t> </a:t>
            </a:r>
            <a:r>
              <a:rPr lang="fr-FR" dirty="0" smtClean="0"/>
              <a:t>il repose sur la façon de s’exprimer des personnages ex: jeux de mots, mélange des niveaux de langue (courant, soutenu, familier), défaut de prononciation, accent, invention de mots, exagération …</a:t>
            </a:r>
            <a:endParaRPr lang="fr-FR" dirty="0" smtClean="0"/>
          </a:p>
          <a:p>
            <a:pPr lvl="0"/>
            <a:endParaRPr lang="fr-FR" sz="2400" dirty="0" smtClean="0">
              <a:solidFill>
                <a:schemeClr val="accent2"/>
              </a:solidFill>
            </a:endParaRPr>
          </a:p>
          <a:p>
            <a:endParaRPr lang="fr-FR" sz="28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linds(horizontal)">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2844" y="152400"/>
            <a:ext cx="8858312" cy="847708"/>
          </a:xfrm>
        </p:spPr>
        <p:txBody>
          <a:bodyPr>
            <a:normAutofit/>
          </a:bodyPr>
          <a:lstStyle/>
          <a:p>
            <a:r>
              <a:rPr lang="fr-FR" sz="3600" dirty="0" smtClean="0"/>
              <a:t>COURS </a:t>
            </a:r>
            <a:r>
              <a:rPr lang="fr-FR" sz="3600" dirty="0" smtClean="0"/>
              <a:t>– LES TYPES DE COMIQUE :</a:t>
            </a:r>
            <a:endParaRPr lang="fr-FR" sz="3600" dirty="0"/>
          </a:p>
        </p:txBody>
      </p:sp>
      <p:sp>
        <p:nvSpPr>
          <p:cNvPr id="3" name="Espace réservé du contenu 2"/>
          <p:cNvSpPr>
            <a:spLocks noGrp="1"/>
          </p:cNvSpPr>
          <p:nvPr>
            <p:ph sz="quarter" idx="1"/>
          </p:nvPr>
        </p:nvSpPr>
        <p:spPr>
          <a:xfrm>
            <a:off x="142844" y="1214422"/>
            <a:ext cx="8858312" cy="5429288"/>
          </a:xfrm>
        </p:spPr>
        <p:txBody>
          <a:bodyPr>
            <a:normAutofit/>
          </a:bodyPr>
          <a:lstStyle/>
          <a:p>
            <a:pPr lvl="0"/>
            <a:r>
              <a:rPr lang="fr-FR" b="1" u="sng" dirty="0" smtClean="0">
                <a:solidFill>
                  <a:schemeClr val="accent1"/>
                </a:solidFill>
              </a:rPr>
              <a:t>Le c</a:t>
            </a:r>
            <a:r>
              <a:rPr lang="fr-FR" b="1" u="sng" dirty="0" smtClean="0">
                <a:solidFill>
                  <a:schemeClr val="accent1"/>
                </a:solidFill>
              </a:rPr>
              <a:t>omique de geste :</a:t>
            </a:r>
            <a:r>
              <a:rPr lang="fr-FR" dirty="0" smtClean="0"/>
              <a:t> il repose sur les expressions du visage, la gestuelle et les mouvements des personnages ex: grimaces, gifles, chutes, coups de bâton … Ces </a:t>
            </a:r>
            <a:r>
              <a:rPr lang="fr-FR" smtClean="0"/>
              <a:t>gestes sont souvent indiqués </a:t>
            </a:r>
            <a:r>
              <a:rPr lang="fr-FR" dirty="0" smtClean="0"/>
              <a:t>dans les didascalies.</a:t>
            </a:r>
          </a:p>
          <a:p>
            <a:pPr lvl="0"/>
            <a:endParaRPr lang="fr-FR" dirty="0" smtClean="0"/>
          </a:p>
          <a:p>
            <a:pPr lvl="0"/>
            <a:r>
              <a:rPr lang="fr-FR" b="1" u="sng" dirty="0" smtClean="0">
                <a:solidFill>
                  <a:schemeClr val="accent1"/>
                </a:solidFill>
              </a:rPr>
              <a:t>Le comique de répétition :</a:t>
            </a:r>
            <a:r>
              <a:rPr lang="fr-FR" dirty="0" smtClean="0">
                <a:solidFill>
                  <a:schemeClr val="accent1"/>
                </a:solidFill>
              </a:rPr>
              <a:t> </a:t>
            </a:r>
            <a:r>
              <a:rPr lang="fr-FR" dirty="0" smtClean="0"/>
              <a:t>il repose sur la répétition d’une même situation, de mêmes mots ou gestes.</a:t>
            </a:r>
          </a:p>
          <a:p>
            <a:pPr lvl="0"/>
            <a:endParaRPr lang="fr-FR" dirty="0" smtClean="0"/>
          </a:p>
          <a:p>
            <a:pPr lvl="0"/>
            <a:r>
              <a:rPr lang="fr-FR" b="1" u="sng" dirty="0" smtClean="0">
                <a:solidFill>
                  <a:schemeClr val="accent1"/>
                </a:solidFill>
              </a:rPr>
              <a:t>Le comique de caractère : </a:t>
            </a:r>
            <a:r>
              <a:rPr lang="fr-FR" dirty="0" smtClean="0"/>
              <a:t>il repose sur le comportement d’un personnage, un trait de personnalité, un défaut ou une idée fixe ex : la jalousie (</a:t>
            </a:r>
            <a:r>
              <a:rPr lang="fr-FR" dirty="0" err="1" smtClean="0"/>
              <a:t>Arnolphe</a:t>
            </a:r>
            <a:r>
              <a:rPr lang="fr-FR" dirty="0" smtClean="0"/>
              <a:t>), l’avarice, (Harpagon dans </a:t>
            </a:r>
            <a:r>
              <a:rPr lang="fr-FR" i="1" dirty="0" smtClean="0"/>
              <a:t>L’Avare)</a:t>
            </a:r>
            <a:r>
              <a:rPr lang="fr-FR" dirty="0" smtClean="0"/>
              <a:t> … </a:t>
            </a:r>
            <a:endParaRPr lang="fr-FR" dirty="0" smtClean="0"/>
          </a:p>
          <a:p>
            <a:pPr lvl="0"/>
            <a:endParaRPr lang="fr-FR" sz="2400" dirty="0" smtClean="0">
              <a:solidFill>
                <a:schemeClr val="accent2"/>
              </a:solidFill>
            </a:endParaRPr>
          </a:p>
          <a:p>
            <a:endParaRPr lang="fr-FR" sz="28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linds(horizontal)">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2844" y="152400"/>
            <a:ext cx="8858312" cy="847708"/>
          </a:xfrm>
        </p:spPr>
        <p:txBody>
          <a:bodyPr>
            <a:normAutofit/>
          </a:bodyPr>
          <a:lstStyle/>
          <a:p>
            <a:r>
              <a:rPr lang="fr-FR" sz="3600" dirty="0" smtClean="0"/>
              <a:t>COURS </a:t>
            </a:r>
            <a:r>
              <a:rPr lang="fr-FR" sz="3600" dirty="0" smtClean="0"/>
              <a:t>– LES TYPES DE COMIQUE :</a:t>
            </a:r>
            <a:endParaRPr lang="fr-FR" sz="3600" dirty="0"/>
          </a:p>
        </p:txBody>
      </p:sp>
      <p:sp>
        <p:nvSpPr>
          <p:cNvPr id="3" name="Espace réservé du contenu 2"/>
          <p:cNvSpPr>
            <a:spLocks noGrp="1"/>
          </p:cNvSpPr>
          <p:nvPr>
            <p:ph sz="quarter" idx="1"/>
          </p:nvPr>
        </p:nvSpPr>
        <p:spPr>
          <a:xfrm>
            <a:off x="142844" y="1214422"/>
            <a:ext cx="8858312" cy="5429288"/>
          </a:xfrm>
        </p:spPr>
        <p:txBody>
          <a:bodyPr>
            <a:normAutofit/>
          </a:bodyPr>
          <a:lstStyle/>
          <a:p>
            <a:pPr lvl="0"/>
            <a:r>
              <a:rPr lang="fr-FR" b="1" u="sng" dirty="0" smtClean="0">
                <a:solidFill>
                  <a:schemeClr val="accent1"/>
                </a:solidFill>
              </a:rPr>
              <a:t>Le c</a:t>
            </a:r>
            <a:r>
              <a:rPr lang="fr-FR" b="1" u="sng" dirty="0" smtClean="0">
                <a:solidFill>
                  <a:schemeClr val="accent1"/>
                </a:solidFill>
              </a:rPr>
              <a:t>omique de mœurs :</a:t>
            </a:r>
            <a:r>
              <a:rPr lang="fr-FR" dirty="0" smtClean="0"/>
              <a:t> il repose sur la représentation caricaturale et ironique des tendances, idées et travers d’une époque, d’un milieu social ou d’une catégorie professionnelle ex: le pédantisme des médecins dans </a:t>
            </a:r>
            <a:r>
              <a:rPr lang="fr-FR" i="1" dirty="0" smtClean="0"/>
              <a:t>Le Médecin malgré lui, </a:t>
            </a:r>
            <a:r>
              <a:rPr lang="fr-FR" dirty="0" smtClean="0"/>
              <a:t>le jargon du notaire dans </a:t>
            </a:r>
            <a:r>
              <a:rPr lang="fr-FR" i="1" dirty="0" smtClean="0"/>
              <a:t>L’Ecole des femmes</a:t>
            </a:r>
            <a:r>
              <a:rPr lang="fr-FR" dirty="0" smtClean="0"/>
              <a:t>, le </a:t>
            </a:r>
            <a:r>
              <a:rPr lang="fr-FR" dirty="0" smtClean="0"/>
              <a:t>mariage forcé et l’éducation des femmes à travers </a:t>
            </a:r>
            <a:r>
              <a:rPr lang="fr-FR" dirty="0" err="1" smtClean="0"/>
              <a:t>Arnolphe</a:t>
            </a:r>
            <a:r>
              <a:rPr lang="fr-FR" dirty="0" smtClean="0"/>
              <a:t> …</a:t>
            </a:r>
          </a:p>
          <a:p>
            <a:pPr lvl="0">
              <a:buNone/>
            </a:pPr>
            <a:endParaRPr lang="fr-FR" sz="2400" dirty="0" smtClean="0">
              <a:solidFill>
                <a:schemeClr val="accent2"/>
              </a:solidFill>
            </a:endParaRPr>
          </a:p>
          <a:p>
            <a:endParaRPr lang="fr-FR" sz="28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e">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Origine">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e">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224</TotalTime>
  <Words>344</Words>
  <Application>Microsoft Office PowerPoint</Application>
  <PresentationFormat>Affichage à l'écran (4:3)</PresentationFormat>
  <Paragraphs>22</Paragraphs>
  <Slides>5</Slides>
  <Notes>0</Notes>
  <HiddenSlides>0</HiddenSlides>
  <MMClips>0</MMClips>
  <ScaleCrop>false</ScaleCrop>
  <HeadingPairs>
    <vt:vector size="4" baseType="variant">
      <vt:variant>
        <vt:lpstr>Thème</vt:lpstr>
      </vt:variant>
      <vt:variant>
        <vt:i4>1</vt:i4>
      </vt:variant>
      <vt:variant>
        <vt:lpstr>Titres des diapositives</vt:lpstr>
      </vt:variant>
      <vt:variant>
        <vt:i4>5</vt:i4>
      </vt:variant>
    </vt:vector>
  </HeadingPairs>
  <TitlesOfParts>
    <vt:vector size="6" baseType="lpstr">
      <vt:lpstr>Origine</vt:lpstr>
      <vt:lpstr>SEQUENCE 4 : L’ECOLE DES FEMMES, MOLIERE, 1662 </vt:lpstr>
      <vt:lpstr>PARTIE THEATRE :</vt:lpstr>
      <vt:lpstr>COURS – LES TYPES DE COMIQUE :</vt:lpstr>
      <vt:lpstr>COURS – LES TYPES DE COMIQUE :</vt:lpstr>
      <vt:lpstr>COURS – LES TYPES DE COMIQUE :</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SEQUENCE 4 : L’ECOLE DES FEMMES, MOLIERE, 1662</dc:title>
  <dc:creator>HP</dc:creator>
  <cp:lastModifiedBy>HP</cp:lastModifiedBy>
  <cp:revision>36</cp:revision>
  <dcterms:created xsi:type="dcterms:W3CDTF">2020-03-12T21:42:24Z</dcterms:created>
  <dcterms:modified xsi:type="dcterms:W3CDTF">2020-04-07T12:14:28Z</dcterms:modified>
</cp:coreProperties>
</file>