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6" r:id="rId10"/>
    <p:sldId id="267" r:id="rId11"/>
    <p:sldId id="271" r:id="rId12"/>
    <p:sldId id="268" r:id="rId13"/>
    <p:sldId id="269" r:id="rId14"/>
    <p:sldId id="270" r:id="rId15"/>
    <p:sldId id="272" r:id="rId16"/>
    <p:sldId id="273"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FF25EF58-2CE6-4252-B24B-32C0A5D38FAA}" type="datetimeFigureOut">
              <a:rPr lang="fr-FR" smtClean="0"/>
              <a:pPr/>
              <a:t>24/03/2020</a:t>
            </a:fld>
            <a:endParaRPr lang="fr-FR"/>
          </a:p>
        </p:txBody>
      </p:sp>
      <p:sp>
        <p:nvSpPr>
          <p:cNvPr id="17" name="Espace réservé du pied de page 16"/>
          <p:cNvSpPr>
            <a:spLocks noGrp="1"/>
          </p:cNvSpPr>
          <p:nvPr>
            <p:ph type="ftr" sz="quarter" idx="11"/>
          </p:nvPr>
        </p:nvSpPr>
        <p:spPr>
          <a:xfrm>
            <a:off x="2898648" y="6355080"/>
            <a:ext cx="3474720" cy="365760"/>
          </a:xfrm>
        </p:spPr>
        <p:txBody>
          <a:bodyPr/>
          <a:lstStyle/>
          <a:p>
            <a:endParaRPr lang="fr-FR"/>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D4D2DB7F-532F-40AA-A9AE-7B5B75981C26}" type="slidenum">
              <a:rPr lang="fr-FR" smtClean="0"/>
              <a:pPr/>
              <a:t>‹N°›</a:t>
            </a:fld>
            <a:endParaRPr lang="fr-F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F25EF58-2CE6-4252-B24B-32C0A5D38FAA}" type="datetimeFigureOut">
              <a:rPr lang="fr-FR" smtClean="0"/>
              <a:pPr/>
              <a:t>24/03/2020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D2DB7F-532F-40AA-A9AE-7B5B75981C2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F25EF58-2CE6-4252-B24B-32C0A5D38FAA}" type="datetimeFigureOut">
              <a:rPr lang="fr-FR" smtClean="0"/>
              <a:pPr/>
              <a:t>24/03/2020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D2DB7F-532F-40AA-A9AE-7B5B75981C26}" type="slidenum">
              <a:rPr lang="fr-FR" smtClean="0"/>
              <a:pPr/>
              <a:t>‹N°›</a:t>
            </a:fld>
            <a:endParaRPr lang="fr-FR"/>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FF25EF58-2CE6-4252-B24B-32C0A5D38FAA}" type="datetimeFigureOut">
              <a:rPr lang="fr-FR" smtClean="0"/>
              <a:pPr/>
              <a:t>24/03/2020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D2DB7F-532F-40AA-A9AE-7B5B75981C26}" type="slidenum">
              <a:rPr lang="fr-FR" smtClean="0"/>
              <a:pPr/>
              <a:t>‹N°›</a:t>
            </a:fld>
            <a:endParaRPr lang="fr-FR"/>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FF25EF58-2CE6-4252-B24B-32C0A5D38FAA}" type="datetimeFigureOut">
              <a:rPr lang="fr-FR" smtClean="0"/>
              <a:pPr/>
              <a:t>24/03/2020</a:t>
            </a:fld>
            <a:endParaRPr lang="fr-FR"/>
          </a:p>
        </p:txBody>
      </p:sp>
      <p:sp>
        <p:nvSpPr>
          <p:cNvPr id="5" name="Espace réservé du pied de page 4"/>
          <p:cNvSpPr>
            <a:spLocks noGrp="1"/>
          </p:cNvSpPr>
          <p:nvPr>
            <p:ph type="ftr" sz="quarter" idx="11"/>
          </p:nvPr>
        </p:nvSpPr>
        <p:spPr>
          <a:xfrm>
            <a:off x="2898648" y="6355080"/>
            <a:ext cx="3474720" cy="365760"/>
          </a:xfrm>
        </p:spPr>
        <p:txBody>
          <a:bodyPr/>
          <a:lstStyle/>
          <a:p>
            <a:endParaRPr lang="fr-FR"/>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D4D2DB7F-532F-40AA-A9AE-7B5B75981C26}" type="slidenum">
              <a:rPr lang="fr-FR" smtClean="0"/>
              <a:pPr/>
              <a:t>‹N°›</a:t>
            </a:fld>
            <a:endParaRPr lang="fr-F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FF25EF58-2CE6-4252-B24B-32C0A5D38FAA}" type="datetimeFigureOut">
              <a:rPr lang="fr-FR" smtClean="0"/>
              <a:pPr/>
              <a:t>24/03/2020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D2DB7F-532F-40AA-A9AE-7B5B75981C26}" type="slidenum">
              <a:rPr lang="fr-FR" smtClean="0"/>
              <a:pPr/>
              <a:t>‹N°›</a:t>
            </a:fld>
            <a:endParaRPr lang="fr-F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FF25EF58-2CE6-4252-B24B-32C0A5D38FAA}" type="datetimeFigureOut">
              <a:rPr lang="fr-FR" smtClean="0"/>
              <a:pPr/>
              <a:t>24/03/2020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D2DB7F-532F-40AA-A9AE-7B5B75981C26}" type="slidenum">
              <a:rPr lang="fr-FR" smtClean="0"/>
              <a:pPr/>
              <a:t>‹N°›</a:t>
            </a:fld>
            <a:endParaRPr lang="fr-FR"/>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F25EF58-2CE6-4252-B24B-32C0A5D38FAA}" type="datetimeFigureOut">
              <a:rPr lang="fr-FR" smtClean="0"/>
              <a:pPr/>
              <a:t>24/03/2020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D2DB7F-532F-40AA-A9AE-7B5B75981C26}" type="slidenum">
              <a:rPr lang="fr-FR" smtClean="0"/>
              <a:pPr/>
              <a:t>‹N°›</a:t>
            </a:fld>
            <a:endParaRPr lang="fr-FR"/>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25EF58-2CE6-4252-B24B-32C0A5D38FAA}" type="datetimeFigureOut">
              <a:rPr lang="fr-FR" smtClean="0"/>
              <a:pPr/>
              <a:t>24/03/2020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D2DB7F-532F-40AA-A9AE-7B5B75981C26}" type="slidenum">
              <a:rPr lang="fr-FR" smtClean="0"/>
              <a:pPr/>
              <a:t>‹N°›</a:t>
            </a:fld>
            <a:endParaRPr lang="fr-FR"/>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F25EF58-2CE6-4252-B24B-32C0A5D38FAA}" type="datetimeFigureOut">
              <a:rPr lang="fr-FR" smtClean="0"/>
              <a:pPr/>
              <a:t>24/03/2020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D2DB7F-532F-40AA-A9AE-7B5B75981C26}" type="slidenum">
              <a:rPr lang="fr-FR" smtClean="0"/>
              <a:pPr/>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F25EF58-2CE6-4252-B24B-32C0A5D38FAA}" type="datetimeFigureOut">
              <a:rPr lang="fr-FR" smtClean="0"/>
              <a:pPr/>
              <a:t>24/03/2020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D2DB7F-532F-40AA-A9AE-7B5B75981C26}" type="slidenum">
              <a:rPr lang="fr-FR" smtClean="0"/>
              <a:pPr/>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F25EF58-2CE6-4252-B24B-32C0A5D38FAA}" type="datetimeFigureOut">
              <a:rPr lang="fr-FR" smtClean="0"/>
              <a:pPr/>
              <a:t>24/03/2020</a:t>
            </a:fld>
            <a:endParaRPr lang="fr-F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4D2DB7F-532F-40AA-A9AE-7B5B75981C26}" type="slidenum">
              <a:rPr lang="fr-FR" smtClean="0"/>
              <a:pPr/>
              <a:t>‹N°›</a:t>
            </a:fld>
            <a:endParaRPr lang="fr-F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327310297" TargetMode="External"/><Relationship Id="rId2" Type="http://schemas.openxmlformats.org/officeDocument/2006/relationships/hyperlink" Target="https://www.youtube.com/watch?v=XfCgyl28Ri8&amp;t=327s" TargetMode="External"/><Relationship Id="rId1" Type="http://schemas.openxmlformats.org/officeDocument/2006/relationships/slideLayout" Target="../slideLayouts/slideLayout2.xml"/><Relationship Id="rId4" Type="http://schemas.openxmlformats.org/officeDocument/2006/relationships/hyperlink" Target="https://www.youtube.com/watch?v=mxG_sQClVFk&amp;t=111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9200" y="3714752"/>
            <a:ext cx="6858000" cy="1162048"/>
          </a:xfrm>
        </p:spPr>
        <p:txBody>
          <a:bodyPr>
            <a:noAutofit/>
          </a:bodyPr>
          <a:lstStyle/>
          <a:p>
            <a:pPr algn="l"/>
            <a:r>
              <a:rPr lang="fr-FR" b="1" dirty="0" smtClean="0">
                <a:solidFill>
                  <a:schemeClr val="accent1"/>
                </a:solidFill>
              </a:rPr>
              <a:t>SEQUENCE 4 : L’ECOLE DES FEMMES, MOLIERE, 1662 </a:t>
            </a:r>
            <a:endParaRPr lang="fr-FR" b="1" dirty="0">
              <a:solidFill>
                <a:schemeClr val="accent1"/>
              </a:solidFill>
            </a:endParaRPr>
          </a:p>
        </p:txBody>
      </p:sp>
      <p:sp>
        <p:nvSpPr>
          <p:cNvPr id="3" name="Sous-titre 2"/>
          <p:cNvSpPr>
            <a:spLocks noGrp="1"/>
          </p:cNvSpPr>
          <p:nvPr>
            <p:ph type="subTitle" idx="1"/>
          </p:nvPr>
        </p:nvSpPr>
        <p:spPr/>
        <p:txBody>
          <a:bodyPr>
            <a:noAutofit/>
          </a:bodyPr>
          <a:lstStyle/>
          <a:p>
            <a:pPr algn="l"/>
            <a:r>
              <a:rPr lang="fr-FR" sz="3200" b="1" dirty="0" smtClean="0">
                <a:solidFill>
                  <a:schemeClr val="accent2"/>
                </a:solidFill>
              </a:rPr>
              <a:t>THEATRE</a:t>
            </a:r>
            <a:endParaRPr lang="fr-FR" sz="3200" b="1" dirty="0">
              <a:solidFill>
                <a:schemeClr val="accent2"/>
              </a:solidFill>
            </a:endParaRPr>
          </a:p>
        </p:txBody>
      </p:sp>
      <p:pic>
        <p:nvPicPr>
          <p:cNvPr id="4" name="Image 3" descr="L'Ecole des femmes - Lecture des commandements.jpg"/>
          <p:cNvPicPr>
            <a:picLocks noChangeAspect="1"/>
          </p:cNvPicPr>
          <p:nvPr/>
        </p:nvPicPr>
        <p:blipFill>
          <a:blip r:embed="rId2" cstate="print"/>
          <a:stretch>
            <a:fillRect/>
          </a:stretch>
        </p:blipFill>
        <p:spPr>
          <a:xfrm>
            <a:off x="928662" y="285728"/>
            <a:ext cx="1973676" cy="296609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 name="Image 4" descr="Molière_-_Nicolas_Mignard_(1658).jpg"/>
          <p:cNvPicPr>
            <a:picLocks noChangeAspect="1"/>
          </p:cNvPicPr>
          <p:nvPr/>
        </p:nvPicPr>
        <p:blipFill>
          <a:blip r:embed="rId3"/>
          <a:stretch>
            <a:fillRect/>
          </a:stretch>
        </p:blipFill>
        <p:spPr>
          <a:xfrm>
            <a:off x="6907860" y="4000504"/>
            <a:ext cx="2236139" cy="2857496"/>
          </a:xfrm>
          <a:prstGeom prst="ellipse">
            <a:avLst/>
          </a:prstGeom>
          <a:ln w="63500" cap="rnd">
            <a:solidFill>
              <a:schemeClr val="accent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 6" descr="L'Ecole des femmes - Mise en scène moderne.jpg"/>
          <p:cNvPicPr>
            <a:picLocks noChangeAspect="1"/>
          </p:cNvPicPr>
          <p:nvPr/>
        </p:nvPicPr>
        <p:blipFill>
          <a:blip r:embed="rId4"/>
          <a:stretch>
            <a:fillRect/>
          </a:stretch>
        </p:blipFill>
        <p:spPr>
          <a:xfrm>
            <a:off x="3500430" y="214290"/>
            <a:ext cx="4643470" cy="3086121"/>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52400"/>
            <a:ext cx="8329642" cy="776270"/>
          </a:xfrm>
        </p:spPr>
        <p:txBody>
          <a:bodyPr>
            <a:normAutofit/>
          </a:bodyPr>
          <a:lstStyle/>
          <a:p>
            <a:r>
              <a:rPr lang="fr-FR" sz="3600" dirty="0" smtClean="0"/>
              <a:t>LE JARDIN A LA FRANCAISE :</a:t>
            </a:r>
            <a:endParaRPr lang="fr-FR" sz="3600" dirty="0"/>
          </a:p>
        </p:txBody>
      </p:sp>
      <p:sp>
        <p:nvSpPr>
          <p:cNvPr id="3" name="Espace réservé du contenu 2"/>
          <p:cNvSpPr>
            <a:spLocks noGrp="1"/>
          </p:cNvSpPr>
          <p:nvPr>
            <p:ph sz="quarter" idx="1"/>
          </p:nvPr>
        </p:nvSpPr>
        <p:spPr>
          <a:xfrm>
            <a:off x="0" y="1214422"/>
            <a:ext cx="8929718" cy="5357850"/>
          </a:xfrm>
        </p:spPr>
        <p:txBody>
          <a:bodyPr numCol="1">
            <a:normAutofit/>
          </a:bodyPr>
          <a:lstStyle/>
          <a:p>
            <a:pPr algn="ctr">
              <a:buNone/>
              <a:defRPr/>
            </a:pPr>
            <a:r>
              <a:rPr lang="fr-FR" sz="2000" dirty="0" smtClean="0"/>
              <a:t>Le jardin à la Française, en opposition au jardin anglais, porte à son apogée l'art de l'ordre et de la symétrie. Un art voulu par le Roi Soleil et mis en pratique à Versailles par un jardinier d'exception :  André Le Nôtre.</a:t>
            </a:r>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buNone/>
            </a:pPr>
            <a:endParaRPr lang="fr-FR" sz="2800" dirty="0" smtClean="0"/>
          </a:p>
        </p:txBody>
      </p:sp>
      <p:pic>
        <p:nvPicPr>
          <p:cNvPr id="8" name="Image 7" descr="Jardins de Versailles vue aérienne.jpg"/>
          <p:cNvPicPr>
            <a:picLocks noChangeAspect="1"/>
          </p:cNvPicPr>
          <p:nvPr/>
        </p:nvPicPr>
        <p:blipFill>
          <a:blip r:embed="rId2"/>
          <a:stretch>
            <a:fillRect/>
          </a:stretch>
        </p:blipFill>
        <p:spPr>
          <a:xfrm>
            <a:off x="1285852" y="2357430"/>
            <a:ext cx="6643734" cy="4429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3838"/>
            <a:ext cx="8229600" cy="847708"/>
          </a:xfrm>
        </p:spPr>
        <p:txBody>
          <a:bodyPr>
            <a:normAutofit/>
          </a:bodyPr>
          <a:lstStyle/>
          <a:p>
            <a:r>
              <a:rPr lang="fr-FR" sz="4400" dirty="0" smtClean="0">
                <a:latin typeface="Blackadder ITC" pitchFamily="82" charset="0"/>
              </a:rPr>
              <a:t>Classicisme</a:t>
            </a:r>
            <a:r>
              <a:rPr lang="fr-FR" sz="3600" dirty="0" smtClean="0"/>
              <a:t> CONTRE </a:t>
            </a:r>
            <a:r>
              <a:rPr lang="fr-FR" sz="3600" dirty="0" smtClean="0">
                <a:latin typeface="Algerian" pitchFamily="82" charset="0"/>
              </a:rPr>
              <a:t>BAROQUE</a:t>
            </a:r>
            <a:r>
              <a:rPr lang="fr-FR" sz="3600" dirty="0" smtClean="0"/>
              <a:t> :</a:t>
            </a:r>
            <a:endParaRPr lang="fr-FR" sz="3600" dirty="0"/>
          </a:p>
        </p:txBody>
      </p:sp>
      <p:graphicFrame>
        <p:nvGraphicFramePr>
          <p:cNvPr id="4" name="Espace réservé du contenu 3"/>
          <p:cNvGraphicFramePr>
            <a:graphicFrameLocks noGrp="1"/>
          </p:cNvGraphicFramePr>
          <p:nvPr>
            <p:ph sz="quarter" idx="1"/>
          </p:nvPr>
        </p:nvGraphicFramePr>
        <p:xfrm>
          <a:off x="142875" y="1357313"/>
          <a:ext cx="8858250" cy="4786331"/>
        </p:xfrm>
        <a:graphic>
          <a:graphicData uri="http://schemas.openxmlformats.org/drawingml/2006/table">
            <a:tbl>
              <a:tblPr firstRow="1" bandRow="1">
                <a:tableStyleId>{21E4AEA4-8DFA-4A89-87EB-49C32662AFE0}</a:tableStyleId>
              </a:tblPr>
              <a:tblGrid>
                <a:gridCol w="4429125"/>
                <a:gridCol w="442912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200" dirty="0" smtClean="0"/>
                        <a:t>Baroque </a:t>
                      </a:r>
                      <a:r>
                        <a:rPr lang="fr-FR" sz="2200" baseline="0" dirty="0" smtClean="0"/>
                        <a:t>(1580 – 1630)</a:t>
                      </a:r>
                      <a:endParaRPr lang="fr-FR" sz="22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200" dirty="0" smtClean="0"/>
                        <a:t>Classicisme</a:t>
                      </a:r>
                      <a:r>
                        <a:rPr lang="fr-FR" sz="2200" baseline="0" dirty="0" smtClean="0"/>
                        <a:t> </a:t>
                      </a:r>
                      <a:r>
                        <a:rPr lang="fr-FR" sz="2200" dirty="0" smtClean="0"/>
                        <a:t>(1660 –</a:t>
                      </a:r>
                      <a:r>
                        <a:rPr lang="fr-FR" sz="2200" baseline="0" dirty="0" smtClean="0"/>
                        <a:t> 1715)</a:t>
                      </a:r>
                      <a:endParaRPr lang="fr-FR" sz="2200" dirty="0">
                        <a:latin typeface="Blackadder ITC" pitchFamily="82" charset="0"/>
                      </a:endParaRPr>
                    </a:p>
                  </a:txBody>
                  <a:tcPr anchor="ctr"/>
                </a:tc>
              </a:tr>
              <a:tr h="461001">
                <a:tc>
                  <a:txBody>
                    <a:bodyPr/>
                    <a:lstStyle/>
                    <a:p>
                      <a:r>
                        <a:rPr lang="fr-FR" sz="2200" dirty="0" smtClean="0"/>
                        <a:t>Instabilité, déséquilibre, irrégularité</a:t>
                      </a:r>
                      <a:endParaRPr lang="fr-FR" sz="2200" dirty="0"/>
                    </a:p>
                  </a:txBody>
                  <a:tcPr anchor="ctr"/>
                </a:tc>
                <a:tc>
                  <a:txBody>
                    <a:bodyPr/>
                    <a:lstStyle/>
                    <a:p>
                      <a:r>
                        <a:rPr lang="fr-FR" sz="2200" dirty="0" smtClean="0"/>
                        <a:t>Stabilité, équilibre, régularité, </a:t>
                      </a:r>
                      <a:r>
                        <a:rPr lang="fr-FR" sz="2200" baseline="0" dirty="0" smtClean="0"/>
                        <a:t> symétrie</a:t>
                      </a:r>
                      <a:endParaRPr lang="fr-FR" sz="2200" dirty="0"/>
                    </a:p>
                  </a:txBody>
                  <a:tcPr anchor="ctr"/>
                </a:tc>
              </a:tr>
              <a:tr h="525777">
                <a:tc>
                  <a:txBody>
                    <a:bodyPr/>
                    <a:lstStyle/>
                    <a:p>
                      <a:r>
                        <a:rPr lang="fr-FR" sz="2200" dirty="0" smtClean="0"/>
                        <a:t>Lignes courbes,</a:t>
                      </a:r>
                      <a:r>
                        <a:rPr lang="fr-FR" sz="2200" baseline="0" dirty="0" smtClean="0"/>
                        <a:t> spirales, tourbillons</a:t>
                      </a:r>
                      <a:endParaRPr lang="fr-FR" sz="2200" dirty="0"/>
                    </a:p>
                  </a:txBody>
                  <a:tcPr anchor="ctr"/>
                </a:tc>
                <a:tc>
                  <a:txBody>
                    <a:bodyPr/>
                    <a:lstStyle/>
                    <a:p>
                      <a:r>
                        <a:rPr lang="fr-FR" sz="2200" dirty="0" smtClean="0"/>
                        <a:t>Lignes verticales,</a:t>
                      </a:r>
                      <a:r>
                        <a:rPr lang="fr-FR" sz="2200" baseline="0" dirty="0" smtClean="0"/>
                        <a:t> horizontales</a:t>
                      </a:r>
                      <a:endParaRPr lang="fr-FR" sz="2200" dirty="0"/>
                    </a:p>
                  </a:txBody>
                  <a:tcPr anchor="ctr"/>
                </a:tc>
              </a:tr>
              <a:tr h="370840">
                <a:tc>
                  <a:txBody>
                    <a:bodyPr/>
                    <a:lstStyle/>
                    <a:p>
                      <a:r>
                        <a:rPr lang="fr-FR" sz="2200" dirty="0" smtClean="0"/>
                        <a:t>Mouvement, changement, dynamisme,</a:t>
                      </a:r>
                      <a:r>
                        <a:rPr lang="fr-FR" sz="2200" baseline="0" dirty="0" smtClean="0"/>
                        <a:t> désordre</a:t>
                      </a:r>
                      <a:endParaRPr lang="fr-FR" sz="2200" dirty="0"/>
                    </a:p>
                  </a:txBody>
                  <a:tcPr anchor="ctr"/>
                </a:tc>
                <a:tc>
                  <a:txBody>
                    <a:bodyPr/>
                    <a:lstStyle/>
                    <a:p>
                      <a:r>
                        <a:rPr lang="fr-FR" sz="2200" dirty="0" smtClean="0"/>
                        <a:t>Harmonie, unité,</a:t>
                      </a:r>
                      <a:r>
                        <a:rPr lang="fr-FR" sz="2200" baseline="0" dirty="0" smtClean="0"/>
                        <a:t> ordre, rigidité</a:t>
                      </a:r>
                      <a:endParaRPr lang="fr-FR" sz="2200" dirty="0"/>
                    </a:p>
                  </a:txBody>
                  <a:tcPr anchor="ctr"/>
                </a:tc>
              </a:tr>
              <a:tr h="523884">
                <a:tc>
                  <a:txBody>
                    <a:bodyPr/>
                    <a:lstStyle/>
                    <a:p>
                      <a:r>
                        <a:rPr kumimoji="0" lang="fr-FR" sz="2200" kern="1200" baseline="0" dirty="0" smtClean="0"/>
                        <a:t>Foisonnement, démesure, mélange</a:t>
                      </a:r>
                      <a:endParaRPr lang="fr-FR" sz="2200" dirty="0"/>
                    </a:p>
                  </a:txBody>
                  <a:tcPr anchor="ctr"/>
                </a:tc>
                <a:tc>
                  <a:txBody>
                    <a:bodyPr/>
                    <a:lstStyle/>
                    <a:p>
                      <a:r>
                        <a:rPr kumimoji="0" lang="fr-FR" sz="2200" kern="1200" baseline="0" dirty="0" smtClean="0"/>
                        <a:t>Sobriété, simplicité, mesure, limite</a:t>
                      </a:r>
                      <a:endParaRPr lang="fr-FR" sz="2200" dirty="0"/>
                    </a:p>
                  </a:txBody>
                  <a:tcPr anchor="ctr"/>
                </a:tc>
              </a:tr>
              <a:tr h="370840">
                <a:tc>
                  <a:txBody>
                    <a:bodyPr/>
                    <a:lstStyle/>
                    <a:p>
                      <a:r>
                        <a:rPr kumimoji="0" lang="fr-FR" sz="2200" kern="1200" baseline="0" dirty="0" smtClean="0"/>
                        <a:t>Imagination, rêve, illusion, trompe l'œil </a:t>
                      </a:r>
                      <a:endParaRPr kumimoji="0" lang="fr-FR" sz="2200" kern="1200" baseline="0" dirty="0" smtClean="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2200" kern="1200" baseline="0" dirty="0" smtClean="0"/>
                        <a:t>Vraisemblance</a:t>
                      </a:r>
                      <a:endParaRPr kumimoji="0" lang="fr-FR" sz="2200" kern="1200" baseline="0" dirty="0" smtClean="0">
                        <a:solidFill>
                          <a:schemeClr val="dk1"/>
                        </a:solidFill>
                        <a:latin typeface="+mn-lt"/>
                        <a:ea typeface="+mn-ea"/>
                        <a:cs typeface="+mn-cs"/>
                      </a:endParaRPr>
                    </a:p>
                  </a:txBody>
                  <a:tcPr anchor="ctr"/>
                </a:tc>
              </a:tr>
              <a:tr h="523884">
                <a:tc>
                  <a:txBody>
                    <a:bodyPr/>
                    <a:lstStyle/>
                    <a:p>
                      <a:r>
                        <a:rPr kumimoji="0" lang="fr-FR" sz="2200" kern="1200" baseline="0" dirty="0" smtClean="0"/>
                        <a:t>Cœur, sentiment </a:t>
                      </a:r>
                      <a:endParaRPr lang="fr-FR" sz="2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2200" kern="1200" baseline="0" dirty="0" smtClean="0"/>
                        <a:t>Raison, intellect</a:t>
                      </a:r>
                      <a:endParaRPr kumimoji="0" lang="fr-FR" sz="2200" kern="1200" baseline="0" dirty="0" smtClean="0">
                        <a:solidFill>
                          <a:schemeClr val="dk1"/>
                        </a:solidFill>
                        <a:latin typeface="+mn-lt"/>
                        <a:ea typeface="+mn-ea"/>
                        <a:cs typeface="+mn-cs"/>
                      </a:endParaRPr>
                    </a:p>
                  </a:txBody>
                  <a:tcPr anchor="ctr"/>
                </a:tc>
              </a:tr>
              <a:tr h="500066">
                <a:tc>
                  <a:txBody>
                    <a:bodyPr/>
                    <a:lstStyle/>
                    <a:p>
                      <a:r>
                        <a:rPr kumimoji="0" lang="fr-FR" sz="2200" kern="1200" baseline="0" dirty="0" smtClean="0"/>
                        <a:t>Fantaisie</a:t>
                      </a:r>
                      <a:endParaRPr lang="fr-FR" sz="2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2200" kern="1200" baseline="0" dirty="0" smtClean="0"/>
                        <a:t>Respect des règles</a:t>
                      </a:r>
                      <a:endParaRPr kumimoji="0" lang="fr-FR" sz="2200" kern="1200" baseline="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847708"/>
          </a:xfrm>
        </p:spPr>
        <p:txBody>
          <a:bodyPr>
            <a:normAutofit/>
          </a:bodyPr>
          <a:lstStyle/>
          <a:p>
            <a:r>
              <a:rPr lang="fr-FR" sz="3600" dirty="0" smtClean="0"/>
              <a:t>L’HOMME CLASSIQUE …</a:t>
            </a:r>
            <a:endParaRPr lang="fr-FR" sz="3600" dirty="0"/>
          </a:p>
        </p:txBody>
      </p:sp>
      <p:sp>
        <p:nvSpPr>
          <p:cNvPr id="3" name="Espace réservé du contenu 2"/>
          <p:cNvSpPr>
            <a:spLocks noGrp="1"/>
          </p:cNvSpPr>
          <p:nvPr>
            <p:ph sz="quarter" idx="1"/>
          </p:nvPr>
        </p:nvSpPr>
        <p:spPr>
          <a:xfrm>
            <a:off x="142844" y="1142984"/>
            <a:ext cx="8858312" cy="5214974"/>
          </a:xfrm>
        </p:spPr>
        <p:txBody>
          <a:bodyPr>
            <a:normAutofit lnSpcReduction="10000"/>
          </a:bodyPr>
          <a:lstStyle/>
          <a:p>
            <a:r>
              <a:rPr lang="fr-FR" sz="3000" dirty="0" smtClean="0"/>
              <a:t>A le goût prononcé de l’</a:t>
            </a:r>
            <a:r>
              <a:rPr lang="fr-FR" sz="3000" b="1" dirty="0" smtClean="0">
                <a:solidFill>
                  <a:schemeClr val="accent2"/>
                </a:solidFill>
              </a:rPr>
              <a:t>ordre</a:t>
            </a:r>
            <a:r>
              <a:rPr lang="fr-FR" sz="3000" dirty="0" smtClean="0"/>
              <a:t>, </a:t>
            </a:r>
            <a:r>
              <a:rPr lang="fr-FR" sz="3000" b="1" dirty="0" smtClean="0">
                <a:solidFill>
                  <a:schemeClr val="accent1"/>
                </a:solidFill>
              </a:rPr>
              <a:t>de la raison </a:t>
            </a:r>
            <a:r>
              <a:rPr lang="fr-FR" sz="3000" dirty="0" smtClean="0"/>
              <a:t>qui permet d’éviter les illusions afin d’atteindre la </a:t>
            </a:r>
            <a:r>
              <a:rPr lang="fr-FR" sz="3000" b="1" dirty="0" smtClean="0">
                <a:solidFill>
                  <a:schemeClr val="accent2"/>
                </a:solidFill>
              </a:rPr>
              <a:t>vérité</a:t>
            </a:r>
            <a:r>
              <a:rPr lang="fr-FR" sz="3000" dirty="0" smtClean="0"/>
              <a:t>. Agir raisonnablement, c’est </a:t>
            </a:r>
            <a:r>
              <a:rPr lang="fr-FR" sz="3000" b="1" dirty="0" smtClean="0">
                <a:solidFill>
                  <a:schemeClr val="accent1"/>
                </a:solidFill>
              </a:rPr>
              <a:t>fuir les excès </a:t>
            </a:r>
            <a:r>
              <a:rPr lang="fr-FR" sz="3000" dirty="0" smtClean="0"/>
              <a:t>de la passion.</a:t>
            </a:r>
          </a:p>
          <a:p>
            <a:r>
              <a:rPr lang="fr-FR" sz="3000" dirty="0" smtClean="0"/>
              <a:t>Applique les principes de la </a:t>
            </a:r>
            <a:r>
              <a:rPr lang="fr-FR" sz="3000" b="1" dirty="0" smtClean="0">
                <a:solidFill>
                  <a:schemeClr val="accent2"/>
                </a:solidFill>
              </a:rPr>
              <a:t>Bienséance</a:t>
            </a:r>
            <a:r>
              <a:rPr lang="fr-FR" sz="3000" dirty="0" smtClean="0"/>
              <a:t>, à l’origine de l’éthique de </a:t>
            </a:r>
            <a:r>
              <a:rPr lang="fr-FR" sz="3000" b="1" dirty="0" smtClean="0">
                <a:solidFill>
                  <a:schemeClr val="accent1"/>
                </a:solidFill>
              </a:rPr>
              <a:t>l’honnête homme</a:t>
            </a:r>
            <a:r>
              <a:rPr lang="fr-FR" sz="3000" dirty="0" smtClean="0"/>
              <a:t>. On évite par exemple de parler de soi à la première personne : </a:t>
            </a:r>
            <a:r>
              <a:rPr lang="fr-FR" sz="3000" i="1" dirty="0" smtClean="0"/>
              <a:t>« le moi est haïssable » </a:t>
            </a:r>
            <a:r>
              <a:rPr lang="fr-FR" sz="3000" dirty="0" smtClean="0"/>
              <a:t>(Blaise Pascal). Il est mesuré, élégant, fait preuve de tempérance.</a:t>
            </a:r>
          </a:p>
          <a:p>
            <a:r>
              <a:rPr lang="fr-FR" sz="3000" dirty="0" smtClean="0"/>
              <a:t>Prône l’</a:t>
            </a:r>
            <a:r>
              <a:rPr lang="fr-FR" sz="3000" b="1" dirty="0" smtClean="0">
                <a:solidFill>
                  <a:schemeClr val="accent2"/>
                </a:solidFill>
              </a:rPr>
              <a:t>imitation</a:t>
            </a:r>
            <a:r>
              <a:rPr lang="fr-FR" sz="3000" dirty="0" smtClean="0"/>
              <a:t> : nourri de chefs-d’œuvre antiques, il recherche l’</a:t>
            </a:r>
            <a:r>
              <a:rPr lang="fr-FR" sz="3000" b="1" dirty="0" smtClean="0">
                <a:solidFill>
                  <a:schemeClr val="accent1"/>
                </a:solidFill>
              </a:rPr>
              <a:t>équilibre</a:t>
            </a:r>
            <a:r>
              <a:rPr lang="fr-FR" sz="3000" dirty="0" smtClean="0"/>
              <a:t>, l’universalité de la Nature humaine.</a:t>
            </a:r>
            <a:endParaRPr lang="fr-FR" sz="3000" i="1" dirty="0" smtClean="0"/>
          </a:p>
          <a:p>
            <a:endParaRPr lang="fr-FR" sz="2800" dirty="0" smtClean="0"/>
          </a:p>
          <a:p>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52400"/>
            <a:ext cx="8643998" cy="847708"/>
          </a:xfrm>
        </p:spPr>
        <p:txBody>
          <a:bodyPr>
            <a:noAutofit/>
          </a:bodyPr>
          <a:lstStyle/>
          <a:p>
            <a:r>
              <a:rPr lang="fr-FR" sz="2800" dirty="0" smtClean="0"/>
              <a:t>EN EDICTANT DES REGLES, IL ALLIE LE BEAU ET LE BIEN :</a:t>
            </a:r>
            <a:endParaRPr lang="fr-FR" sz="2800" dirty="0"/>
          </a:p>
        </p:txBody>
      </p:sp>
      <p:sp>
        <p:nvSpPr>
          <p:cNvPr id="3" name="Espace réservé du contenu 2"/>
          <p:cNvSpPr>
            <a:spLocks noGrp="1"/>
          </p:cNvSpPr>
          <p:nvPr>
            <p:ph sz="quarter" idx="1"/>
          </p:nvPr>
        </p:nvSpPr>
        <p:spPr>
          <a:xfrm>
            <a:off x="142844" y="1214422"/>
            <a:ext cx="8858312" cy="5214974"/>
          </a:xfrm>
        </p:spPr>
        <p:txBody>
          <a:bodyPr>
            <a:normAutofit/>
          </a:bodyPr>
          <a:lstStyle/>
          <a:p>
            <a:pPr algn="just">
              <a:defRPr/>
            </a:pPr>
            <a:r>
              <a:rPr lang="fr-FR" sz="2400" u="sng" dirty="0" smtClean="0"/>
              <a:t>Les règles du théâtre classique : </a:t>
            </a:r>
          </a:p>
          <a:p>
            <a:pPr lvl="1" algn="just">
              <a:buFont typeface="Courier New" pitchFamily="49" charset="0"/>
              <a:buChar char="o"/>
              <a:defRPr/>
            </a:pPr>
            <a:r>
              <a:rPr lang="fr-FR" sz="2400" b="1" dirty="0" smtClean="0">
                <a:solidFill>
                  <a:schemeClr val="accent2"/>
                </a:solidFill>
              </a:rPr>
              <a:t>Les trois unités (action – temps – lieu) : </a:t>
            </a:r>
            <a:r>
              <a:rPr lang="fr-FR" sz="2400" dirty="0" smtClean="0">
                <a:solidFill>
                  <a:schemeClr val="tx1"/>
                </a:solidFill>
              </a:rPr>
              <a:t>une intrigue qui se déroule en un lieu et qui dure une journée (24h) ;</a:t>
            </a:r>
          </a:p>
          <a:p>
            <a:pPr lvl="1" algn="just">
              <a:buFont typeface="Courier New" pitchFamily="49" charset="0"/>
              <a:buChar char="o"/>
              <a:defRPr/>
            </a:pPr>
            <a:r>
              <a:rPr lang="fr-FR" sz="2400" b="1" dirty="0" smtClean="0">
                <a:solidFill>
                  <a:schemeClr val="accent1"/>
                </a:solidFill>
              </a:rPr>
              <a:t>La bienséance : </a:t>
            </a:r>
            <a:r>
              <a:rPr lang="fr-FR" sz="2400" dirty="0" smtClean="0">
                <a:solidFill>
                  <a:schemeClr val="tx1"/>
                </a:solidFill>
              </a:rPr>
              <a:t>ne pas choquer le public, un personnage ne peut par exemple mourir sur scène ;</a:t>
            </a:r>
          </a:p>
          <a:p>
            <a:pPr lvl="1" algn="just">
              <a:buFont typeface="Courier New" pitchFamily="49" charset="0"/>
              <a:buChar char="o"/>
              <a:defRPr/>
            </a:pPr>
            <a:r>
              <a:rPr lang="fr-FR" sz="2400" b="1" dirty="0" smtClean="0">
                <a:solidFill>
                  <a:schemeClr val="accent5"/>
                </a:solidFill>
              </a:rPr>
              <a:t>La vraisemblance : </a:t>
            </a:r>
            <a:r>
              <a:rPr lang="fr-FR" sz="2400" dirty="0" smtClean="0">
                <a:solidFill>
                  <a:schemeClr val="tx1"/>
                </a:solidFill>
              </a:rPr>
              <a:t>susciter l’adhésion et l’identification du public à des personnages se comportant de manière crédible, vraisemblable. Ceci implique le choix de personnages nobles dans les tragédies, tandis que les personnages de comédie reflètent la société du XVIIe (valets, bourgeois, médecins, dévots …).</a:t>
            </a:r>
          </a:p>
          <a:p>
            <a:pPr algn="just">
              <a:defRPr/>
            </a:pPr>
            <a:r>
              <a:rPr lang="fr-FR" sz="2400" dirty="0" smtClean="0"/>
              <a:t>Inspirées des modèles antiques (La</a:t>
            </a:r>
            <a:r>
              <a:rPr lang="fr-FR" sz="2400" i="1" dirty="0" smtClean="0"/>
              <a:t> Poétique </a:t>
            </a:r>
            <a:r>
              <a:rPr lang="fr-FR" sz="2400" dirty="0" smtClean="0"/>
              <a:t>d’Aristote</a:t>
            </a:r>
            <a:r>
              <a:rPr lang="fr-FR" sz="2400" i="1" dirty="0" smtClean="0"/>
              <a:t> </a:t>
            </a:r>
            <a:r>
              <a:rPr lang="fr-FR" sz="2400" dirty="0" smtClean="0"/>
              <a:t>définissant la tragédie</a:t>
            </a:r>
            <a:r>
              <a:rPr lang="fr-FR" sz="2400" i="1" dirty="0" smtClean="0"/>
              <a:t>), </a:t>
            </a:r>
            <a:r>
              <a:rPr lang="fr-FR" sz="2400" dirty="0" smtClean="0"/>
              <a:t>elles sont théorisées par </a:t>
            </a:r>
            <a:r>
              <a:rPr lang="fr-FR" sz="2400" b="1" dirty="0" smtClean="0">
                <a:solidFill>
                  <a:schemeClr val="accent2"/>
                </a:solidFill>
              </a:rPr>
              <a:t>Boileau</a:t>
            </a:r>
            <a:r>
              <a:rPr lang="fr-FR" sz="2400" dirty="0" smtClean="0"/>
              <a:t> dans </a:t>
            </a:r>
            <a:r>
              <a:rPr lang="fr-FR" sz="2400" i="1" dirty="0" smtClean="0"/>
              <a:t>L’Art Poétique </a:t>
            </a:r>
            <a:r>
              <a:rPr lang="fr-FR" sz="2400" dirty="0" smtClean="0"/>
              <a:t>en1674.</a:t>
            </a:r>
          </a:p>
          <a:p>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52400"/>
            <a:ext cx="8401080" cy="847708"/>
          </a:xfrm>
        </p:spPr>
        <p:txBody>
          <a:bodyPr>
            <a:normAutofit/>
          </a:bodyPr>
          <a:lstStyle/>
          <a:p>
            <a:r>
              <a:rPr lang="fr-FR" sz="3600" dirty="0" smtClean="0"/>
              <a:t>UN ART AU SERVICE DU ROI :</a:t>
            </a:r>
            <a:endParaRPr lang="fr-FR" sz="3600" dirty="0"/>
          </a:p>
        </p:txBody>
      </p:sp>
      <p:sp>
        <p:nvSpPr>
          <p:cNvPr id="3" name="Espace réservé du contenu 2"/>
          <p:cNvSpPr>
            <a:spLocks noGrp="1"/>
          </p:cNvSpPr>
          <p:nvPr>
            <p:ph sz="quarter" idx="1"/>
          </p:nvPr>
        </p:nvSpPr>
        <p:spPr>
          <a:xfrm>
            <a:off x="142844" y="1357298"/>
            <a:ext cx="8858312" cy="5214974"/>
          </a:xfrm>
        </p:spPr>
        <p:txBody>
          <a:bodyPr>
            <a:normAutofit lnSpcReduction="10000"/>
          </a:bodyPr>
          <a:lstStyle/>
          <a:p>
            <a:pPr algn="just">
              <a:defRPr/>
            </a:pPr>
            <a:r>
              <a:rPr lang="fr-FR" sz="2200" dirty="0" smtClean="0"/>
              <a:t>Louis XIV cherche à contrôler l’ensemble de la vie sociale en menant une </a:t>
            </a:r>
            <a:r>
              <a:rPr lang="fr-FR" sz="2200" dirty="0" smtClean="0">
                <a:solidFill>
                  <a:schemeClr val="accent1"/>
                </a:solidFill>
              </a:rPr>
              <a:t>politique de normalisation et de centralisation</a:t>
            </a:r>
            <a:r>
              <a:rPr lang="fr-FR" sz="2200" dirty="0" smtClean="0"/>
              <a:t> destinée à renforcer son pouvoir aux dépens de toute forme de contestation. </a:t>
            </a:r>
          </a:p>
          <a:p>
            <a:pPr algn="just">
              <a:defRPr/>
            </a:pPr>
            <a:endParaRPr lang="fr-FR" sz="2200" dirty="0" smtClean="0"/>
          </a:p>
          <a:p>
            <a:pPr algn="just">
              <a:defRPr/>
            </a:pPr>
            <a:r>
              <a:rPr lang="fr-FR" sz="2200" dirty="0" smtClean="0"/>
              <a:t>Le savoir-vivre et l’étiquette de Cour se retrouvent ainsi dans les règles artistiques du bon goût et du respect des règles (diapo précédente). </a:t>
            </a:r>
            <a:r>
              <a:rPr lang="fr-FR" sz="2200" dirty="0" smtClean="0">
                <a:solidFill>
                  <a:schemeClr val="accent2"/>
                </a:solidFill>
              </a:rPr>
              <a:t>Retenir, distraire et impressionner les Grands et les Princes à la Cour permet de les contrôler !</a:t>
            </a:r>
            <a:r>
              <a:rPr lang="fr-FR" sz="2200" dirty="0" smtClean="0"/>
              <a:t> Le Roi Soleil met à son service toute la machinerie du spectacle en commandant de prodigieux spectacles mêlant les arts.</a:t>
            </a:r>
          </a:p>
          <a:p>
            <a:pPr fontAlgn="auto">
              <a:spcBef>
                <a:spcPts val="0"/>
              </a:spcBef>
              <a:spcAft>
                <a:spcPts val="0"/>
              </a:spcAft>
              <a:defRPr/>
            </a:pPr>
            <a:endParaRPr lang="fr-FR" sz="2200" spc="250" dirty="0" smtClean="0"/>
          </a:p>
          <a:p>
            <a:pPr fontAlgn="auto">
              <a:spcBef>
                <a:spcPts val="0"/>
              </a:spcBef>
              <a:spcAft>
                <a:spcPts val="0"/>
              </a:spcAft>
              <a:defRPr/>
            </a:pPr>
            <a:r>
              <a:rPr lang="fr-FR" sz="2200" spc="250" dirty="0" smtClean="0"/>
              <a:t>Les pièces de théâtre de Racine (tragédies) et Molière (comédies) comme les ballets de Lully illustrent ce désir de grandeur et de majesté. Voir le film </a:t>
            </a:r>
            <a:r>
              <a:rPr lang="fr-FR" sz="2200" b="1" i="1" spc="250" dirty="0" smtClean="0">
                <a:solidFill>
                  <a:schemeClr val="accent1"/>
                </a:solidFill>
              </a:rPr>
              <a:t>Le Roi danse </a:t>
            </a:r>
            <a:r>
              <a:rPr lang="fr-FR" sz="2200" spc="250" dirty="0" smtClean="0"/>
              <a:t>de Gérard </a:t>
            </a:r>
            <a:r>
              <a:rPr lang="fr-FR" sz="2200" spc="250" dirty="0" err="1" smtClean="0"/>
              <a:t>Corbiau</a:t>
            </a:r>
            <a:r>
              <a:rPr lang="fr-FR" sz="2200" spc="250" smtClean="0"/>
              <a:t> visionné en classe.</a:t>
            </a:r>
          </a:p>
          <a:p>
            <a:pPr fontAlgn="auto">
              <a:spcBef>
                <a:spcPts val="0"/>
              </a:spcBef>
              <a:spcAft>
                <a:spcPts val="0"/>
              </a:spcAft>
              <a:defRPr/>
            </a:pPr>
            <a:endParaRPr lang="fr-FR" sz="2200" spc="250" dirty="0" smtClean="0"/>
          </a:p>
          <a:p>
            <a:pPr fontAlgn="auto">
              <a:spcBef>
                <a:spcPts val="0"/>
              </a:spcBef>
              <a:spcAft>
                <a:spcPts val="0"/>
              </a:spcAft>
              <a:defRPr/>
            </a:pPr>
            <a:endParaRPr lang="fr-FR" sz="2200" spc="250" dirty="0" smtClean="0"/>
          </a:p>
          <a:p>
            <a:pPr algn="just">
              <a:defRPr/>
            </a:pPr>
            <a:endParaRPr lang="fr-FR" sz="2400" dirty="0" smtClean="0"/>
          </a:p>
          <a:p>
            <a:pPr algn="just">
              <a:buNone/>
              <a:defRPr/>
            </a:pPr>
            <a:endParaRPr lang="fr-FR" sz="2400" dirty="0" smtClean="0"/>
          </a:p>
          <a:p>
            <a:endParaRPr lang="fr-FR"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152400"/>
            <a:ext cx="8858312" cy="919146"/>
          </a:xfrm>
        </p:spPr>
        <p:txBody>
          <a:bodyPr>
            <a:normAutofit fontScale="90000"/>
          </a:bodyPr>
          <a:lstStyle/>
          <a:p>
            <a:r>
              <a:rPr lang="fr-FR" sz="3600" dirty="0" smtClean="0"/>
              <a:t>DES ARTISTES PENSIONNES AU SERVICE DE LA PROPAGANDE ROYALE :</a:t>
            </a:r>
            <a:endParaRPr lang="fr-FR" sz="3600" dirty="0"/>
          </a:p>
        </p:txBody>
      </p:sp>
      <p:sp>
        <p:nvSpPr>
          <p:cNvPr id="3" name="Espace réservé du contenu 2"/>
          <p:cNvSpPr>
            <a:spLocks noGrp="1"/>
          </p:cNvSpPr>
          <p:nvPr>
            <p:ph sz="quarter" idx="1"/>
          </p:nvPr>
        </p:nvSpPr>
        <p:spPr>
          <a:xfrm>
            <a:off x="142844" y="1428736"/>
            <a:ext cx="3286148" cy="4572032"/>
          </a:xfrm>
        </p:spPr>
        <p:txBody>
          <a:bodyPr>
            <a:normAutofit/>
          </a:bodyPr>
          <a:lstStyle/>
          <a:p>
            <a:pPr>
              <a:buClrTx/>
              <a:buFont typeface="Courier New" pitchFamily="49" charset="0"/>
              <a:buChar char="o"/>
            </a:pPr>
            <a:r>
              <a:rPr lang="fr-FR" sz="2400" dirty="0" smtClean="0"/>
              <a:t>Dramaturges : Molière, Racine</a:t>
            </a:r>
          </a:p>
          <a:p>
            <a:pPr>
              <a:buClrTx/>
              <a:buFont typeface="Courier New" pitchFamily="49" charset="0"/>
              <a:buChar char="o"/>
            </a:pPr>
            <a:r>
              <a:rPr lang="fr-FR" sz="2400" dirty="0" smtClean="0"/>
              <a:t>Poète fabuliste : La Fontaine</a:t>
            </a:r>
          </a:p>
          <a:p>
            <a:pPr>
              <a:buClrTx/>
              <a:buFont typeface="Courier New" pitchFamily="49" charset="0"/>
              <a:buChar char="o"/>
            </a:pPr>
            <a:r>
              <a:rPr lang="fr-FR" sz="2400" dirty="0" smtClean="0"/>
              <a:t>Compositeurs : Lully, Charpentier</a:t>
            </a:r>
          </a:p>
          <a:p>
            <a:pPr>
              <a:buClrTx/>
              <a:buFont typeface="Courier New" pitchFamily="49" charset="0"/>
              <a:buChar char="o"/>
            </a:pPr>
            <a:r>
              <a:rPr lang="fr-FR" sz="2400" dirty="0" smtClean="0"/>
              <a:t>Architectes : Le Vau, Mansart </a:t>
            </a:r>
          </a:p>
          <a:p>
            <a:pPr>
              <a:buClrTx/>
              <a:buFont typeface="Courier New" pitchFamily="49" charset="0"/>
              <a:buChar char="o"/>
            </a:pPr>
            <a:r>
              <a:rPr lang="fr-FR" sz="2400" dirty="0" smtClean="0"/>
              <a:t>Jardinier : Le Nôtre </a:t>
            </a:r>
          </a:p>
          <a:p>
            <a:pPr>
              <a:buClrTx/>
              <a:buFont typeface="Courier New" pitchFamily="49" charset="0"/>
              <a:buChar char="o"/>
            </a:pPr>
            <a:r>
              <a:rPr lang="fr-FR" sz="2400" dirty="0" smtClean="0"/>
              <a:t>Peintre : Le Brun</a:t>
            </a:r>
          </a:p>
          <a:p>
            <a:pPr algn="just">
              <a:defRPr/>
            </a:pPr>
            <a:endParaRPr lang="fr-FR" sz="2200" spc="250" dirty="0" smtClean="0"/>
          </a:p>
          <a:p>
            <a:pPr fontAlgn="auto">
              <a:spcBef>
                <a:spcPts val="0"/>
              </a:spcBef>
              <a:spcAft>
                <a:spcPts val="0"/>
              </a:spcAft>
              <a:defRPr/>
            </a:pPr>
            <a:endParaRPr lang="fr-FR" sz="2200" spc="250" dirty="0" smtClean="0"/>
          </a:p>
          <a:p>
            <a:pPr fontAlgn="auto">
              <a:spcBef>
                <a:spcPts val="0"/>
              </a:spcBef>
              <a:spcAft>
                <a:spcPts val="0"/>
              </a:spcAft>
              <a:defRPr/>
            </a:pPr>
            <a:endParaRPr lang="fr-FR" sz="2200" spc="250" dirty="0" smtClean="0"/>
          </a:p>
          <a:p>
            <a:pPr algn="just">
              <a:defRPr/>
            </a:pPr>
            <a:endParaRPr lang="fr-FR" sz="2400" dirty="0" smtClean="0"/>
          </a:p>
          <a:p>
            <a:pPr algn="just">
              <a:buNone/>
              <a:defRPr/>
            </a:pPr>
            <a:endParaRPr lang="fr-FR" sz="2400" dirty="0" smtClean="0"/>
          </a:p>
          <a:p>
            <a:endParaRPr lang="fr-FR" sz="2800" dirty="0" smtClean="0"/>
          </a:p>
        </p:txBody>
      </p:sp>
      <p:pic>
        <p:nvPicPr>
          <p:cNvPr id="4" name="Picture 2"/>
          <p:cNvPicPr>
            <a:picLocks noChangeAspect="1" noChangeArrowheads="1"/>
          </p:cNvPicPr>
          <p:nvPr/>
        </p:nvPicPr>
        <p:blipFill>
          <a:blip r:embed="rId2"/>
          <a:srcRect/>
          <a:stretch>
            <a:fillRect/>
          </a:stretch>
        </p:blipFill>
        <p:spPr>
          <a:xfrm>
            <a:off x="3571868" y="1247776"/>
            <a:ext cx="2143125" cy="2324100"/>
          </a:xfrm>
          <a:prstGeom prst="ellipse">
            <a:avLst/>
          </a:prstGeom>
          <a:ln>
            <a:noFill/>
          </a:ln>
          <a:effectLst>
            <a:softEdge rad="112500"/>
          </a:effectLst>
        </p:spPr>
      </p:pic>
      <p:pic>
        <p:nvPicPr>
          <p:cNvPr id="5" name="Picture 3"/>
          <p:cNvPicPr>
            <a:picLocks noChangeAspect="1" noChangeArrowheads="1"/>
          </p:cNvPicPr>
          <p:nvPr/>
        </p:nvPicPr>
        <p:blipFill>
          <a:blip r:embed="rId3"/>
          <a:srcRect/>
          <a:stretch>
            <a:fillRect/>
          </a:stretch>
        </p:blipFill>
        <p:spPr bwMode="auto">
          <a:xfrm>
            <a:off x="6500826" y="1341440"/>
            <a:ext cx="1696580" cy="2087560"/>
          </a:xfrm>
          <a:prstGeom prst="rect">
            <a:avLst/>
          </a:prstGeom>
          <a:noFill/>
          <a:ln w="9525">
            <a:noFill/>
            <a:miter lim="800000"/>
            <a:headEnd/>
            <a:tailEnd/>
          </a:ln>
        </p:spPr>
      </p:pic>
      <p:pic>
        <p:nvPicPr>
          <p:cNvPr id="6" name="Picture 4"/>
          <p:cNvPicPr>
            <a:picLocks noChangeAspect="1" noChangeArrowheads="1"/>
          </p:cNvPicPr>
          <p:nvPr/>
        </p:nvPicPr>
        <p:blipFill>
          <a:blip r:embed="rId4"/>
          <a:srcRect/>
          <a:stretch>
            <a:fillRect/>
          </a:stretch>
        </p:blipFill>
        <p:spPr bwMode="auto">
          <a:xfrm>
            <a:off x="6357950" y="3929066"/>
            <a:ext cx="2000264" cy="2513923"/>
          </a:xfrm>
          <a:prstGeom prst="ellipse">
            <a:avLst/>
          </a:prstGeom>
          <a:ln>
            <a:noFill/>
          </a:ln>
          <a:effectLst>
            <a:softEdge rad="112500"/>
          </a:effectLst>
        </p:spPr>
      </p:pic>
      <p:pic>
        <p:nvPicPr>
          <p:cNvPr id="7" name="Picture 5"/>
          <p:cNvPicPr>
            <a:picLocks noChangeAspect="1" noChangeArrowheads="1"/>
          </p:cNvPicPr>
          <p:nvPr/>
        </p:nvPicPr>
        <p:blipFill>
          <a:blip r:embed="rId5"/>
          <a:srcRect/>
          <a:stretch>
            <a:fillRect/>
          </a:stretch>
        </p:blipFill>
        <p:spPr bwMode="auto">
          <a:xfrm>
            <a:off x="3714744" y="4071942"/>
            <a:ext cx="2000264" cy="2375941"/>
          </a:xfrm>
          <a:prstGeom prst="rect">
            <a:avLst/>
          </a:prstGeom>
          <a:noFill/>
          <a:ln w="9525">
            <a:noFill/>
            <a:miter lim="800000"/>
            <a:headEnd/>
            <a:tailEnd/>
          </a:ln>
        </p:spPr>
      </p:pic>
      <p:sp>
        <p:nvSpPr>
          <p:cNvPr id="8" name="ZoneTexte 7"/>
          <p:cNvSpPr txBox="1">
            <a:spLocks noChangeArrowheads="1"/>
          </p:cNvSpPr>
          <p:nvPr/>
        </p:nvSpPr>
        <p:spPr bwMode="auto">
          <a:xfrm>
            <a:off x="4214810" y="3549653"/>
            <a:ext cx="928688" cy="307975"/>
          </a:xfrm>
          <a:prstGeom prst="rect">
            <a:avLst/>
          </a:prstGeom>
          <a:noFill/>
          <a:ln w="9525">
            <a:noFill/>
            <a:miter lim="800000"/>
            <a:headEnd/>
            <a:tailEnd/>
          </a:ln>
        </p:spPr>
        <p:txBody>
          <a:bodyPr>
            <a:spAutoFit/>
          </a:bodyPr>
          <a:lstStyle/>
          <a:p>
            <a:pPr algn="ctr"/>
            <a:r>
              <a:rPr lang="fr-FR" sz="1400" b="1" dirty="0"/>
              <a:t>Molière</a:t>
            </a:r>
            <a:endParaRPr lang="fr-FR" sz="1400" dirty="0"/>
          </a:p>
        </p:txBody>
      </p:sp>
      <p:sp>
        <p:nvSpPr>
          <p:cNvPr id="9" name="ZoneTexte 8"/>
          <p:cNvSpPr txBox="1">
            <a:spLocks noChangeArrowheads="1"/>
          </p:cNvSpPr>
          <p:nvPr/>
        </p:nvSpPr>
        <p:spPr bwMode="auto">
          <a:xfrm>
            <a:off x="4214810" y="6429396"/>
            <a:ext cx="928688" cy="307975"/>
          </a:xfrm>
          <a:prstGeom prst="rect">
            <a:avLst/>
          </a:prstGeom>
          <a:noFill/>
          <a:ln w="9525">
            <a:noFill/>
            <a:miter lim="800000"/>
            <a:headEnd/>
            <a:tailEnd/>
          </a:ln>
        </p:spPr>
        <p:txBody>
          <a:bodyPr>
            <a:spAutoFit/>
          </a:bodyPr>
          <a:lstStyle/>
          <a:p>
            <a:pPr algn="ctr"/>
            <a:r>
              <a:rPr lang="fr-FR" sz="1400" b="1" dirty="0" smtClean="0"/>
              <a:t>Lully</a:t>
            </a:r>
            <a:endParaRPr lang="fr-FR" sz="1400" dirty="0"/>
          </a:p>
        </p:txBody>
      </p:sp>
      <p:sp>
        <p:nvSpPr>
          <p:cNvPr id="10" name="ZoneTexte 9"/>
          <p:cNvSpPr txBox="1">
            <a:spLocks noChangeArrowheads="1"/>
          </p:cNvSpPr>
          <p:nvPr/>
        </p:nvSpPr>
        <p:spPr bwMode="auto">
          <a:xfrm>
            <a:off x="6786578" y="3500438"/>
            <a:ext cx="1214446" cy="307777"/>
          </a:xfrm>
          <a:prstGeom prst="rect">
            <a:avLst/>
          </a:prstGeom>
          <a:noFill/>
          <a:ln w="9525">
            <a:noFill/>
            <a:miter lim="800000"/>
            <a:headEnd/>
            <a:tailEnd/>
          </a:ln>
        </p:spPr>
        <p:txBody>
          <a:bodyPr wrap="square">
            <a:spAutoFit/>
          </a:bodyPr>
          <a:lstStyle/>
          <a:p>
            <a:r>
              <a:rPr lang="fr-FR" sz="1400" b="1" dirty="0" smtClean="0"/>
              <a:t>Jean Racine</a:t>
            </a:r>
            <a:endParaRPr lang="fr-FR" sz="1400" dirty="0"/>
          </a:p>
        </p:txBody>
      </p:sp>
      <p:sp>
        <p:nvSpPr>
          <p:cNvPr id="11" name="ZoneTexte 10"/>
          <p:cNvSpPr txBox="1">
            <a:spLocks noChangeArrowheads="1"/>
          </p:cNvSpPr>
          <p:nvPr/>
        </p:nvSpPr>
        <p:spPr bwMode="auto">
          <a:xfrm>
            <a:off x="6500826" y="6407173"/>
            <a:ext cx="1857388" cy="307777"/>
          </a:xfrm>
          <a:prstGeom prst="rect">
            <a:avLst/>
          </a:prstGeom>
          <a:noFill/>
          <a:ln w="9525">
            <a:noFill/>
            <a:miter lim="800000"/>
            <a:headEnd/>
            <a:tailEnd/>
          </a:ln>
        </p:spPr>
        <p:txBody>
          <a:bodyPr wrap="square">
            <a:spAutoFit/>
          </a:bodyPr>
          <a:lstStyle/>
          <a:p>
            <a:pPr algn="ctr"/>
            <a:r>
              <a:rPr lang="fr-FR" sz="1400" b="1" dirty="0" smtClean="0"/>
              <a:t>Jean de la Fontaine</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52400"/>
            <a:ext cx="8643998" cy="847708"/>
          </a:xfrm>
        </p:spPr>
        <p:txBody>
          <a:bodyPr>
            <a:noAutofit/>
          </a:bodyPr>
          <a:lstStyle/>
          <a:p>
            <a:r>
              <a:rPr lang="fr-FR" sz="2800" dirty="0" smtClean="0"/>
              <a:t>EN COMPLEMENT DE CETTE INTRO :</a:t>
            </a:r>
            <a:endParaRPr lang="fr-FR" sz="2800" dirty="0"/>
          </a:p>
        </p:txBody>
      </p:sp>
      <p:sp>
        <p:nvSpPr>
          <p:cNvPr id="3" name="Espace réservé du contenu 2"/>
          <p:cNvSpPr>
            <a:spLocks noGrp="1"/>
          </p:cNvSpPr>
          <p:nvPr>
            <p:ph sz="quarter" idx="1"/>
          </p:nvPr>
        </p:nvSpPr>
        <p:spPr>
          <a:xfrm>
            <a:off x="142844" y="1285860"/>
            <a:ext cx="8786874" cy="5143536"/>
          </a:xfrm>
        </p:spPr>
        <p:txBody>
          <a:bodyPr>
            <a:normAutofit/>
          </a:bodyPr>
          <a:lstStyle/>
          <a:p>
            <a:r>
              <a:rPr lang="fr-FR" sz="2400" b="1" dirty="0" smtClean="0">
                <a:solidFill>
                  <a:schemeClr val="accent1"/>
                </a:solidFill>
              </a:rPr>
              <a:t>Obligatoire :</a:t>
            </a:r>
            <a:r>
              <a:rPr lang="fr-FR" sz="2400" dirty="0" smtClean="0"/>
              <a:t> lire et ficher les pages 240 à 245 ainsi que les pages 272-273 du manuel rose de littérature ; </a:t>
            </a:r>
          </a:p>
          <a:p>
            <a:endParaRPr lang="fr-FR" sz="2400" dirty="0" smtClean="0"/>
          </a:p>
          <a:p>
            <a:r>
              <a:rPr lang="fr-FR" sz="2400" b="1" dirty="0" smtClean="0">
                <a:solidFill>
                  <a:schemeClr val="accent1"/>
                </a:solidFill>
              </a:rPr>
              <a:t>Facultatif, mais fort utile : </a:t>
            </a:r>
          </a:p>
          <a:p>
            <a:pPr lvl="1">
              <a:buFont typeface="Courier New" pitchFamily="49" charset="0"/>
              <a:buChar char="o"/>
            </a:pPr>
            <a:r>
              <a:rPr lang="fr-FR" sz="2400" dirty="0" smtClean="0"/>
              <a:t>Culture historique, littéraire et artistique : film </a:t>
            </a:r>
            <a:r>
              <a:rPr lang="fr-FR" sz="2400" i="1" dirty="0" smtClean="0"/>
              <a:t>Le Roi danse ;</a:t>
            </a:r>
          </a:p>
          <a:p>
            <a:pPr lvl="1">
              <a:buFont typeface="Courier New" pitchFamily="49" charset="0"/>
              <a:buChar char="o"/>
            </a:pPr>
            <a:r>
              <a:rPr lang="fr-FR" sz="2400" dirty="0" smtClean="0"/>
              <a:t>Univers comique : mises en scène de l’</a:t>
            </a:r>
            <a:r>
              <a:rPr lang="fr-FR" sz="2400" i="1" dirty="0" smtClean="0"/>
              <a:t>Ecole des femmes </a:t>
            </a:r>
            <a:r>
              <a:rPr lang="fr-FR" sz="2400" dirty="0" smtClean="0"/>
              <a:t>:</a:t>
            </a:r>
          </a:p>
          <a:p>
            <a:pPr lvl="2"/>
            <a:r>
              <a:rPr lang="fr-FR" sz="2400" dirty="0" smtClean="0"/>
              <a:t>Robert Manuel, 1995 : </a:t>
            </a:r>
            <a:r>
              <a:rPr lang="fr-FR" sz="2400" dirty="0" smtClean="0">
                <a:hlinkClick r:id="rId2"/>
              </a:rPr>
              <a:t>https://www.youtube.com/watch?v=XfCgyl28Ri8&amp;t=327s</a:t>
            </a:r>
            <a:r>
              <a:rPr lang="fr-FR" sz="2400" dirty="0" smtClean="0"/>
              <a:t> </a:t>
            </a:r>
          </a:p>
          <a:p>
            <a:pPr lvl="2"/>
            <a:r>
              <a:rPr lang="fr-FR" sz="2400" dirty="0" smtClean="0"/>
              <a:t>Stéphane </a:t>
            </a:r>
            <a:r>
              <a:rPr lang="fr-FR" sz="2400" dirty="0" err="1" smtClean="0"/>
              <a:t>Braunschweig</a:t>
            </a:r>
            <a:r>
              <a:rPr lang="fr-FR" sz="2400" dirty="0" smtClean="0"/>
              <a:t>, 2018 : </a:t>
            </a:r>
            <a:r>
              <a:rPr lang="fr-FR" sz="2400" dirty="0" smtClean="0">
                <a:hlinkClick r:id="rId3"/>
              </a:rPr>
              <a:t>https://vimeo.com/327310297</a:t>
            </a:r>
            <a:endParaRPr lang="fr-FR" sz="2400" dirty="0" smtClean="0"/>
          </a:p>
          <a:p>
            <a:pPr lvl="1">
              <a:buFont typeface="Courier New" pitchFamily="49" charset="0"/>
              <a:buChar char="o"/>
            </a:pPr>
            <a:r>
              <a:rPr lang="fr-FR" sz="2400" dirty="0" smtClean="0"/>
              <a:t>Univers tragique : mise en scène d’</a:t>
            </a:r>
            <a:r>
              <a:rPr lang="fr-FR" sz="2400" i="1" dirty="0" smtClean="0"/>
              <a:t>Antigone</a:t>
            </a:r>
            <a:r>
              <a:rPr lang="fr-FR" sz="2400" dirty="0" smtClean="0"/>
              <a:t> d’Anouilh, Nicolas Briançon, 2003 : </a:t>
            </a:r>
            <a:r>
              <a:rPr lang="fr-FR" sz="2400" dirty="0" smtClean="0">
                <a:hlinkClick r:id="rId4"/>
              </a:rPr>
              <a:t>https://www.youtube.com/watch?v=mxG_sQClVFk&amp;t=111s</a:t>
            </a:r>
            <a:endParaRPr lang="fr-FR"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847708"/>
          </a:xfrm>
        </p:spPr>
        <p:txBody>
          <a:bodyPr>
            <a:normAutofit/>
          </a:bodyPr>
          <a:lstStyle/>
          <a:p>
            <a:r>
              <a:rPr lang="fr-FR" sz="3600" dirty="0" smtClean="0"/>
              <a:t>PARTIE THEATRE :</a:t>
            </a:r>
            <a:endParaRPr lang="fr-FR" sz="3600" dirty="0"/>
          </a:p>
        </p:txBody>
      </p:sp>
      <p:sp>
        <p:nvSpPr>
          <p:cNvPr id="3" name="Espace réservé du contenu 2"/>
          <p:cNvSpPr>
            <a:spLocks noGrp="1"/>
          </p:cNvSpPr>
          <p:nvPr>
            <p:ph sz="quarter" idx="1"/>
          </p:nvPr>
        </p:nvSpPr>
        <p:spPr>
          <a:xfrm>
            <a:off x="142844" y="1285860"/>
            <a:ext cx="9001156" cy="5000660"/>
          </a:xfrm>
        </p:spPr>
        <p:txBody>
          <a:bodyPr>
            <a:normAutofit fontScale="92500" lnSpcReduction="10000"/>
          </a:bodyPr>
          <a:lstStyle/>
          <a:p>
            <a:r>
              <a:rPr lang="fr-FR" sz="2800" b="1" u="sng" dirty="0" smtClean="0"/>
              <a:t>SEQUENCE 4 : L’Ecole des femmes, Molière, 1662</a:t>
            </a:r>
          </a:p>
          <a:p>
            <a:endParaRPr lang="fr-FR" sz="2800" u="sng" dirty="0" smtClean="0"/>
          </a:p>
          <a:p>
            <a:r>
              <a:rPr lang="fr-FR" sz="2800" b="1" u="sng" dirty="0" smtClean="0"/>
              <a:t>Introduction : Le Grand Siècle et le classicisme</a:t>
            </a:r>
          </a:p>
          <a:p>
            <a:endParaRPr lang="fr-FR" sz="2800" u="sng" dirty="0" smtClean="0"/>
          </a:p>
          <a:p>
            <a:pPr>
              <a:buFont typeface="Courier New" pitchFamily="49" charset="0"/>
              <a:buChar char="o"/>
            </a:pPr>
            <a:r>
              <a:rPr lang="fr-FR" sz="2800" dirty="0" smtClean="0"/>
              <a:t>Les tableaux et monuments représentés sur le document distribué en classe révèlent trois principaux types de sujets : </a:t>
            </a:r>
            <a:r>
              <a:rPr lang="fr-FR" sz="2800" b="1" dirty="0" smtClean="0">
                <a:solidFill>
                  <a:schemeClr val="accent1"/>
                </a:solidFill>
              </a:rPr>
              <a:t>bibliques, mythologiques</a:t>
            </a:r>
            <a:r>
              <a:rPr lang="fr-FR" sz="2800" dirty="0" smtClean="0"/>
              <a:t> et </a:t>
            </a:r>
            <a:r>
              <a:rPr lang="fr-FR" sz="2800" b="1" dirty="0" smtClean="0">
                <a:solidFill>
                  <a:schemeClr val="accent1"/>
                </a:solidFill>
              </a:rPr>
              <a:t>historiques</a:t>
            </a:r>
            <a:r>
              <a:rPr lang="fr-FR" sz="2800" dirty="0" smtClean="0"/>
              <a:t> (inspirés par les historiens grecs et latins : Hérodote, Tite-Live, Tacite).</a:t>
            </a:r>
          </a:p>
          <a:p>
            <a:pPr>
              <a:buFont typeface="Courier New" pitchFamily="49" charset="0"/>
              <a:buChar char="o"/>
            </a:pPr>
            <a:endParaRPr lang="fr-FR" sz="2800" dirty="0" smtClean="0"/>
          </a:p>
          <a:p>
            <a:pPr>
              <a:buFont typeface="Courier New" pitchFamily="49" charset="0"/>
              <a:buChar char="o"/>
            </a:pPr>
            <a:r>
              <a:rPr lang="fr-FR" sz="2800" dirty="0" smtClean="0"/>
              <a:t>La symétrie des lignes verticales et horizontales, l’harmonie et l’ordre qui prévalent en peinture comme en architecture traduisent un </a:t>
            </a:r>
            <a:r>
              <a:rPr lang="fr-FR" sz="2800" b="1" dirty="0" smtClean="0">
                <a:solidFill>
                  <a:schemeClr val="accent1"/>
                </a:solidFill>
              </a:rPr>
              <a:t>idéal de perfection</a:t>
            </a:r>
            <a:r>
              <a:rPr lang="fr-FR"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847708"/>
          </a:xfrm>
        </p:spPr>
        <p:txBody>
          <a:bodyPr>
            <a:normAutofit/>
          </a:bodyPr>
          <a:lstStyle/>
          <a:p>
            <a:r>
              <a:rPr lang="fr-FR" sz="3600" dirty="0" smtClean="0"/>
              <a:t>LE GRAND SIECLE :</a:t>
            </a:r>
            <a:endParaRPr lang="fr-FR" sz="3600" dirty="0"/>
          </a:p>
        </p:txBody>
      </p:sp>
      <p:sp>
        <p:nvSpPr>
          <p:cNvPr id="3" name="Espace réservé du contenu 2"/>
          <p:cNvSpPr>
            <a:spLocks noGrp="1"/>
          </p:cNvSpPr>
          <p:nvPr>
            <p:ph sz="quarter" idx="1"/>
          </p:nvPr>
        </p:nvSpPr>
        <p:spPr>
          <a:xfrm>
            <a:off x="142844" y="1285860"/>
            <a:ext cx="8786874" cy="5143536"/>
          </a:xfrm>
        </p:spPr>
        <p:txBody>
          <a:bodyPr>
            <a:normAutofit lnSpcReduction="10000"/>
          </a:bodyPr>
          <a:lstStyle/>
          <a:p>
            <a:r>
              <a:rPr lang="fr-FR" sz="2400" b="1" dirty="0" smtClean="0">
                <a:solidFill>
                  <a:schemeClr val="accent2"/>
                </a:solidFill>
              </a:rPr>
              <a:t>XVIIe</a:t>
            </a:r>
            <a:r>
              <a:rPr lang="fr-FR" sz="2400" dirty="0" smtClean="0"/>
              <a:t> marqué par la régence d’Anne d’Autriche qui confie le pouvoir au cardinal Mazarin, puis et surtout par le règne de </a:t>
            </a:r>
            <a:r>
              <a:rPr lang="fr-FR" sz="2400" b="1" dirty="0" smtClean="0">
                <a:solidFill>
                  <a:schemeClr val="accent1"/>
                </a:solidFill>
              </a:rPr>
              <a:t>Louis XIV « Roi Soleil » </a:t>
            </a:r>
            <a:r>
              <a:rPr lang="fr-FR" sz="2400" dirty="0" smtClean="0"/>
              <a:t>(1638 – 1715), monarque de droit divin qui affirme son </a:t>
            </a:r>
            <a:r>
              <a:rPr lang="fr-FR" sz="2400" b="1" dirty="0" smtClean="0">
                <a:solidFill>
                  <a:schemeClr val="accent1"/>
                </a:solidFill>
              </a:rPr>
              <a:t>pouvoir absolu.</a:t>
            </a:r>
          </a:p>
          <a:p>
            <a:endParaRPr lang="fr-FR" sz="2400" b="1" dirty="0" smtClean="0">
              <a:solidFill>
                <a:schemeClr val="accent1"/>
              </a:solidFill>
            </a:endParaRPr>
          </a:p>
          <a:p>
            <a:r>
              <a:rPr lang="fr-FR" sz="2400" dirty="0" smtClean="0"/>
              <a:t>Période d’expansion militaire, </a:t>
            </a:r>
            <a:r>
              <a:rPr lang="fr-FR" sz="2400" b="1" dirty="0" smtClean="0">
                <a:solidFill>
                  <a:schemeClr val="accent2"/>
                </a:solidFill>
              </a:rPr>
              <a:t>la France domine et rayonne en Europe </a:t>
            </a:r>
            <a:r>
              <a:rPr lang="fr-FR" sz="2400" dirty="0" smtClean="0"/>
              <a:t>: diffusion de la langue, de la culture littéraire et artistique françaises appréciées des autres cours royales.</a:t>
            </a:r>
          </a:p>
          <a:p>
            <a:endParaRPr lang="fr-FR" sz="2400" b="1" dirty="0" smtClean="0">
              <a:solidFill>
                <a:schemeClr val="accent1"/>
              </a:solidFill>
            </a:endParaRPr>
          </a:p>
          <a:p>
            <a:r>
              <a:rPr lang="fr-FR" sz="2400" dirty="0" smtClean="0"/>
              <a:t>Agrandissement et transformation du </a:t>
            </a:r>
            <a:r>
              <a:rPr lang="fr-FR" sz="2400" b="1" dirty="0" smtClean="0">
                <a:solidFill>
                  <a:schemeClr val="accent2"/>
                </a:solidFill>
              </a:rPr>
              <a:t>château de Versailles</a:t>
            </a:r>
            <a:r>
              <a:rPr lang="fr-FR" sz="2400" dirty="0" smtClean="0"/>
              <a:t> confiés à des architectes et artistes classiques (cf. document Le Vau, Le Brun, Le Nôtre) : palais exaltant </a:t>
            </a:r>
            <a:r>
              <a:rPr lang="fr-FR" sz="2400" b="1" dirty="0" smtClean="0">
                <a:solidFill>
                  <a:schemeClr val="accent1"/>
                </a:solidFill>
              </a:rPr>
              <a:t>la gloire et la puissance du monarque </a:t>
            </a:r>
            <a:r>
              <a:rPr lang="fr-FR" sz="2400" dirty="0" smtClean="0"/>
              <a:t>dans lequel sont organisées de </a:t>
            </a:r>
            <a:r>
              <a:rPr lang="fr-FR" sz="2400" b="1" dirty="0" smtClean="0">
                <a:solidFill>
                  <a:schemeClr val="accent1"/>
                </a:solidFill>
              </a:rPr>
              <a:t>somptueuses fêtes </a:t>
            </a:r>
            <a:r>
              <a:rPr lang="fr-FR" sz="2400" dirty="0" smtClean="0"/>
              <a:t>visant à divertir et éblouir la Cour.</a:t>
            </a:r>
          </a:p>
          <a:p>
            <a:endParaRPr lang="fr-FR" sz="2800" dirty="0" smtClean="0"/>
          </a:p>
          <a:p>
            <a:endParaRPr lang="fr-FR" sz="2800" dirty="0" smtClean="0"/>
          </a:p>
          <a:p>
            <a:endParaRPr lang="fr-FR" sz="2800" b="1" dirty="0" smtClean="0">
              <a:solidFill>
                <a:schemeClr val="accent1"/>
              </a:solidFill>
            </a:endParaRPr>
          </a:p>
          <a:p>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847708"/>
          </a:xfrm>
        </p:spPr>
        <p:txBody>
          <a:bodyPr>
            <a:normAutofit/>
          </a:bodyPr>
          <a:lstStyle/>
          <a:p>
            <a:r>
              <a:rPr lang="fr-FR" sz="3600" dirty="0" smtClean="0"/>
              <a:t>LE CLASSICISME :</a:t>
            </a:r>
            <a:endParaRPr lang="fr-FR" sz="3600" dirty="0"/>
          </a:p>
        </p:txBody>
      </p:sp>
      <p:sp>
        <p:nvSpPr>
          <p:cNvPr id="3" name="Espace réservé du contenu 2"/>
          <p:cNvSpPr>
            <a:spLocks noGrp="1"/>
          </p:cNvSpPr>
          <p:nvPr>
            <p:ph sz="quarter" idx="1"/>
          </p:nvPr>
        </p:nvSpPr>
        <p:spPr>
          <a:xfrm>
            <a:off x="142844" y="1357298"/>
            <a:ext cx="8858312" cy="5214974"/>
          </a:xfrm>
        </p:spPr>
        <p:txBody>
          <a:bodyPr>
            <a:normAutofit fontScale="85000" lnSpcReduction="20000"/>
          </a:bodyPr>
          <a:lstStyle/>
          <a:p>
            <a:r>
              <a:rPr lang="fr-FR" sz="2800" u="sng" dirty="0" smtClean="0"/>
              <a:t>Origine et évolution du terme « classique » :</a:t>
            </a:r>
            <a:r>
              <a:rPr lang="fr-FR" sz="2800" dirty="0" smtClean="0"/>
              <a:t> </a:t>
            </a:r>
          </a:p>
          <a:p>
            <a:pPr>
              <a:buNone/>
            </a:pPr>
            <a:r>
              <a:rPr lang="fr-FR" sz="2800" dirty="0" smtClean="0"/>
              <a:t>	En latin, </a:t>
            </a:r>
            <a:r>
              <a:rPr lang="fr-FR" sz="2800" i="1" dirty="0" err="1" smtClean="0"/>
              <a:t>classicus</a:t>
            </a:r>
            <a:r>
              <a:rPr lang="fr-FR" sz="2800" dirty="0" smtClean="0"/>
              <a:t> désigne un « citoyen de première classe », le terme connote l’idée d’</a:t>
            </a:r>
            <a:r>
              <a:rPr lang="fr-FR" sz="2800" b="1" dirty="0" smtClean="0">
                <a:solidFill>
                  <a:schemeClr val="accent2"/>
                </a:solidFill>
              </a:rPr>
              <a:t>excellence</a:t>
            </a:r>
            <a:r>
              <a:rPr lang="fr-FR" sz="2800" dirty="0" smtClean="0"/>
              <a:t>.  </a:t>
            </a:r>
          </a:p>
          <a:p>
            <a:pPr>
              <a:buNone/>
            </a:pPr>
            <a:r>
              <a:rPr lang="fr-FR" sz="2800" dirty="0" smtClean="0"/>
              <a:t>	Au XVIIe, le dictionnaire de Richelet entend par classique : « ce qui est digne d’être enseigné dans les classes ». </a:t>
            </a:r>
          </a:p>
          <a:p>
            <a:pPr>
              <a:buNone/>
            </a:pPr>
            <a:r>
              <a:rPr lang="fr-FR" sz="2800" dirty="0" smtClean="0"/>
              <a:t>	Au XIXe, une nouvelle définition apparaît : « classique » désigne </a:t>
            </a:r>
            <a:r>
              <a:rPr lang="fr-FR" sz="2800" b="1" dirty="0" smtClean="0">
                <a:solidFill>
                  <a:schemeClr val="accent1"/>
                </a:solidFill>
              </a:rPr>
              <a:t>les auteurs de la seconde moitié du XVII</a:t>
            </a:r>
            <a:r>
              <a:rPr lang="fr-FR" sz="2800" b="1" baseline="30000" dirty="0" smtClean="0">
                <a:solidFill>
                  <a:schemeClr val="accent1"/>
                </a:solidFill>
              </a:rPr>
              <a:t>e</a:t>
            </a:r>
            <a:r>
              <a:rPr lang="fr-FR" sz="2800" b="1" dirty="0" smtClean="0">
                <a:solidFill>
                  <a:schemeClr val="accent1"/>
                </a:solidFill>
              </a:rPr>
              <a:t> siècle</a:t>
            </a:r>
            <a:r>
              <a:rPr lang="fr-FR" sz="2800" dirty="0" smtClean="0"/>
              <a:t>, considéré comme le siècle d’or de la littérature.</a:t>
            </a:r>
          </a:p>
          <a:p>
            <a:endParaRPr lang="fr-FR" sz="2800" dirty="0" smtClean="0"/>
          </a:p>
          <a:p>
            <a:r>
              <a:rPr lang="fr-FR" sz="3800" u="sng" dirty="0" smtClean="0">
                <a:latin typeface="Blackadder ITC" pitchFamily="82" charset="0"/>
              </a:rPr>
              <a:t>Classique</a:t>
            </a:r>
            <a:r>
              <a:rPr lang="fr-FR" sz="2800" u="sng" dirty="0" smtClean="0"/>
              <a:t> contre </a:t>
            </a:r>
            <a:r>
              <a:rPr lang="fr-FR" sz="2800" u="sng" dirty="0" smtClean="0">
                <a:latin typeface="Algerian" pitchFamily="82" charset="0"/>
              </a:rPr>
              <a:t>Baroque</a:t>
            </a:r>
            <a:r>
              <a:rPr lang="fr-FR" sz="2800" u="sng" dirty="0" smtClean="0"/>
              <a:t>  :</a:t>
            </a:r>
            <a:r>
              <a:rPr lang="fr-FR" sz="2800" dirty="0" smtClean="0"/>
              <a:t> </a:t>
            </a:r>
          </a:p>
          <a:p>
            <a:pPr>
              <a:buNone/>
            </a:pPr>
            <a:r>
              <a:rPr lang="fr-FR" sz="2800" dirty="0" smtClean="0"/>
              <a:t>	Par la </a:t>
            </a:r>
            <a:r>
              <a:rPr lang="fr-FR" sz="2800" b="1" dirty="0" smtClean="0">
                <a:solidFill>
                  <a:schemeClr val="accent1"/>
                </a:solidFill>
              </a:rPr>
              <a:t>rigueur de ses valeurs</a:t>
            </a:r>
            <a:r>
              <a:rPr lang="fr-FR" sz="2800" dirty="0" smtClean="0"/>
              <a:t>, le classicisme s’oppose au courant baroque qui le précède. Le classicisme s’impose comme une </a:t>
            </a:r>
            <a:r>
              <a:rPr lang="fr-FR" sz="2800" b="1" dirty="0" smtClean="0">
                <a:solidFill>
                  <a:schemeClr val="accent2"/>
                </a:solidFill>
              </a:rPr>
              <a:t>remise en ordre </a:t>
            </a:r>
            <a:r>
              <a:rPr lang="fr-FR" sz="2800" dirty="0" smtClean="0"/>
              <a:t>qui s’articule avec la reprise en main de l’état par le pouvoir absolutiste de </a:t>
            </a:r>
            <a:r>
              <a:rPr lang="fr-FR" sz="2800" b="1" dirty="0" smtClean="0">
                <a:solidFill>
                  <a:schemeClr val="accent1"/>
                </a:solidFill>
              </a:rPr>
              <a:t>Louis XIV</a:t>
            </a:r>
            <a:r>
              <a:rPr lang="fr-FR" sz="2800" dirty="0" smtClean="0"/>
              <a:t>. Les auteurs et peintres classiques fuient les « excès » du Baroque.</a:t>
            </a:r>
            <a:endParaRPr lang="fr-FR" sz="2800" b="1" dirty="0" smtClean="0">
              <a:solidFill>
                <a:schemeClr val="accent1"/>
              </a:solidFill>
            </a:endParaRPr>
          </a:p>
          <a:p>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847708"/>
          </a:xfrm>
        </p:spPr>
        <p:txBody>
          <a:bodyPr>
            <a:normAutofit/>
          </a:bodyPr>
          <a:lstStyle/>
          <a:p>
            <a:r>
              <a:rPr lang="fr-FR" sz="3600" dirty="0" smtClean="0"/>
              <a:t>L’ART BAROQUE:</a:t>
            </a:r>
            <a:endParaRPr lang="fr-FR" sz="3600" dirty="0"/>
          </a:p>
        </p:txBody>
      </p:sp>
      <p:sp>
        <p:nvSpPr>
          <p:cNvPr id="3" name="Espace réservé du contenu 2"/>
          <p:cNvSpPr>
            <a:spLocks noGrp="1"/>
          </p:cNvSpPr>
          <p:nvPr>
            <p:ph sz="quarter" idx="1"/>
          </p:nvPr>
        </p:nvSpPr>
        <p:spPr>
          <a:xfrm>
            <a:off x="0" y="1142984"/>
            <a:ext cx="8858280" cy="5429288"/>
          </a:xfrm>
        </p:spPr>
        <p:txBody>
          <a:bodyPr numCol="2">
            <a:normAutofit/>
          </a:bodyPr>
          <a:lstStyle/>
          <a:p>
            <a:pPr algn="ctr">
              <a:buFont typeface="Courier New" pitchFamily="49" charset="0"/>
              <a:buChar char="o"/>
            </a:pPr>
            <a:r>
              <a:rPr lang="fr-FR" sz="2000" i="1" dirty="0" smtClean="0"/>
              <a:t>Descente de croix</a:t>
            </a:r>
            <a:r>
              <a:rPr lang="fr-FR" sz="2000" dirty="0" smtClean="0"/>
              <a:t>, Rubens (1616) - Musée des Beaux-arts de Lille	</a:t>
            </a:r>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None/>
            </a:pPr>
            <a:endParaRPr lang="fr-FR" sz="2000" dirty="0" smtClean="0"/>
          </a:p>
          <a:p>
            <a:pPr algn="ctr">
              <a:buFont typeface="Courier New" pitchFamily="49" charset="0"/>
              <a:buChar char="o"/>
            </a:pPr>
            <a:r>
              <a:rPr lang="fr-FR" sz="2000" i="1" dirty="0" smtClean="0"/>
              <a:t>Le Christ descendu de la Croix,  </a:t>
            </a:r>
            <a:r>
              <a:rPr lang="fr-FR" sz="2000" dirty="0" smtClean="0"/>
              <a:t>Jouvenet (1697) - Musée du Louvre de Paris</a:t>
            </a:r>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buNone/>
            </a:pPr>
            <a:endParaRPr lang="fr-FR" sz="2800" dirty="0" smtClean="0"/>
          </a:p>
        </p:txBody>
      </p:sp>
      <p:pic>
        <p:nvPicPr>
          <p:cNvPr id="4" name="Picture 2"/>
          <p:cNvPicPr>
            <a:picLocks noChangeAspect="1" noChangeArrowheads="1"/>
          </p:cNvPicPr>
          <p:nvPr/>
        </p:nvPicPr>
        <p:blipFill>
          <a:blip r:embed="rId2"/>
          <a:srcRect/>
          <a:stretch>
            <a:fillRect/>
          </a:stretch>
        </p:blipFill>
        <p:spPr>
          <a:xfrm>
            <a:off x="881332" y="1928802"/>
            <a:ext cx="3190602" cy="4815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p:cNvPicPr>
            <a:picLocks noChangeAspect="1" noChangeArrowheads="1"/>
          </p:cNvPicPr>
          <p:nvPr/>
        </p:nvPicPr>
        <p:blipFill>
          <a:blip r:embed="rId3"/>
          <a:srcRect/>
          <a:stretch>
            <a:fillRect/>
          </a:stretch>
        </p:blipFill>
        <p:spPr>
          <a:xfrm>
            <a:off x="5018682" y="1928802"/>
            <a:ext cx="3482408" cy="4830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186766" cy="928694"/>
          </a:xfrm>
        </p:spPr>
        <p:txBody>
          <a:bodyPr>
            <a:normAutofit fontScale="90000"/>
          </a:bodyPr>
          <a:lstStyle/>
          <a:p>
            <a:r>
              <a:rPr lang="fr-FR" i="1" dirty="0" smtClean="0"/>
              <a:t>Descente de croix</a:t>
            </a:r>
            <a:r>
              <a:rPr lang="fr-FR" dirty="0" smtClean="0"/>
              <a:t>, </a:t>
            </a:r>
            <a:br>
              <a:rPr lang="fr-FR" dirty="0" smtClean="0"/>
            </a:br>
            <a:r>
              <a:rPr lang="fr-FR" dirty="0" smtClean="0"/>
              <a:t>Rubens (1616)</a:t>
            </a:r>
          </a:p>
        </p:txBody>
      </p:sp>
      <p:sp>
        <p:nvSpPr>
          <p:cNvPr id="3" name="Espace réservé du contenu 2"/>
          <p:cNvSpPr>
            <a:spLocks noGrp="1"/>
          </p:cNvSpPr>
          <p:nvPr>
            <p:ph sz="quarter" idx="1"/>
          </p:nvPr>
        </p:nvSpPr>
        <p:spPr>
          <a:xfrm>
            <a:off x="214282" y="1428736"/>
            <a:ext cx="4000528" cy="5143536"/>
          </a:xfrm>
        </p:spPr>
        <p:txBody>
          <a:bodyPr numCol="1">
            <a:normAutofit/>
          </a:bodyPr>
          <a:lstStyle/>
          <a:p>
            <a:pPr>
              <a:buNone/>
            </a:pPr>
            <a:r>
              <a:rPr lang="fr-FR" sz="2000" dirty="0" smtClean="0"/>
              <a:t>	</a:t>
            </a:r>
            <a:r>
              <a:rPr lang="fr-FR" sz="2800" dirty="0" smtClean="0"/>
              <a:t>Une mise en scène savante et grandiose : la croix ne se dresse pas en une solitaire verticale mais devient le pivot autour duquel s’active toute une petite foule.</a:t>
            </a:r>
          </a:p>
          <a:p>
            <a:pPr>
              <a:buNone/>
            </a:pPr>
            <a:r>
              <a:rPr lang="fr-FR" sz="2800" dirty="0" smtClean="0"/>
              <a:t>	</a:t>
            </a:r>
          </a:p>
          <a:p>
            <a:pPr>
              <a:buNone/>
            </a:pPr>
            <a:r>
              <a:rPr lang="fr-FR" sz="2800" dirty="0" smtClean="0"/>
              <a:t>	</a:t>
            </a:r>
            <a:r>
              <a:rPr lang="fr-FR" sz="1800" dirty="0" smtClean="0"/>
              <a:t>Lecture de l’œuvre : http://www.portstnicolas.org/Descente-de-croix-Rubens-1616.html</a:t>
            </a:r>
          </a:p>
          <a:p>
            <a:pPr>
              <a:buNone/>
            </a:pPr>
            <a:endParaRPr lang="fr-FR" sz="28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None/>
            </a:pPr>
            <a:endParaRPr lang="fr-FR" sz="2000" dirty="0" smtClean="0"/>
          </a:p>
          <a:p>
            <a:pPr>
              <a:buNone/>
            </a:pPr>
            <a:endParaRPr lang="fr-FR" sz="2800" dirty="0" smtClean="0"/>
          </a:p>
        </p:txBody>
      </p:sp>
      <p:pic>
        <p:nvPicPr>
          <p:cNvPr id="10" name="Picture 2"/>
          <p:cNvPicPr>
            <a:picLocks noChangeAspect="1" noChangeArrowheads="1"/>
          </p:cNvPicPr>
          <p:nvPr/>
        </p:nvPicPr>
        <p:blipFill>
          <a:blip r:embed="rId2"/>
          <a:srcRect/>
          <a:stretch>
            <a:fillRect/>
          </a:stretch>
        </p:blipFill>
        <p:spPr>
          <a:xfrm>
            <a:off x="4500562" y="101600"/>
            <a:ext cx="4429125" cy="6684963"/>
          </a:xfrm>
          <a:prstGeom prst="rect">
            <a:avLst/>
          </a:prstGeom>
        </p:spPr>
      </p:pic>
      <p:sp>
        <p:nvSpPr>
          <p:cNvPr id="11" name="Forme libre 10"/>
          <p:cNvSpPr/>
          <p:nvPr/>
        </p:nvSpPr>
        <p:spPr>
          <a:xfrm>
            <a:off x="5429249" y="1214438"/>
            <a:ext cx="3081338" cy="3411537"/>
          </a:xfrm>
          <a:custGeom>
            <a:avLst/>
            <a:gdLst>
              <a:gd name="connsiteX0" fmla="*/ 730155 w 3082119"/>
              <a:gd name="connsiteY0" fmla="*/ 1787856 h 3411940"/>
              <a:gd name="connsiteX1" fmla="*/ 880280 w 3082119"/>
              <a:gd name="connsiteY1" fmla="*/ 1501253 h 3411940"/>
              <a:gd name="connsiteX2" fmla="*/ 1385247 w 3082119"/>
              <a:gd name="connsiteY2" fmla="*/ 1569492 h 3411940"/>
              <a:gd name="connsiteX3" fmla="*/ 2081283 w 3082119"/>
              <a:gd name="connsiteY3" fmla="*/ 2074459 h 3411940"/>
              <a:gd name="connsiteX4" fmla="*/ 2094931 w 3082119"/>
              <a:gd name="connsiteY4" fmla="*/ 2620370 h 3411940"/>
              <a:gd name="connsiteX5" fmla="*/ 1125940 w 3082119"/>
              <a:gd name="connsiteY5" fmla="*/ 3398292 h 3411940"/>
              <a:gd name="connsiteX6" fmla="*/ 252483 w 3082119"/>
              <a:gd name="connsiteY6" fmla="*/ 2538483 h 3411940"/>
              <a:gd name="connsiteX7" fmla="*/ 34119 w 3082119"/>
              <a:gd name="connsiteY7" fmla="*/ 1351128 h 3411940"/>
              <a:gd name="connsiteX8" fmla="*/ 457200 w 3082119"/>
              <a:gd name="connsiteY8" fmla="*/ 313898 h 3411940"/>
              <a:gd name="connsiteX9" fmla="*/ 1576316 w 3082119"/>
              <a:gd name="connsiteY9" fmla="*/ 27295 h 3411940"/>
              <a:gd name="connsiteX10" fmla="*/ 2558955 w 3082119"/>
              <a:gd name="connsiteY10" fmla="*/ 477671 h 3411940"/>
              <a:gd name="connsiteX11" fmla="*/ 3009331 w 3082119"/>
              <a:gd name="connsiteY11" fmla="*/ 1501253 h 3411940"/>
              <a:gd name="connsiteX12" fmla="*/ 2995683 w 3082119"/>
              <a:gd name="connsiteY12" fmla="*/ 1433015 h 341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119" h="3411940">
                <a:moveTo>
                  <a:pt x="730155" y="1787856"/>
                </a:moveTo>
                <a:cubicBezTo>
                  <a:pt x="750626" y="1662751"/>
                  <a:pt x="771098" y="1537647"/>
                  <a:pt x="880280" y="1501253"/>
                </a:cubicBezTo>
                <a:cubicBezTo>
                  <a:pt x="989462" y="1464859"/>
                  <a:pt x="1185080" y="1473958"/>
                  <a:pt x="1385247" y="1569492"/>
                </a:cubicBezTo>
                <a:cubicBezTo>
                  <a:pt x="1585414" y="1665026"/>
                  <a:pt x="1963002" y="1899313"/>
                  <a:pt x="2081283" y="2074459"/>
                </a:cubicBezTo>
                <a:cubicBezTo>
                  <a:pt x="2199564" y="2249605"/>
                  <a:pt x="2254155" y="2399731"/>
                  <a:pt x="2094931" y="2620370"/>
                </a:cubicBezTo>
                <a:cubicBezTo>
                  <a:pt x="1935707" y="2841009"/>
                  <a:pt x="1433015" y="3411940"/>
                  <a:pt x="1125940" y="3398292"/>
                </a:cubicBezTo>
                <a:cubicBezTo>
                  <a:pt x="818865" y="3384644"/>
                  <a:pt x="434453" y="2879677"/>
                  <a:pt x="252483" y="2538483"/>
                </a:cubicBezTo>
                <a:cubicBezTo>
                  <a:pt x="70513" y="2197289"/>
                  <a:pt x="0" y="1721892"/>
                  <a:pt x="34119" y="1351128"/>
                </a:cubicBezTo>
                <a:cubicBezTo>
                  <a:pt x="68239" y="980364"/>
                  <a:pt x="200167" y="534537"/>
                  <a:pt x="457200" y="313898"/>
                </a:cubicBezTo>
                <a:cubicBezTo>
                  <a:pt x="714233" y="93259"/>
                  <a:pt x="1226024" y="0"/>
                  <a:pt x="1576316" y="27295"/>
                </a:cubicBezTo>
                <a:cubicBezTo>
                  <a:pt x="1926608" y="54590"/>
                  <a:pt x="2320119" y="232011"/>
                  <a:pt x="2558955" y="477671"/>
                </a:cubicBezTo>
                <a:cubicBezTo>
                  <a:pt x="2797791" y="723331"/>
                  <a:pt x="2936543" y="1342029"/>
                  <a:pt x="3009331" y="1501253"/>
                </a:cubicBezTo>
                <a:cubicBezTo>
                  <a:pt x="3082119" y="1660477"/>
                  <a:pt x="3038901" y="1546746"/>
                  <a:pt x="2995683" y="1433015"/>
                </a:cubicBezTo>
              </a:path>
            </a:pathLst>
          </a:cu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cxnSp>
        <p:nvCxnSpPr>
          <p:cNvPr id="12" name="Connecteur droit avec flèche 11"/>
          <p:cNvCxnSpPr/>
          <p:nvPr/>
        </p:nvCxnSpPr>
        <p:spPr>
          <a:xfrm rot="5400000" flipH="1" flipV="1">
            <a:off x="6143624" y="2071688"/>
            <a:ext cx="571500" cy="5715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5714999" y="3286125"/>
            <a:ext cx="858838" cy="15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6143624" y="2428875"/>
            <a:ext cx="1357313" cy="28575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71414"/>
            <a:ext cx="8401080" cy="571504"/>
          </a:xfrm>
        </p:spPr>
        <p:txBody>
          <a:bodyPr>
            <a:normAutofit fontScale="90000"/>
          </a:bodyPr>
          <a:lstStyle/>
          <a:p>
            <a:r>
              <a:rPr lang="fr-FR" dirty="0" smtClean="0"/>
              <a:t>Le Bernin, </a:t>
            </a:r>
            <a:r>
              <a:rPr lang="fr-FR" i="1" dirty="0" smtClean="0"/>
              <a:t>Apollon et Daphné, </a:t>
            </a:r>
            <a:r>
              <a:rPr lang="fr-FR" dirty="0" smtClean="0"/>
              <a:t>1622-25</a:t>
            </a:r>
          </a:p>
        </p:txBody>
      </p:sp>
      <p:pic>
        <p:nvPicPr>
          <p:cNvPr id="9" name="Picture 2"/>
          <p:cNvPicPr>
            <a:picLocks noChangeAspect="1" noChangeArrowheads="1"/>
          </p:cNvPicPr>
          <p:nvPr/>
        </p:nvPicPr>
        <p:blipFill>
          <a:blip r:embed="rId2"/>
          <a:srcRect l="8772" r="12280"/>
          <a:stretch>
            <a:fillRect/>
          </a:stretch>
        </p:blipFill>
        <p:spPr>
          <a:xfrm>
            <a:off x="142844" y="957286"/>
            <a:ext cx="3214710" cy="582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3"/>
          <p:cNvPicPr>
            <a:picLocks noChangeAspect="1" noChangeArrowheads="1"/>
          </p:cNvPicPr>
          <p:nvPr/>
        </p:nvPicPr>
        <p:blipFill>
          <a:blip r:embed="rId3"/>
          <a:srcRect l="9876"/>
          <a:stretch>
            <a:fillRect/>
          </a:stretch>
        </p:blipFill>
        <p:spPr bwMode="auto">
          <a:xfrm>
            <a:off x="3143240" y="857232"/>
            <a:ext cx="3911628" cy="5857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4"/>
          <p:cNvPicPr>
            <a:picLocks noChangeAspect="1" noChangeArrowheads="1"/>
          </p:cNvPicPr>
          <p:nvPr/>
        </p:nvPicPr>
        <p:blipFill>
          <a:blip r:embed="rId4"/>
          <a:srcRect/>
          <a:stretch>
            <a:fillRect/>
          </a:stretch>
        </p:blipFill>
        <p:spPr bwMode="auto">
          <a:xfrm>
            <a:off x="5572132" y="785818"/>
            <a:ext cx="3445860" cy="6072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ZoneTexte 17"/>
          <p:cNvSpPr txBox="1"/>
          <p:nvPr/>
        </p:nvSpPr>
        <p:spPr>
          <a:xfrm>
            <a:off x="214282" y="996719"/>
            <a:ext cx="1643074" cy="646331"/>
          </a:xfrm>
          <a:prstGeom prst="rect">
            <a:avLst/>
          </a:prstGeom>
          <a:noFill/>
        </p:spPr>
        <p:txBody>
          <a:bodyPr wrap="square" rtlCol="0">
            <a:spAutoFit/>
          </a:bodyPr>
          <a:lstStyle/>
          <a:p>
            <a:r>
              <a:rPr lang="fr-FR" b="1" dirty="0" smtClean="0">
                <a:solidFill>
                  <a:schemeClr val="bg1"/>
                </a:solidFill>
                <a:latin typeface="+mj-lt"/>
              </a:rPr>
              <a:t>Un art du mouvement</a:t>
            </a:r>
            <a:endParaRPr lang="fr-FR"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0" fill="hold"/>
                                        <p:tgtEl>
                                          <p:spTgt spid="15"/>
                                        </p:tgtEl>
                                        <p:attrNameLst>
                                          <p:attrName>ppt_x</p:attrName>
                                        </p:attrNameLst>
                                      </p:cBhvr>
                                      <p:tavLst>
                                        <p:tav tm="0">
                                          <p:val>
                                            <p:strVal val="#ppt_x"/>
                                          </p:val>
                                        </p:tav>
                                        <p:tav tm="100000">
                                          <p:val>
                                            <p:strVal val="#ppt_x"/>
                                          </p:val>
                                        </p:tav>
                                      </p:tavLst>
                                    </p:anim>
                                    <p:anim calcmode="lin" valueType="num">
                                      <p:cBhvr additive="base">
                                        <p:cTn id="13"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42852"/>
            <a:ext cx="8715436" cy="928694"/>
          </a:xfrm>
        </p:spPr>
        <p:txBody>
          <a:bodyPr>
            <a:normAutofit fontScale="90000"/>
          </a:bodyPr>
          <a:lstStyle/>
          <a:p>
            <a:r>
              <a:rPr lang="fr-FR" dirty="0" smtClean="0"/>
              <a:t>L’ART CLASSIQUE : </a:t>
            </a:r>
            <a:r>
              <a:rPr lang="fr-FR" i="1" dirty="0" smtClean="0"/>
              <a:t>La Fuite en Egypte, </a:t>
            </a:r>
            <a:r>
              <a:rPr lang="fr-FR" dirty="0" smtClean="0"/>
              <a:t>Poussin (1658)</a:t>
            </a:r>
          </a:p>
        </p:txBody>
      </p:sp>
      <p:sp>
        <p:nvSpPr>
          <p:cNvPr id="3" name="Espace réservé du contenu 2"/>
          <p:cNvSpPr>
            <a:spLocks noGrp="1"/>
          </p:cNvSpPr>
          <p:nvPr>
            <p:ph sz="quarter" idx="1"/>
          </p:nvPr>
        </p:nvSpPr>
        <p:spPr>
          <a:xfrm>
            <a:off x="71438" y="1571612"/>
            <a:ext cx="2571736" cy="4429156"/>
          </a:xfrm>
        </p:spPr>
        <p:txBody>
          <a:bodyPr numCol="1">
            <a:normAutofit/>
          </a:bodyPr>
          <a:lstStyle/>
          <a:p>
            <a:pPr>
              <a:buNone/>
            </a:pPr>
            <a:r>
              <a:rPr lang="fr-FR" sz="2000" dirty="0" smtClean="0"/>
              <a:t>	Sujet biblique : représentation de la Saint Famille</a:t>
            </a:r>
          </a:p>
          <a:p>
            <a:pPr>
              <a:buNone/>
            </a:pPr>
            <a:endParaRPr lang="fr-FR" sz="2000" dirty="0" smtClean="0"/>
          </a:p>
          <a:p>
            <a:pPr>
              <a:buNone/>
            </a:pPr>
            <a:r>
              <a:rPr lang="fr-FR" sz="2000" dirty="0" smtClean="0"/>
              <a:t>	Référence à l’architecture antique : portique</a:t>
            </a:r>
          </a:p>
          <a:p>
            <a:pPr>
              <a:buNone/>
            </a:pPr>
            <a:endParaRPr lang="fr-FR" sz="2000" dirty="0" smtClean="0"/>
          </a:p>
          <a:p>
            <a:pPr>
              <a:buNone/>
            </a:pPr>
            <a:r>
              <a:rPr lang="fr-FR" sz="2000" dirty="0" smtClean="0"/>
              <a:t>	Des lignes verticales, une composition qui gagne en dépouillement</a:t>
            </a:r>
          </a:p>
          <a:p>
            <a:pPr>
              <a:buNone/>
            </a:pPr>
            <a:endParaRPr lang="fr-FR" sz="2800" dirty="0" smtClean="0"/>
          </a:p>
          <a:p>
            <a:pPr>
              <a:buNone/>
            </a:pPr>
            <a:endParaRPr lang="fr-FR" sz="1800" dirty="0" smtClean="0"/>
          </a:p>
          <a:p>
            <a:pPr>
              <a:buNone/>
            </a:pPr>
            <a:endParaRPr lang="fr-FR" sz="28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lgn="ctr">
              <a:buNone/>
            </a:pPr>
            <a:endParaRPr lang="fr-FR" sz="2000" dirty="0" smtClean="0"/>
          </a:p>
          <a:p>
            <a:pPr>
              <a:buNone/>
            </a:pPr>
            <a:endParaRPr lang="fr-FR" sz="2800" dirty="0" smtClean="0"/>
          </a:p>
        </p:txBody>
      </p:sp>
      <p:pic>
        <p:nvPicPr>
          <p:cNvPr id="9" name="Picture 2"/>
          <p:cNvPicPr>
            <a:picLocks noChangeAspect="1" noChangeArrowheads="1"/>
          </p:cNvPicPr>
          <p:nvPr/>
        </p:nvPicPr>
        <p:blipFill>
          <a:blip r:embed="rId2"/>
          <a:srcRect/>
          <a:stretch>
            <a:fillRect/>
          </a:stretch>
        </p:blipFill>
        <p:spPr>
          <a:xfrm>
            <a:off x="2643174" y="1428736"/>
            <a:ext cx="6357950" cy="4597499"/>
          </a:xfrm>
          <a:prstGeom prst="rect">
            <a:avLst/>
          </a:prstGeom>
        </p:spPr>
      </p:pic>
      <p:cxnSp>
        <p:nvCxnSpPr>
          <p:cNvPr id="15" name="Connecteur droit 14"/>
          <p:cNvCxnSpPr/>
          <p:nvPr/>
        </p:nvCxnSpPr>
        <p:spPr>
          <a:xfrm rot="16200000" flipH="1">
            <a:off x="2125688" y="3724387"/>
            <a:ext cx="4097556" cy="77514"/>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16200000" flipH="1">
            <a:off x="4840313" y="3724387"/>
            <a:ext cx="4097556" cy="77514"/>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16200000" flipH="1">
            <a:off x="3490672" y="3724385"/>
            <a:ext cx="4097559" cy="77514"/>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8" name="Forme libre 17"/>
          <p:cNvSpPr/>
          <p:nvPr/>
        </p:nvSpPr>
        <p:spPr>
          <a:xfrm>
            <a:off x="3125270" y="3150399"/>
            <a:ext cx="1970603" cy="2156698"/>
          </a:xfrm>
          <a:custGeom>
            <a:avLst/>
            <a:gdLst>
              <a:gd name="connsiteX0" fmla="*/ 0 w 1815152"/>
              <a:gd name="connsiteY0" fmla="*/ 0 h 2031242"/>
              <a:gd name="connsiteX1" fmla="*/ 545911 w 1815152"/>
              <a:gd name="connsiteY1" fmla="*/ 68239 h 2031242"/>
              <a:gd name="connsiteX2" fmla="*/ 1269242 w 1815152"/>
              <a:gd name="connsiteY2" fmla="*/ 395785 h 2031242"/>
              <a:gd name="connsiteX3" fmla="*/ 1637731 w 1815152"/>
              <a:gd name="connsiteY3" fmla="*/ 805218 h 2031242"/>
              <a:gd name="connsiteX4" fmla="*/ 1665027 w 1815152"/>
              <a:gd name="connsiteY4" fmla="*/ 1405720 h 2031242"/>
              <a:gd name="connsiteX5" fmla="*/ 736979 w 1815152"/>
              <a:gd name="connsiteY5" fmla="*/ 1937982 h 2031242"/>
              <a:gd name="connsiteX6" fmla="*/ 668740 w 1815152"/>
              <a:gd name="connsiteY6" fmla="*/ 1965278 h 203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152" h="2031242">
                <a:moveTo>
                  <a:pt x="0" y="0"/>
                </a:moveTo>
                <a:cubicBezTo>
                  <a:pt x="167185" y="1137"/>
                  <a:pt x="334371" y="2275"/>
                  <a:pt x="545911" y="68239"/>
                </a:cubicBezTo>
                <a:cubicBezTo>
                  <a:pt x="757451" y="134203"/>
                  <a:pt x="1087272" y="272955"/>
                  <a:pt x="1269242" y="395785"/>
                </a:cubicBezTo>
                <a:cubicBezTo>
                  <a:pt x="1451212" y="518615"/>
                  <a:pt x="1571767" y="636895"/>
                  <a:pt x="1637731" y="805218"/>
                </a:cubicBezTo>
                <a:cubicBezTo>
                  <a:pt x="1703695" y="973541"/>
                  <a:pt x="1815152" y="1216926"/>
                  <a:pt x="1665027" y="1405720"/>
                </a:cubicBezTo>
                <a:cubicBezTo>
                  <a:pt x="1514902" y="1594514"/>
                  <a:pt x="903027" y="1844722"/>
                  <a:pt x="736979" y="1937982"/>
                </a:cubicBezTo>
                <a:cubicBezTo>
                  <a:pt x="570931" y="2031242"/>
                  <a:pt x="619835" y="1998260"/>
                  <a:pt x="668740" y="1965278"/>
                </a:cubicBezTo>
              </a:path>
            </a:pathLst>
          </a:cu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9" name="Forme libre 18"/>
          <p:cNvSpPr/>
          <p:nvPr/>
        </p:nvSpPr>
        <p:spPr>
          <a:xfrm>
            <a:off x="5407057" y="2320087"/>
            <a:ext cx="2287553" cy="937548"/>
          </a:xfrm>
          <a:custGeom>
            <a:avLst/>
            <a:gdLst>
              <a:gd name="connsiteX0" fmla="*/ 0 w 2108579"/>
              <a:gd name="connsiteY0" fmla="*/ 0 h 882555"/>
              <a:gd name="connsiteX1" fmla="*/ 122830 w 2108579"/>
              <a:gd name="connsiteY1" fmla="*/ 327546 h 882555"/>
              <a:gd name="connsiteX2" fmla="*/ 232012 w 2108579"/>
              <a:gd name="connsiteY2" fmla="*/ 504967 h 882555"/>
              <a:gd name="connsiteX3" fmla="*/ 382137 w 2108579"/>
              <a:gd name="connsiteY3" fmla="*/ 723331 h 882555"/>
              <a:gd name="connsiteX4" fmla="*/ 627797 w 2108579"/>
              <a:gd name="connsiteY4" fmla="*/ 859809 h 882555"/>
              <a:gd name="connsiteX5" fmla="*/ 914400 w 2108579"/>
              <a:gd name="connsiteY5" fmla="*/ 859809 h 882555"/>
              <a:gd name="connsiteX6" fmla="*/ 1160059 w 2108579"/>
              <a:gd name="connsiteY6" fmla="*/ 859809 h 882555"/>
              <a:gd name="connsiteX7" fmla="*/ 1378424 w 2108579"/>
              <a:gd name="connsiteY7" fmla="*/ 736979 h 882555"/>
              <a:gd name="connsiteX8" fmla="*/ 1992573 w 2108579"/>
              <a:gd name="connsiteY8" fmla="*/ 286603 h 882555"/>
              <a:gd name="connsiteX9" fmla="*/ 2074459 w 2108579"/>
              <a:gd name="connsiteY9" fmla="*/ 218364 h 88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8579" h="882555">
                <a:moveTo>
                  <a:pt x="0" y="0"/>
                </a:moveTo>
                <a:cubicBezTo>
                  <a:pt x="42080" y="121692"/>
                  <a:pt x="84161" y="243385"/>
                  <a:pt x="122830" y="327546"/>
                </a:cubicBezTo>
                <a:cubicBezTo>
                  <a:pt x="161499" y="411707"/>
                  <a:pt x="188794" y="439003"/>
                  <a:pt x="232012" y="504967"/>
                </a:cubicBezTo>
                <a:cubicBezTo>
                  <a:pt x="275230" y="570931"/>
                  <a:pt x="316173" y="664191"/>
                  <a:pt x="382137" y="723331"/>
                </a:cubicBezTo>
                <a:cubicBezTo>
                  <a:pt x="448101" y="782471"/>
                  <a:pt x="539087" y="837063"/>
                  <a:pt x="627797" y="859809"/>
                </a:cubicBezTo>
                <a:cubicBezTo>
                  <a:pt x="716507" y="882555"/>
                  <a:pt x="914400" y="859809"/>
                  <a:pt x="914400" y="859809"/>
                </a:cubicBezTo>
                <a:cubicBezTo>
                  <a:pt x="1003110" y="859809"/>
                  <a:pt x="1082722" y="880281"/>
                  <a:pt x="1160059" y="859809"/>
                </a:cubicBezTo>
                <a:cubicBezTo>
                  <a:pt x="1237396" y="839337"/>
                  <a:pt x="1239672" y="832513"/>
                  <a:pt x="1378424" y="736979"/>
                </a:cubicBezTo>
                <a:cubicBezTo>
                  <a:pt x="1517176" y="641445"/>
                  <a:pt x="1876567" y="373039"/>
                  <a:pt x="1992573" y="286603"/>
                </a:cubicBezTo>
                <a:cubicBezTo>
                  <a:pt x="2108579" y="200167"/>
                  <a:pt x="2091519" y="209265"/>
                  <a:pt x="2074459" y="218364"/>
                </a:cubicBezTo>
              </a:path>
            </a:pathLst>
          </a:custGeom>
          <a:ln w="38100">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52400"/>
            <a:ext cx="8329642" cy="776270"/>
          </a:xfrm>
        </p:spPr>
        <p:txBody>
          <a:bodyPr>
            <a:normAutofit/>
          </a:bodyPr>
          <a:lstStyle/>
          <a:p>
            <a:r>
              <a:rPr lang="fr-FR" sz="3600" dirty="0" smtClean="0"/>
              <a:t>EN ARCHITECTURE :</a:t>
            </a:r>
            <a:endParaRPr lang="fr-FR" sz="3600" dirty="0"/>
          </a:p>
        </p:txBody>
      </p:sp>
      <p:sp>
        <p:nvSpPr>
          <p:cNvPr id="3" name="Espace réservé du contenu 2"/>
          <p:cNvSpPr>
            <a:spLocks noGrp="1"/>
          </p:cNvSpPr>
          <p:nvPr>
            <p:ph sz="quarter" idx="1"/>
          </p:nvPr>
        </p:nvSpPr>
        <p:spPr>
          <a:xfrm>
            <a:off x="0" y="1357298"/>
            <a:ext cx="8858280" cy="5214974"/>
          </a:xfrm>
        </p:spPr>
        <p:txBody>
          <a:bodyPr numCol="2">
            <a:normAutofit/>
          </a:bodyPr>
          <a:lstStyle/>
          <a:p>
            <a:pPr algn="ctr"/>
            <a:r>
              <a:rPr lang="fr-FR" sz="2800" dirty="0" smtClean="0"/>
              <a:t>La colonnade du Louvre – Paris (classique)</a:t>
            </a:r>
          </a:p>
          <a:p>
            <a:pPr algn="ctr">
              <a:buFont typeface="Courier New" pitchFamily="49" charset="0"/>
              <a:buChar char="o"/>
            </a:pPr>
            <a:endParaRPr lang="fr-FR" sz="2800" dirty="0" smtClean="0"/>
          </a:p>
          <a:p>
            <a:pPr algn="ctr">
              <a:buNone/>
            </a:pPr>
            <a:r>
              <a:rPr lang="fr-FR" sz="2800" dirty="0" smtClean="0"/>
              <a:t>	</a:t>
            </a:r>
          </a:p>
          <a:p>
            <a:pPr algn="ctr">
              <a:buFont typeface="Courier New" pitchFamily="49" charset="0"/>
              <a:buChar char="o"/>
            </a:pPr>
            <a:endParaRPr lang="fr-FR" sz="2800" dirty="0" smtClean="0"/>
          </a:p>
          <a:p>
            <a:pPr algn="ctr">
              <a:buFont typeface="Courier New" pitchFamily="49" charset="0"/>
              <a:buChar char="o"/>
            </a:pPr>
            <a:endParaRPr lang="fr-FR" sz="2800" dirty="0" smtClean="0"/>
          </a:p>
          <a:p>
            <a:pPr algn="ctr">
              <a:buFont typeface="Courier New" pitchFamily="49" charset="0"/>
              <a:buChar char="o"/>
            </a:pPr>
            <a:endParaRPr lang="fr-FR" sz="2800" dirty="0" smtClean="0"/>
          </a:p>
          <a:p>
            <a:pPr algn="ctr">
              <a:buFont typeface="Courier New" pitchFamily="49" charset="0"/>
              <a:buChar char="o"/>
            </a:pPr>
            <a:endParaRPr lang="fr-FR" sz="2800" dirty="0" smtClean="0"/>
          </a:p>
          <a:p>
            <a:pPr algn="ctr">
              <a:buFont typeface="Courier New" pitchFamily="49" charset="0"/>
              <a:buChar char="o"/>
            </a:pPr>
            <a:endParaRPr lang="fr-FR" sz="2800" dirty="0" smtClean="0"/>
          </a:p>
          <a:p>
            <a:pPr algn="ctr">
              <a:buNone/>
            </a:pPr>
            <a:endParaRPr lang="fr-FR" sz="2800" dirty="0" smtClean="0"/>
          </a:p>
          <a:p>
            <a:pPr algn="ctr">
              <a:defRPr/>
            </a:pPr>
            <a:r>
              <a:rPr lang="fr-FR" sz="2800" dirty="0" smtClean="0"/>
              <a:t>La place Saint Pierre du Vatican – Rome (baroque)</a:t>
            </a:r>
          </a:p>
          <a:p>
            <a:pPr algn="ctr">
              <a:buFont typeface="Courier New" pitchFamily="49" charset="0"/>
              <a:buChar char="o"/>
            </a:pPr>
            <a:endParaRPr lang="fr-FR" sz="2000" dirty="0" smtClean="0"/>
          </a:p>
          <a:p>
            <a:pPr algn="ctr">
              <a:buFont typeface="Courier New" pitchFamily="49" charset="0"/>
              <a:buChar char="o"/>
            </a:pPr>
            <a:endParaRPr lang="fr-FR" sz="2000" dirty="0" smtClean="0"/>
          </a:p>
          <a:p>
            <a:pPr>
              <a:buNone/>
            </a:pPr>
            <a:endParaRPr lang="fr-FR" sz="2800" dirty="0" smtClean="0"/>
          </a:p>
        </p:txBody>
      </p:sp>
      <p:pic>
        <p:nvPicPr>
          <p:cNvPr id="6" name="Picture 2"/>
          <p:cNvPicPr>
            <a:picLocks noChangeAspect="1" noChangeArrowheads="1"/>
          </p:cNvPicPr>
          <p:nvPr/>
        </p:nvPicPr>
        <p:blipFill>
          <a:blip r:embed="rId2"/>
          <a:srcRect/>
          <a:stretch>
            <a:fillRect/>
          </a:stretch>
        </p:blipFill>
        <p:spPr>
          <a:xfrm>
            <a:off x="142874" y="2732102"/>
            <a:ext cx="4286250" cy="2840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p:cNvPicPr>
            <a:picLocks noChangeAspect="1" noChangeArrowheads="1"/>
          </p:cNvPicPr>
          <p:nvPr/>
        </p:nvPicPr>
        <p:blipFill>
          <a:blip r:embed="rId3"/>
          <a:srcRect/>
          <a:stretch>
            <a:fillRect/>
          </a:stretch>
        </p:blipFill>
        <p:spPr>
          <a:xfrm>
            <a:off x="4617540" y="2570179"/>
            <a:ext cx="4383616" cy="3216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479</TotalTime>
  <Words>806</Words>
  <Application>Microsoft Office PowerPoint</Application>
  <PresentationFormat>Affichage à l'écran (4:3)</PresentationFormat>
  <Paragraphs>155</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Origine</vt:lpstr>
      <vt:lpstr>SEQUENCE 4 : L’ECOLE DES FEMMES, MOLIERE, 1662 </vt:lpstr>
      <vt:lpstr>PARTIE THEATRE :</vt:lpstr>
      <vt:lpstr>LE GRAND SIECLE :</vt:lpstr>
      <vt:lpstr>LE CLASSICISME :</vt:lpstr>
      <vt:lpstr>L’ART BAROQUE:</vt:lpstr>
      <vt:lpstr>Descente de croix,  Rubens (1616)</vt:lpstr>
      <vt:lpstr>Le Bernin, Apollon et Daphné, 1622-25</vt:lpstr>
      <vt:lpstr>L’ART CLASSIQUE : La Fuite en Egypte, Poussin (1658)</vt:lpstr>
      <vt:lpstr>EN ARCHITECTURE :</vt:lpstr>
      <vt:lpstr>LE JARDIN A LA FRANCAISE :</vt:lpstr>
      <vt:lpstr>Classicisme CONTRE BAROQUE :</vt:lpstr>
      <vt:lpstr>L’HOMME CLASSIQUE …</vt:lpstr>
      <vt:lpstr>EN EDICTANT DES REGLES, IL ALLIE LE BEAU ET LE BIEN :</vt:lpstr>
      <vt:lpstr>UN ART AU SERVICE DU ROI :</vt:lpstr>
      <vt:lpstr>DES ARTISTES PENSIONNES AU SERVICE DE LA PROPAGANDE ROYALE :</vt:lpstr>
      <vt:lpstr>EN COMPLEMENT DE CETTE INTRO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 4 : L’ECOLE DES FEMMES, MOLIERE, 1662</dc:title>
  <dc:creator>HP</dc:creator>
  <cp:lastModifiedBy>HP</cp:lastModifiedBy>
  <cp:revision>62</cp:revision>
  <dcterms:created xsi:type="dcterms:W3CDTF">2020-03-12T21:42:24Z</dcterms:created>
  <dcterms:modified xsi:type="dcterms:W3CDTF">2020-03-24T14:08:13Z</dcterms:modified>
</cp:coreProperties>
</file>