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4" r:id="rId3"/>
    <p:sldId id="269" r:id="rId4"/>
    <p:sldId id="276" r:id="rId5"/>
    <p:sldId id="270" r:id="rId6"/>
    <p:sldId id="278" r:id="rId7"/>
    <p:sldId id="272" r:id="rId8"/>
    <p:sldId id="288" r:id="rId9"/>
    <p:sldId id="286" r:id="rId10"/>
    <p:sldId id="266" r:id="rId11"/>
    <p:sldId id="287" r:id="rId12"/>
    <p:sldId id="268" r:id="rId13"/>
    <p:sldId id="271" r:id="rId14"/>
    <p:sldId id="256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49" d="100"/>
          <a:sy n="49" d="100"/>
        </p:scale>
        <p:origin x="6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1A60C2-51AF-4682-9489-B23993D03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3D7874B-C71E-4DB0-90D0-8098415AC5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93672D-95A9-415F-B0EF-7F052A775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A042-081E-47E8-B370-8A6EC3F6707E}" type="datetimeFigureOut">
              <a:rPr lang="fr-FR" smtClean="0"/>
              <a:t>10/03/2021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8F1B80-7CEB-4814-AD55-A09B76E90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8191E4-7BF2-47E4-87BD-C4DF15C7B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6CC3-2FA0-4A46-87B3-77900B370F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18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CF871D-406A-4087-9AA1-1EE7D3254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4936F5B-E3E8-4963-BB37-70B4A1E189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609B41-8BC4-468D-956C-965CA153D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A042-081E-47E8-B370-8A6EC3F6707E}" type="datetimeFigureOut">
              <a:rPr lang="fr-FR" smtClean="0"/>
              <a:t>10/03/2021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99C616-F79C-42C3-9B8F-C927EC958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CDA018-4EC5-407D-8D89-208177789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6CC3-2FA0-4A46-87B3-77900B370F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5712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94B3C3C-7F49-447A-A31D-865F5E5A0B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F9B9153-9925-490E-8575-D03ABC153F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CD48A0-9DA1-419E-8279-A20E3E5AB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A042-081E-47E8-B370-8A6EC3F6707E}" type="datetimeFigureOut">
              <a:rPr lang="fr-FR" smtClean="0"/>
              <a:t>10/03/2021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4A5175-714D-4992-B817-F5E4C0DFF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271942-D95F-4C2B-8D55-31C1435AA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6CC3-2FA0-4A46-87B3-77900B370F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5475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429307-635F-4C0F-B641-5DE33DB96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894B27-610C-476D-9369-F96D24234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4D1278-F383-4894-ACD2-7855FF911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A042-081E-47E8-B370-8A6EC3F6707E}" type="datetimeFigureOut">
              <a:rPr lang="fr-FR" smtClean="0"/>
              <a:t>10/03/2021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DB247F-2A03-4DFC-91AE-FA151CBFA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EBA9D5-CCBC-4E6E-88EB-0427161FB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6CC3-2FA0-4A46-87B3-77900B370F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287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AB6AA4-A969-4EA3-83AE-8D813C811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8664A2-8DDB-46B1-A89F-9A142F94B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010806-23CA-4714-A670-570ED585A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A042-081E-47E8-B370-8A6EC3F6707E}" type="datetimeFigureOut">
              <a:rPr lang="fr-FR" smtClean="0"/>
              <a:t>10/03/2021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56DDBE-6C2C-4704-AD4A-8EE364E25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0F8FA1-7118-45FB-AC16-6FAFB6337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6CC3-2FA0-4A46-87B3-77900B370F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9811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1DFAB6-BE24-4FD2-9ED7-B8B25234B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43F614-68D1-4569-8634-E1857F2E22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8222A83-ADE2-477E-A3E3-853437ED4D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3055D56-01DC-4B3B-B6FB-9EBDBA955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A042-081E-47E8-B370-8A6EC3F6707E}" type="datetimeFigureOut">
              <a:rPr lang="fr-FR" smtClean="0"/>
              <a:t>10/03/2021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2F6B01D-F04E-46AC-929E-1DAFBFDD0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27FB9FC-0C87-4125-9CC7-BF04AC3C2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6CC3-2FA0-4A46-87B3-77900B370F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4821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673B5D-092F-4C8D-B698-7E9195C31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690D78-E6D0-4AB8-B2D3-81C5C7BA6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5074678-B742-4D8B-B869-5B3EB7BFB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A76FE9C-40DE-4882-B8FB-0FA0721C99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279FFE8-1C4B-409D-8EFD-76F7FABF24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632EFE4-AF15-47A4-B551-F41D69A14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A042-081E-47E8-B370-8A6EC3F6707E}" type="datetimeFigureOut">
              <a:rPr lang="fr-FR" smtClean="0"/>
              <a:t>10/03/2021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71E742C-C2D6-4DEC-ADDB-443CAC738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66EA66E-B208-4BAC-A45F-68D8EE30D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6CC3-2FA0-4A46-87B3-77900B370F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1745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625530-7741-4B12-B8A8-F3025F829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A052345-1071-446A-AC58-B5120A009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A042-081E-47E8-B370-8A6EC3F6707E}" type="datetimeFigureOut">
              <a:rPr lang="fr-FR" smtClean="0"/>
              <a:t>10/03/2021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B9F568D-2BB4-4305-BDF5-0522A6F55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5649DEC-C44E-4BCA-9ACD-77AD9B431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6CC3-2FA0-4A46-87B3-77900B370F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41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471F419-575C-4290-8611-50F5165B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A042-081E-47E8-B370-8A6EC3F6707E}" type="datetimeFigureOut">
              <a:rPr lang="fr-FR" smtClean="0"/>
              <a:t>10/03/2021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193701C-BA8C-4CDC-B085-F43AA97DD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DD1FEE-B1E7-4CDE-9352-4CDD83EF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6CC3-2FA0-4A46-87B3-77900B370F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390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165186-2687-4647-B285-3EDF00B0F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6D395C-C186-4C1E-99AD-5D69E99BD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FD2B5CA-D5AC-441C-8FBD-0C1058F3D7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0DDDB62-ABC6-441E-8941-0D0776150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A042-081E-47E8-B370-8A6EC3F6707E}" type="datetimeFigureOut">
              <a:rPr lang="fr-FR" smtClean="0"/>
              <a:t>10/03/2021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470E4ED-E9EC-468A-B0E6-D8FDF6CC2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57FE337-0B63-4914-B2A6-E2E1DE5E6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6CC3-2FA0-4A46-87B3-77900B370F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668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F71C78-9DD2-4B75-989F-C34E534D9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6193BD2-C93B-4BF0-887E-FE5323631C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194CBB3-985F-48A7-B0F5-6984A6A6B8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2BB872D-274E-4254-A71B-D9B178073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A042-081E-47E8-B370-8A6EC3F6707E}" type="datetimeFigureOut">
              <a:rPr lang="fr-FR" smtClean="0"/>
              <a:t>10/03/2021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77C2C59-7F55-452B-9F28-B2B9441B5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FD81E74-AFDF-406E-BAA0-08B9CB99E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6CC3-2FA0-4A46-87B3-77900B370F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8900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39607A5-6F62-4D62-B726-1AAB67BD2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5FD1B20-1354-401A-B6D4-860FE1F8C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B6F60B-57F8-4A60-B4CC-32B3690DAE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7A042-081E-47E8-B370-8A6EC3F6707E}" type="datetimeFigureOut">
              <a:rPr lang="fr-FR" smtClean="0"/>
              <a:t>10/03/2021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6BBBE8-345A-47F2-BC43-9AD5DD51D0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163EC2-F446-4D80-86FD-0B2B667A4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56CC3-2FA0-4A46-87B3-77900B370F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230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fpdl.vimeocdn.com/vimeo-prod-skyfire-std-us/01/2035/13/335178325/1325143566.mp4?token=1563637190-0x87c18cae028607e6c597a5a73a4bb8878602482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0" y="2835698"/>
            <a:ext cx="4572000" cy="11866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chemeClr val="bg1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communique,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chemeClr val="bg1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 qui compte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chemeClr val="bg1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c’est ce que l’autre comprend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1289" y="2319339"/>
            <a:ext cx="68294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63752" y="116632"/>
            <a:ext cx="4392488" cy="1008112"/>
          </a:xfrm>
        </p:spPr>
        <p:txBody>
          <a:bodyPr/>
          <a:lstStyle/>
          <a:p>
            <a:r>
              <a:rPr lang="fr-FR" u="sng" dirty="0"/>
              <a:t>EXERCICES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538" y="1628799"/>
            <a:ext cx="2304255" cy="220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2207568" y="4005064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sz="2400" b="1" dirty="0"/>
          </a:p>
          <a:p>
            <a:pPr algn="just"/>
            <a:r>
              <a:rPr lang="fr-FR" sz="2400" b="1" dirty="0"/>
              <a:t>Entraînez-vous à dire cette phrase en accentuant sur les mots en MAJUSCULE:</a:t>
            </a:r>
          </a:p>
          <a:p>
            <a:pPr algn="just"/>
            <a:endParaRPr lang="fr-FR" sz="2400" b="1" dirty="0"/>
          </a:p>
          <a:p>
            <a:pPr algn="just"/>
            <a:r>
              <a:rPr lang="fr-FR" sz="2400" b="1" dirty="0"/>
              <a:t>« Je vous GARANTIE qu’en me CHOISISSANT, vous vous donnez l’ASSURANCE de votre REUSSITE »!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919536" y="112474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1 : L’ARTICULATION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847528" y="407707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2 : LE TON</a:t>
            </a:r>
          </a:p>
        </p:txBody>
      </p:sp>
      <p:pic>
        <p:nvPicPr>
          <p:cNvPr id="11266" name="Picture 2" descr="Résultat de recherche d'images pour &quot;virelangues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7929" y="1700808"/>
            <a:ext cx="3614643" cy="1749574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359696" y="1556792"/>
            <a:ext cx="151216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 crayon dans la bouche</a:t>
            </a:r>
          </a:p>
        </p:txBody>
      </p:sp>
      <p:pic>
        <p:nvPicPr>
          <p:cNvPr id="11270" name="Picture 6" descr="Résultat de recherche d'images pour &quot;virelangues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28248" y="1772816"/>
            <a:ext cx="1800200" cy="1350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67850"/>
            <a:ext cx="10515600" cy="1325563"/>
          </a:xfrm>
        </p:spPr>
        <p:txBody>
          <a:bodyPr/>
          <a:lstStyle/>
          <a:p>
            <a:r>
              <a:rPr lang="fr-FR" dirty="0"/>
              <a:t>DEBOUT OU ASSIS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444560"/>
            <a:ext cx="8229600" cy="5141168"/>
          </a:xfrm>
        </p:spPr>
        <p:txBody>
          <a:bodyPr/>
          <a:lstStyle/>
          <a:p>
            <a:r>
              <a:rPr lang="fr-FR" dirty="0"/>
              <a:t>1</a:t>
            </a:r>
            <a:r>
              <a:rPr lang="fr-FR" baseline="30000" dirty="0"/>
              <a:t>er</a:t>
            </a:r>
            <a:r>
              <a:rPr lang="fr-FR" dirty="0"/>
              <a:t> temps de l’épreuve : debout</a:t>
            </a:r>
          </a:p>
          <a:p>
            <a:r>
              <a:rPr lang="fr-FR" dirty="0"/>
              <a:t>2</a:t>
            </a:r>
            <a:r>
              <a:rPr lang="fr-FR" baseline="30000" dirty="0"/>
              <a:t>e</a:t>
            </a:r>
            <a:r>
              <a:rPr lang="fr-FR" dirty="0"/>
              <a:t> et 3</a:t>
            </a:r>
            <a:r>
              <a:rPr lang="fr-FR" baseline="30000" dirty="0"/>
              <a:t>e</a:t>
            </a:r>
            <a:r>
              <a:rPr lang="fr-FR" dirty="0"/>
              <a:t> temps : au choix</a:t>
            </a:r>
          </a:p>
          <a:p>
            <a:pPr>
              <a:buNone/>
            </a:pP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928386"/>
              </p:ext>
            </p:extLst>
          </p:nvPr>
        </p:nvGraphicFramePr>
        <p:xfrm>
          <a:off x="2351585" y="2808214"/>
          <a:ext cx="9002215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8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6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6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Debout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Assis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Avantages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Meilleure</a:t>
                      </a:r>
                      <a:r>
                        <a:rPr lang="fr-FR" baseline="0" dirty="0"/>
                        <a:t> occupation de l’espace</a:t>
                      </a:r>
                    </a:p>
                    <a:p>
                      <a:r>
                        <a:rPr lang="fr-FR" baseline="0" dirty="0"/>
                        <a:t>Facilite la respiration</a:t>
                      </a:r>
                    </a:p>
                    <a:p>
                      <a:r>
                        <a:rPr lang="fr-FR" baseline="0" dirty="0"/>
                        <a:t>Meilleure attraction de l’attention (on occupe plus de place)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Peut sembler plus naturel pour mener une discussion</a:t>
                      </a:r>
                    </a:p>
                    <a:p>
                      <a:r>
                        <a:rPr lang="fr-FR" dirty="0"/>
                        <a:t>Permet de</a:t>
                      </a:r>
                      <a:r>
                        <a:rPr lang="fr-FR" baseline="0" dirty="0"/>
                        <a:t> moins avoir à se préoccuper de son corps</a:t>
                      </a:r>
                    </a:p>
                    <a:p>
                      <a:r>
                        <a:rPr lang="fr-FR" baseline="0" dirty="0"/>
                        <a:t>Permet de relâcher les jambes</a:t>
                      </a:r>
                    </a:p>
                    <a:p>
                      <a:r>
                        <a:rPr lang="fr-FR" baseline="0" dirty="0"/>
                        <a:t>Permet de poser les mains sur la table et éviter qu’elles s’agitent</a:t>
                      </a:r>
                    </a:p>
                    <a:p>
                      <a:r>
                        <a:rPr lang="fr-FR" baseline="0" dirty="0"/>
                        <a:t>Peut favoriser la concentration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Inconvénients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Peut être plus stressant</a:t>
                      </a:r>
                    </a:p>
                    <a:p>
                      <a:r>
                        <a:rPr lang="fr-FR" dirty="0"/>
                        <a:t>Peut vous déconcentrer</a:t>
                      </a:r>
                      <a:r>
                        <a:rPr lang="fr-FR" baseline="0" dirty="0"/>
                        <a:t> plus rapidement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Vous courrez le risque d’être</a:t>
                      </a:r>
                      <a:r>
                        <a:rPr lang="fr-FR" baseline="0" dirty="0"/>
                        <a:t> avachis</a:t>
                      </a:r>
                    </a:p>
                    <a:p>
                      <a:r>
                        <a:rPr lang="fr-FR" baseline="0" dirty="0"/>
                        <a:t>La présentation peut être moins vivante, plus statique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841649" y="127003"/>
            <a:ext cx="7772400" cy="1470025"/>
          </a:xfrm>
        </p:spPr>
        <p:txBody>
          <a:bodyPr/>
          <a:lstStyle/>
          <a:p>
            <a:r>
              <a:rPr lang="fr-FR" b="1" u="sng" dirty="0"/>
              <a:t>BAISSER SON STRESS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9701" y="657825"/>
            <a:ext cx="1293091" cy="1293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6228" y="3613450"/>
            <a:ext cx="1281336" cy="1293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E536E93-769D-4308-829D-338880F102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1637" y="2628457"/>
            <a:ext cx="3731426" cy="3692285"/>
          </a:xfrm>
          <a:prstGeom prst="rect">
            <a:avLst/>
          </a:prstGeom>
        </p:spPr>
      </p:pic>
      <p:sp>
        <p:nvSpPr>
          <p:cNvPr id="6" name="Bulle narrative : ronde 5">
            <a:extLst>
              <a:ext uri="{FF2B5EF4-FFF2-40B4-BE49-F238E27FC236}">
                <a16:creationId xmlns:a16="http://schemas.microsoft.com/office/drawing/2014/main" id="{29AA0374-7A6B-4288-8D6A-16B86459F6D4}"/>
              </a:ext>
            </a:extLst>
          </p:cNvPr>
          <p:cNvSpPr/>
          <p:nvPr/>
        </p:nvSpPr>
        <p:spPr>
          <a:xfrm>
            <a:off x="3785740" y="2000034"/>
            <a:ext cx="1884218" cy="129309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Je connais très bien mon sujet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4B5A1AA-E6D9-4E75-8347-E7F57359A44D}"/>
              </a:ext>
            </a:extLst>
          </p:cNvPr>
          <p:cNvSpPr txBox="1"/>
          <p:nvPr/>
        </p:nvSpPr>
        <p:spPr>
          <a:xfrm>
            <a:off x="9753600" y="892231"/>
            <a:ext cx="2294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jour de l’épreuve, j’arrive en avance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633A2E5-6AA4-4F40-86DC-0A5BE5BDDD2C}"/>
              </a:ext>
            </a:extLst>
          </p:cNvPr>
          <p:cNvSpPr txBox="1"/>
          <p:nvPr/>
        </p:nvSpPr>
        <p:spPr>
          <a:xfrm>
            <a:off x="9660469" y="3429000"/>
            <a:ext cx="229446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J-1, la veille</a:t>
            </a:r>
          </a:p>
          <a:p>
            <a:endParaRPr lang="fr-FR" sz="2400" b="1" dirty="0"/>
          </a:p>
          <a:p>
            <a:pPr marL="285750" indent="-285750">
              <a:buFontTx/>
              <a:buChar char="-"/>
            </a:pPr>
            <a:r>
              <a:rPr lang="fr-FR" dirty="0"/>
              <a:t>Je me détends</a:t>
            </a:r>
          </a:p>
          <a:p>
            <a:pPr marL="285750" indent="-285750">
              <a:buFontTx/>
              <a:buChar char="-"/>
            </a:pPr>
            <a:r>
              <a:rPr lang="fr-FR" dirty="0"/>
              <a:t> je prépare mes affaires </a:t>
            </a:r>
          </a:p>
        </p:txBody>
      </p:sp>
      <p:sp>
        <p:nvSpPr>
          <p:cNvPr id="10" name="Bulle narrative : ronde 9">
            <a:extLst>
              <a:ext uri="{FF2B5EF4-FFF2-40B4-BE49-F238E27FC236}">
                <a16:creationId xmlns:a16="http://schemas.microsoft.com/office/drawing/2014/main" id="{A75968B7-737E-47CB-A23E-CEC1C47A7B96}"/>
              </a:ext>
            </a:extLst>
          </p:cNvPr>
          <p:cNvSpPr/>
          <p:nvPr/>
        </p:nvSpPr>
        <p:spPr>
          <a:xfrm rot="16200000">
            <a:off x="509738" y="1792560"/>
            <a:ext cx="1293091" cy="176663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2F2B07C-FA5F-46AC-BD32-737C281030DB}"/>
              </a:ext>
            </a:extLst>
          </p:cNvPr>
          <p:cNvSpPr txBox="1"/>
          <p:nvPr/>
        </p:nvSpPr>
        <p:spPr>
          <a:xfrm>
            <a:off x="402080" y="2192633"/>
            <a:ext cx="1719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Je pratique la respiration abdominale</a:t>
            </a:r>
          </a:p>
        </p:txBody>
      </p:sp>
      <p:sp>
        <p:nvSpPr>
          <p:cNvPr id="15" name="Bulle narrative : ronde 14">
            <a:extLst>
              <a:ext uri="{FF2B5EF4-FFF2-40B4-BE49-F238E27FC236}">
                <a16:creationId xmlns:a16="http://schemas.microsoft.com/office/drawing/2014/main" id="{835F0A12-9F08-44B4-A174-8A910F0DC473}"/>
              </a:ext>
            </a:extLst>
          </p:cNvPr>
          <p:cNvSpPr/>
          <p:nvPr/>
        </p:nvSpPr>
        <p:spPr>
          <a:xfrm>
            <a:off x="4918948" y="3696132"/>
            <a:ext cx="2076449" cy="129309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Je me suis entraîné et chronométré</a:t>
            </a:r>
          </a:p>
        </p:txBody>
      </p:sp>
      <p:sp>
        <p:nvSpPr>
          <p:cNvPr id="12" name="Bulle narrative : ronde 11">
            <a:extLst>
              <a:ext uri="{FF2B5EF4-FFF2-40B4-BE49-F238E27FC236}">
                <a16:creationId xmlns:a16="http://schemas.microsoft.com/office/drawing/2014/main" id="{8B5AA10F-AC21-4644-9A12-E35E4B5A7B9C}"/>
              </a:ext>
            </a:extLst>
          </p:cNvPr>
          <p:cNvSpPr/>
          <p:nvPr/>
        </p:nvSpPr>
        <p:spPr>
          <a:xfrm rot="16200000">
            <a:off x="473836" y="4148007"/>
            <a:ext cx="1293091" cy="176663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98BE0DE-FE30-4627-A932-05F6F5ADD0E8}"/>
              </a:ext>
            </a:extLst>
          </p:cNvPr>
          <p:cNvSpPr txBox="1"/>
          <p:nvPr/>
        </p:nvSpPr>
        <p:spPr>
          <a:xfrm>
            <a:off x="433915" y="4431158"/>
            <a:ext cx="1651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Je choisis une tenue dans laquelle je suis à l’aise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92144" y="1210742"/>
            <a:ext cx="3059832" cy="1786210"/>
          </a:xfrm>
        </p:spPr>
        <p:txBody>
          <a:bodyPr>
            <a:normAutofit fontScale="90000"/>
          </a:bodyPr>
          <a:lstStyle/>
          <a:p>
            <a:r>
              <a:rPr lang="fr-FR" dirty="0"/>
              <a:t>LA RESPIRATION ABDOMINALE</a:t>
            </a:r>
          </a:p>
        </p:txBody>
      </p:sp>
      <p:sp>
        <p:nvSpPr>
          <p:cNvPr id="4" name="Rectangle 3"/>
          <p:cNvSpPr/>
          <p:nvPr/>
        </p:nvSpPr>
        <p:spPr>
          <a:xfrm>
            <a:off x="2351584" y="5373216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2"/>
              </a:rPr>
              <a:t>https://fpdl.vimeocdn.com/vimeo-prod-skyfire-std-us/01/2035/13/335178325/1325143566.mp4?token=1563637190-0x87c18cae028607e6c597a5a73a4bb88786024821</a:t>
            </a:r>
            <a:endParaRPr lang="fr-FR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552" y="764704"/>
            <a:ext cx="4752528" cy="2900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1944" y="3717032"/>
            <a:ext cx="46863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F7435BF-EA61-4086-8D40-40ECAC61D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95250"/>
            <a:ext cx="57150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862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783632" y="620689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LE LANGAGE VERBAL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2063552" y="1916832"/>
            <a:ext cx="2304256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Ce qui est dit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5735960" y="1916832"/>
            <a:ext cx="3456384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La façon de le dire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2423592" y="2492896"/>
            <a:ext cx="43204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3647728" y="2492896"/>
            <a:ext cx="36004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>
            <a:off x="6023992" y="2492896"/>
            <a:ext cx="7200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7680176" y="2492896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8544272" y="2492896"/>
            <a:ext cx="50405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à coins arrondis 33"/>
          <p:cNvSpPr/>
          <p:nvPr/>
        </p:nvSpPr>
        <p:spPr>
          <a:xfrm>
            <a:off x="1775520" y="3212976"/>
            <a:ext cx="1475656" cy="504056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Les mots</a:t>
            </a:r>
          </a:p>
        </p:txBody>
      </p:sp>
      <p:sp>
        <p:nvSpPr>
          <p:cNvPr id="35" name="Rectangle à coins arrondis 34"/>
          <p:cNvSpPr/>
          <p:nvPr/>
        </p:nvSpPr>
        <p:spPr>
          <a:xfrm>
            <a:off x="3359696" y="3140968"/>
            <a:ext cx="1944216" cy="57606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L’organisation des mots</a:t>
            </a:r>
          </a:p>
        </p:txBody>
      </p:sp>
      <p:sp>
        <p:nvSpPr>
          <p:cNvPr id="38" name="Rectangle à coins arrondis 37"/>
          <p:cNvSpPr/>
          <p:nvPr/>
        </p:nvSpPr>
        <p:spPr>
          <a:xfrm>
            <a:off x="5591944" y="3140968"/>
            <a:ext cx="1368152" cy="648072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La voix</a:t>
            </a:r>
          </a:p>
        </p:txBody>
      </p:sp>
      <p:sp>
        <p:nvSpPr>
          <p:cNvPr id="39" name="Rectangle à coins arrondis 38"/>
          <p:cNvSpPr/>
          <p:nvPr/>
        </p:nvSpPr>
        <p:spPr>
          <a:xfrm>
            <a:off x="7104112" y="3212976"/>
            <a:ext cx="1656184" cy="57606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Les bruits</a:t>
            </a:r>
          </a:p>
        </p:txBody>
      </p:sp>
      <p:sp>
        <p:nvSpPr>
          <p:cNvPr id="40" name="Rectangle à coins arrondis 39"/>
          <p:cNvSpPr/>
          <p:nvPr/>
        </p:nvSpPr>
        <p:spPr>
          <a:xfrm>
            <a:off x="8832304" y="3140968"/>
            <a:ext cx="1656184" cy="648072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Les silences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7176120" y="4005064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Soupirs</a:t>
            </a:r>
          </a:p>
          <a:p>
            <a:r>
              <a:rPr lang="fr-FR" dirty="0"/>
              <a:t>Sifflements</a:t>
            </a:r>
          </a:p>
          <a:p>
            <a:r>
              <a:rPr lang="fr-FR" dirty="0"/>
              <a:t>Tics de langage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5663952" y="4005064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Ton</a:t>
            </a:r>
          </a:p>
          <a:p>
            <a:r>
              <a:rPr lang="fr-FR" dirty="0"/>
              <a:t>Articulation</a:t>
            </a:r>
          </a:p>
          <a:p>
            <a:r>
              <a:rPr lang="fr-FR" dirty="0"/>
              <a:t>Débit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1847528" y="4077073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registre de langage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3431704" y="4077073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structure du message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67267" y="764705"/>
            <a:ext cx="1120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u="sng" dirty="0"/>
              <a:t>L’ENCHAINEMENT DES IDEES ET LA PERTINENCE DU CONTENU !</a:t>
            </a:r>
          </a:p>
          <a:p>
            <a:endParaRPr lang="fr-FR" sz="3600" b="1" u="sng" dirty="0"/>
          </a:p>
        </p:txBody>
      </p:sp>
      <p:sp>
        <p:nvSpPr>
          <p:cNvPr id="3" name="ZoneTexte 2"/>
          <p:cNvSpPr txBox="1"/>
          <p:nvPr/>
        </p:nvSpPr>
        <p:spPr>
          <a:xfrm>
            <a:off x="1611204" y="2953975"/>
            <a:ext cx="7992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PLAN ORGANISÉ :  </a:t>
            </a:r>
          </a:p>
          <a:p>
            <a:r>
              <a:rPr lang="fr-FR" sz="2800" dirty="0"/>
              <a:t>Introduction, développement, conclusion</a:t>
            </a:r>
          </a:p>
          <a:p>
            <a:endParaRPr lang="fr-FR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668867" y="5373217"/>
            <a:ext cx="10803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Tu es prêt ! Maintenant, attachons-nous à la forme.</a:t>
            </a:r>
          </a:p>
        </p:txBody>
      </p:sp>
      <p:pic>
        <p:nvPicPr>
          <p:cNvPr id="7170" name="Picture 2" descr="Résultat de recherche d'images pour &quot;QQOCP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6020" y="2822683"/>
            <a:ext cx="1624776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783632" y="620689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LE LANGAGE NON VERBAL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2063552" y="1916832"/>
            <a:ext cx="230425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La </a:t>
            </a:r>
            <a:r>
              <a:rPr lang="fr-FR" sz="2400" b="1" dirty="0"/>
              <a:t>présentation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4727848" y="1916832"/>
            <a:ext cx="230425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Le visage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7392144" y="1916832"/>
            <a:ext cx="230425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Le corps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2279576" y="2492896"/>
            <a:ext cx="504056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3647728" y="2492896"/>
            <a:ext cx="432048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>
            <a:off x="4799856" y="2492896"/>
            <a:ext cx="504056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6023992" y="2492896"/>
            <a:ext cx="0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6384032" y="2420888"/>
            <a:ext cx="792088" cy="25202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9192344" y="2492896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7896200" y="2492896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à coins arrondis 33"/>
          <p:cNvSpPr/>
          <p:nvPr/>
        </p:nvSpPr>
        <p:spPr>
          <a:xfrm>
            <a:off x="1775520" y="3140968"/>
            <a:ext cx="1475656" cy="5040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Vêtements</a:t>
            </a:r>
          </a:p>
        </p:txBody>
      </p:sp>
      <p:sp>
        <p:nvSpPr>
          <p:cNvPr id="35" name="Rectangle à coins arrondis 34"/>
          <p:cNvSpPr/>
          <p:nvPr/>
        </p:nvSpPr>
        <p:spPr>
          <a:xfrm>
            <a:off x="3359696" y="3140968"/>
            <a:ext cx="1368152" cy="57606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Physique</a:t>
            </a:r>
          </a:p>
        </p:txBody>
      </p:sp>
      <p:sp>
        <p:nvSpPr>
          <p:cNvPr id="38" name="Rectangle à coins arrondis 37"/>
          <p:cNvSpPr/>
          <p:nvPr/>
        </p:nvSpPr>
        <p:spPr>
          <a:xfrm>
            <a:off x="4223792" y="4365104"/>
            <a:ext cx="1080120" cy="6480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Sourire</a:t>
            </a:r>
          </a:p>
        </p:txBody>
      </p:sp>
      <p:sp>
        <p:nvSpPr>
          <p:cNvPr id="39" name="Rectangle à coins arrondis 38"/>
          <p:cNvSpPr/>
          <p:nvPr/>
        </p:nvSpPr>
        <p:spPr>
          <a:xfrm>
            <a:off x="5447928" y="3933056"/>
            <a:ext cx="1224136" cy="57606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Regard</a:t>
            </a:r>
          </a:p>
        </p:txBody>
      </p:sp>
      <p:sp>
        <p:nvSpPr>
          <p:cNvPr id="40" name="Rectangle à coins arrondis 39"/>
          <p:cNvSpPr/>
          <p:nvPr/>
        </p:nvSpPr>
        <p:spPr>
          <a:xfrm>
            <a:off x="6816080" y="4941168"/>
            <a:ext cx="1656184" cy="6480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Expression</a:t>
            </a:r>
          </a:p>
        </p:txBody>
      </p:sp>
      <p:sp>
        <p:nvSpPr>
          <p:cNvPr id="41" name="Rectangle à coins arrondis 40"/>
          <p:cNvSpPr/>
          <p:nvPr/>
        </p:nvSpPr>
        <p:spPr>
          <a:xfrm>
            <a:off x="7536160" y="3356992"/>
            <a:ext cx="1080120" cy="5040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Gestes</a:t>
            </a:r>
          </a:p>
        </p:txBody>
      </p:sp>
      <p:sp>
        <p:nvSpPr>
          <p:cNvPr id="42" name="Rectangle à coins arrondis 41"/>
          <p:cNvSpPr/>
          <p:nvPr/>
        </p:nvSpPr>
        <p:spPr>
          <a:xfrm>
            <a:off x="8760296" y="3356992"/>
            <a:ext cx="1224136" cy="5040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Attitude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775520" y="260648"/>
            <a:ext cx="525658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3200" b="1" dirty="0"/>
          </a:p>
          <a:p>
            <a:pPr algn="ctr"/>
            <a:r>
              <a:rPr lang="fr-FR" sz="4000" b="1" dirty="0"/>
              <a:t>POSTURE DEBOUT </a:t>
            </a:r>
          </a:p>
          <a:p>
            <a:pPr algn="ctr"/>
            <a:endParaRPr lang="fr-FR" sz="3200" b="1" dirty="0"/>
          </a:p>
          <a:p>
            <a:pPr algn="ctr"/>
            <a:endParaRPr lang="fr-FR" sz="3600" b="1" dirty="0"/>
          </a:p>
          <a:p>
            <a:pPr>
              <a:buFont typeface="Wingdings" pitchFamily="2" charset="2"/>
              <a:buChar char="ü"/>
            </a:pPr>
            <a:r>
              <a:rPr lang="fr-FR" sz="3600" dirty="0"/>
              <a:t>Dos droit</a:t>
            </a:r>
          </a:p>
          <a:p>
            <a:pPr>
              <a:buFont typeface="Wingdings" pitchFamily="2" charset="2"/>
              <a:buChar char="ü"/>
            </a:pPr>
            <a:r>
              <a:rPr lang="fr-FR" sz="3600" dirty="0"/>
              <a:t>Les épaules forment un T</a:t>
            </a:r>
          </a:p>
          <a:p>
            <a:pPr>
              <a:buFont typeface="Wingdings" pitchFamily="2" charset="2"/>
              <a:buChar char="ü"/>
            </a:pPr>
            <a:r>
              <a:rPr lang="fr-FR" sz="3600" dirty="0"/>
              <a:t>Tête dégagée</a:t>
            </a:r>
          </a:p>
          <a:p>
            <a:pPr>
              <a:buFont typeface="Wingdings" pitchFamily="2" charset="2"/>
              <a:buChar char="ü"/>
            </a:pPr>
            <a:r>
              <a:rPr lang="fr-FR" sz="3600" dirty="0"/>
              <a:t>Pieds parallèles légèrement écartés ancrés dans le sol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7032104" y="1988840"/>
            <a:ext cx="17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8760296" y="1988840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7032104" y="2348880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H="1">
            <a:off x="8112224" y="2348880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èche vers le bas 16"/>
          <p:cNvSpPr/>
          <p:nvPr/>
        </p:nvSpPr>
        <p:spPr>
          <a:xfrm>
            <a:off x="7608168" y="2348880"/>
            <a:ext cx="648072" cy="18002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Sourire 17"/>
          <p:cNvSpPr/>
          <p:nvPr/>
        </p:nvSpPr>
        <p:spPr>
          <a:xfrm>
            <a:off x="7608168" y="1412776"/>
            <a:ext cx="576064" cy="57606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19"/>
          <p:cNvCxnSpPr/>
          <p:nvPr/>
        </p:nvCxnSpPr>
        <p:spPr>
          <a:xfrm>
            <a:off x="7392144" y="4221088"/>
            <a:ext cx="1080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4193" y="2204864"/>
            <a:ext cx="2381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Connecteur droit 25"/>
          <p:cNvCxnSpPr/>
          <p:nvPr/>
        </p:nvCxnSpPr>
        <p:spPr>
          <a:xfrm>
            <a:off x="7104112" y="1916832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3552" y="1225689"/>
            <a:ext cx="79208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/>
              <a:t>POSTURE ASSISE </a:t>
            </a:r>
          </a:p>
          <a:p>
            <a:pPr algn="ctr"/>
            <a:endParaRPr lang="fr-FR" sz="4000" b="1" dirty="0"/>
          </a:p>
          <a:p>
            <a:r>
              <a:rPr lang="fr-FR" sz="4000" dirty="0"/>
              <a:t>Dos droit décollé du dossier</a:t>
            </a:r>
          </a:p>
          <a:p>
            <a:r>
              <a:rPr lang="fr-FR" sz="4000" dirty="0"/>
              <a:t>Mains visibles</a:t>
            </a:r>
          </a:p>
          <a:p>
            <a:r>
              <a:rPr lang="fr-FR" sz="4000" dirty="0"/>
              <a:t>Assis sur le premier tiers de la chaise</a:t>
            </a:r>
          </a:p>
          <a:p>
            <a:r>
              <a:rPr lang="fr-FR" sz="4000" dirty="0"/>
              <a:t>Pointe des pieds au sol, talons décollés</a:t>
            </a:r>
          </a:p>
          <a:p>
            <a:r>
              <a:rPr lang="fr-FR" sz="4000" dirty="0"/>
              <a:t>Pieds parallèles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6200" y="357906"/>
            <a:ext cx="23622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75920" y="764705"/>
            <a:ext cx="475252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/>
              <a:t>LE REGARD</a:t>
            </a:r>
          </a:p>
          <a:p>
            <a:r>
              <a:rPr lang="fr-FR" sz="3200"/>
              <a:t>Pour établir et garder le contact avec son auditoire</a:t>
            </a:r>
            <a:endParaRPr lang="fr-FR" sz="32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9576" y="764705"/>
            <a:ext cx="28384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2351584" y="2924945"/>
            <a:ext cx="734481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/>
              <a:t>Permet de prendre de l’information sur l’état d’écoute du public</a:t>
            </a:r>
          </a:p>
          <a:p>
            <a:r>
              <a:rPr lang="fr-FR" sz="3200"/>
              <a:t>Est-il dynamique ?</a:t>
            </a:r>
          </a:p>
          <a:p>
            <a:r>
              <a:rPr lang="fr-FR" sz="3200"/>
              <a:t>Me regarde t-il ?</a:t>
            </a:r>
          </a:p>
          <a:p>
            <a:r>
              <a:rPr lang="fr-FR" sz="3200"/>
              <a:t>S’est-il assoupi ?</a:t>
            </a:r>
          </a:p>
          <a:p>
            <a:r>
              <a:rPr lang="fr-FR" sz="3200"/>
              <a:t>Semble t-il comprendre ce que je dis ?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s mains • InfoBruche">
            <a:extLst>
              <a:ext uri="{FF2B5EF4-FFF2-40B4-BE49-F238E27FC236}">
                <a16:creationId xmlns:a16="http://schemas.microsoft.com/office/drawing/2014/main" id="{E3EA4C97-589B-433B-9219-6B3ED5546C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2" r="23322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fr-FR" b="1">
                <a:solidFill>
                  <a:srgbClr val="000000"/>
                </a:solidFill>
              </a:rPr>
              <a:t>LE LANGAGE DES MAINS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fr-FR" sz="2000">
                <a:solidFill>
                  <a:srgbClr val="000000"/>
                </a:solidFill>
              </a:rPr>
              <a:t>Mains sur le pupitre : ne pas hésiter à s’appuyer de part et d’autre du meuble</a:t>
            </a:r>
          </a:p>
          <a:p>
            <a:r>
              <a:rPr lang="fr-FR" sz="2000">
                <a:solidFill>
                  <a:srgbClr val="000000"/>
                </a:solidFill>
              </a:rPr>
              <a:t>Doigts croisés au niveau du diaphragme : position neutre.</a:t>
            </a:r>
          </a:p>
          <a:p>
            <a:r>
              <a:rPr lang="fr-FR" sz="2000">
                <a:solidFill>
                  <a:srgbClr val="000000"/>
                </a:solidFill>
              </a:rPr>
              <a:t>Utiliser ses mains pour appuyer le texte</a:t>
            </a:r>
          </a:p>
          <a:p>
            <a:r>
              <a:rPr lang="fr-FR" sz="2000">
                <a:solidFill>
                  <a:srgbClr val="000000"/>
                </a:solidFill>
              </a:rPr>
              <a:t>Mains ouvertes tournées vers l’auditoire : vous souhaitez établir un contact avec votre public</a:t>
            </a:r>
          </a:p>
          <a:p>
            <a:pPr>
              <a:buNone/>
            </a:pPr>
            <a:r>
              <a:rPr lang="fr-FR" sz="2000">
                <a:solidFill>
                  <a:srgbClr val="000000"/>
                </a:solidFill>
              </a:rPr>
              <a:t>Ne pas croiser les bras</a:t>
            </a:r>
          </a:p>
          <a:p>
            <a:pPr>
              <a:buNone/>
            </a:pPr>
            <a:endParaRPr lang="fr-FR" sz="2000">
              <a:solidFill>
                <a:srgbClr val="000000"/>
              </a:solidFill>
            </a:endParaRPr>
          </a:p>
          <a:p>
            <a:endParaRPr lang="fr-FR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FD87E28-E29D-45AD-B43C-FC9B97046F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/>
          </a:blip>
          <a:srcRect l="14231" r="28195" b="-1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fr-FR" b="1">
                <a:solidFill>
                  <a:srgbClr val="000000"/>
                </a:solidFill>
              </a:rPr>
              <a:t>PORTER SA VOIX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fr-FR" sz="2000" dirty="0">
                <a:solidFill>
                  <a:srgbClr val="000000"/>
                </a:solidFill>
              </a:rPr>
              <a:t>Articuler</a:t>
            </a:r>
          </a:p>
          <a:p>
            <a:r>
              <a:rPr lang="fr-FR" sz="2000" dirty="0">
                <a:solidFill>
                  <a:srgbClr val="000000"/>
                </a:solidFill>
              </a:rPr>
              <a:t>Ralentir son débit</a:t>
            </a:r>
          </a:p>
          <a:p>
            <a:r>
              <a:rPr lang="fr-FR" sz="2000" dirty="0">
                <a:solidFill>
                  <a:srgbClr val="000000"/>
                </a:solidFill>
              </a:rPr>
              <a:t>Varier volume et intensité</a:t>
            </a:r>
          </a:p>
          <a:p>
            <a:r>
              <a:rPr lang="fr-FR" sz="2000" dirty="0">
                <a:solidFill>
                  <a:srgbClr val="000000"/>
                </a:solidFill>
              </a:rPr>
              <a:t>Ne pas avoir peur du silence</a:t>
            </a:r>
          </a:p>
          <a:p>
            <a:r>
              <a:rPr lang="fr-FR" sz="2000" dirty="0">
                <a:solidFill>
                  <a:srgbClr val="000000"/>
                </a:solidFill>
              </a:rPr>
              <a:t>Attention aux tics de langage</a:t>
            </a:r>
          </a:p>
          <a:p>
            <a:r>
              <a:rPr lang="fr-FR" sz="2000" dirty="0">
                <a:solidFill>
                  <a:srgbClr val="000000"/>
                </a:solidFill>
              </a:rPr>
              <a:t>Soigner sa posture</a:t>
            </a:r>
          </a:p>
          <a:p>
            <a:r>
              <a:rPr lang="fr-FR" sz="2000" dirty="0">
                <a:solidFill>
                  <a:srgbClr val="000000"/>
                </a:solidFill>
              </a:rPr>
              <a:t>Regarder autant les 2 membres du jury</a:t>
            </a:r>
          </a:p>
          <a:p>
            <a:pPr>
              <a:buNone/>
            </a:pPr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482</Words>
  <Application>Microsoft Office PowerPoint</Application>
  <PresentationFormat>Grand écran</PresentationFormat>
  <Paragraphs>109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Helvetica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LANGAGE DES MAINS </vt:lpstr>
      <vt:lpstr>PORTER SA VOIX</vt:lpstr>
      <vt:lpstr>EXERCICES</vt:lpstr>
      <vt:lpstr>DEBOUT OU ASSIS ?</vt:lpstr>
      <vt:lpstr>BAISSER SON STRESS</vt:lpstr>
      <vt:lpstr>LA RESPIRATION ABDOMINALE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 Charles Doukhan</dc:creator>
  <cp:lastModifiedBy>Jean Charles Doukhan</cp:lastModifiedBy>
  <cp:revision>6</cp:revision>
  <dcterms:created xsi:type="dcterms:W3CDTF">2021-03-10T14:10:24Z</dcterms:created>
  <dcterms:modified xsi:type="dcterms:W3CDTF">2021-03-10T15:06:55Z</dcterms:modified>
</cp:coreProperties>
</file>