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261" r:id="rId4"/>
    <p:sldId id="300" r:id="rId5"/>
    <p:sldId id="260" r:id="rId6"/>
    <p:sldId id="257" r:id="rId7"/>
    <p:sldId id="301" r:id="rId8"/>
    <p:sldId id="262" r:id="rId9"/>
    <p:sldId id="259" r:id="rId10"/>
    <p:sldId id="267" r:id="rId11"/>
    <p:sldId id="291" r:id="rId12"/>
    <p:sldId id="269" r:id="rId13"/>
    <p:sldId id="270" r:id="rId14"/>
    <p:sldId id="268" r:id="rId15"/>
    <p:sldId id="266" r:id="rId16"/>
    <p:sldId id="295" r:id="rId17"/>
    <p:sldId id="292" r:id="rId18"/>
    <p:sldId id="293" r:id="rId19"/>
    <p:sldId id="294" r:id="rId20"/>
    <p:sldId id="296" r:id="rId21"/>
    <p:sldId id="274" r:id="rId22"/>
    <p:sldId id="275" r:id="rId23"/>
    <p:sldId id="272" r:id="rId24"/>
    <p:sldId id="290" r:id="rId25"/>
    <p:sldId id="279" r:id="rId26"/>
    <p:sldId id="283" r:id="rId27"/>
    <p:sldId id="284" r:id="rId28"/>
    <p:sldId id="276" r:id="rId29"/>
    <p:sldId id="298" r:id="rId30"/>
    <p:sldId id="299" r:id="rId31"/>
    <p:sldId id="277" r:id="rId32"/>
    <p:sldId id="265" r:id="rId33"/>
    <p:sldId id="282" r:id="rId34"/>
    <p:sldId id="271" r:id="rId35"/>
    <p:sldId id="287" r:id="rId36"/>
    <p:sldId id="289" r:id="rId37"/>
    <p:sldId id="297" r:id="rId38"/>
  </p:sldIdLst>
  <p:sldSz cx="12192000" cy="6858000"/>
  <p:notesSz cx="6858000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>
        <p:scale>
          <a:sx n="80" d="100"/>
          <a:sy n="80" d="100"/>
        </p:scale>
        <p:origin x="-528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8172B-8F2D-4B74-906D-61B00D85C4EA}" type="datetimeFigureOut">
              <a:rPr lang="fr-FR" smtClean="0"/>
              <a:pPr/>
              <a:t>07/02/2023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5577F-C0DE-4CB8-B7FF-107ACB3F67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52443AE-FA76-48C4-8200-FB6258058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C8F44FB4-B426-4493-82FC-447F0CEEC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650BA554-848C-49C4-B13C-275625906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5B3D-7929-4A39-8911-54DF49B47FB7}" type="datetime1">
              <a:rPr lang="fr-FR" smtClean="0"/>
              <a:pPr/>
              <a:t>07/02/2023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AAEAE465-B8C3-4ED4-9B7F-67B83FF75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AAD0BAAC-A2B0-4149-8431-70947807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22645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EC889CE-8B69-42BA-905D-16C262B00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1C191488-9D02-4D9C-9337-4288B12A0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A71E87E-C421-4B36-94EE-42B9CD016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9FB5-750D-43E4-A7FE-9B4472D926E1}" type="datetime1">
              <a:rPr lang="fr-FR" smtClean="0"/>
              <a:pPr/>
              <a:t>07/02/2023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3C537D82-A89F-4857-BBBA-D4A2A3AE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A0DF4F2-19E3-4A5F-B6B3-BF2FDDC4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5009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59830B9A-D234-47F1-81CC-AFFE954C1A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75343ED3-21BF-40F0-952D-37F7F1681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1F781F4E-4E9C-4370-9672-B2ACC222C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30C7-402E-4720-9B4E-4906A4311E16}" type="datetime1">
              <a:rPr lang="fr-FR" smtClean="0"/>
              <a:pPr/>
              <a:t>07/02/2023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3EF10F2E-5EE0-40DF-B63A-1A179FC0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BEE0338B-725C-4C9B-9E3E-25A785BC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332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4B4E1A4-4E60-47E0-9D5C-CB7D24536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4665ECE-0FA3-4A29-AE63-A2769470E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CE5FEDB3-0261-4B7F-AA6B-DA18473FC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76EA-4C27-4B5C-8E80-B63BBCAC544D}" type="datetime1">
              <a:rPr lang="fr-FR" smtClean="0"/>
              <a:pPr/>
              <a:t>07/02/2023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1EB85364-6CCF-46BD-9D3F-74D2B6F4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35065245-A70D-475C-A5D4-342C58DE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7178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9C03F21-720B-4C8C-9EE1-3258BEEBD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4AB41DB7-FF25-4D5C-86DE-E118BA1A6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B8FF155E-3EE7-4EED-9B16-0EF6FEE1D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A0EE-F90B-4755-9BDE-8D7287BF485E}" type="datetime1">
              <a:rPr lang="fr-FR" smtClean="0"/>
              <a:pPr/>
              <a:t>07/02/2023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03A3418-57B8-486F-937C-07367BE5C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D1088DD-D423-40D1-8655-20D90EB9A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3046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99E0DF7-5BF0-4BE2-A480-ECA3F3F01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A2FC3BF-1F7E-43ED-A4FA-0B5B67044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11F75645-79FC-4183-AF93-6C1FFBAEB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580FF8DE-1FC3-4A72-9CD8-D5F788C24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226-95EB-48CB-86F6-56AFEA2E37C8}" type="datetime1">
              <a:rPr lang="fr-FR" smtClean="0"/>
              <a:pPr/>
              <a:t>07/02/2023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AD05E6C5-5EAB-4328-8E88-35D07F65D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03747FAC-55FD-4358-AD9D-83696A588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0408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6B95CF1-1B11-4C47-9F3A-57F2EA8B2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A2BCFD01-42E6-441A-9602-935E09730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4C427D48-D21F-49CE-B270-72DB986BA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8C0847A4-5546-4FD4-A2F6-0A127E4265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8DD9EBC9-2AD5-46BB-A263-CE38C0D65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00F93A5B-BD72-49FB-A6AA-9C165A743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F6EE-7592-4363-8576-BDA0B3440FAF}" type="datetime1">
              <a:rPr lang="fr-FR" smtClean="0"/>
              <a:pPr/>
              <a:t>07/02/2023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CBDBF798-089F-40F1-93E2-AA7CB041B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E5856DDE-1C3E-48DC-A474-FF3305025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4575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27B2F48-E658-4AA9-94AB-461599443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6882A8FC-1F0C-4A67-917A-CCBBCD672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3304-DE6F-4D81-B0C8-67E7136BBD3C}" type="datetime1">
              <a:rPr lang="fr-FR" smtClean="0"/>
              <a:pPr/>
              <a:t>07/02/2023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C3321D7A-0A13-47EA-B56B-BCA6FA563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B5E59452-F367-4529-8CDE-683F70359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5779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EBF17934-D150-448F-ABB8-368595672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4052-5D72-427B-80B4-C5028F6CCA4B}" type="datetime1">
              <a:rPr lang="fr-FR" smtClean="0"/>
              <a:pPr/>
              <a:t>07/02/2023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D1FF1CBC-AA79-47AE-96F8-3DBBDA4C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252AF55D-99FA-4A01-8A3C-616ECAE3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7807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1CB9672-E53B-46C9-8222-5CE8EF205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E8076B2-A1BD-4618-812D-E8DE3402B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35BE4886-7B59-4FD7-A5C3-9AAFFE6E4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2F5DB774-D827-4181-A18A-A39FFF9EE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1E38-C552-413A-8A2C-797A19D6EBBA}" type="datetime1">
              <a:rPr lang="fr-FR" smtClean="0"/>
              <a:pPr/>
              <a:t>07/02/2023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D53A1D92-2733-4C75-8C22-33794CD61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15D2E419-3451-4ECC-A209-59A17364D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3698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35C54F6-8594-49AF-A767-2F0196225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C0ECEC4D-15BB-4EE8-9C34-A748FE74BD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0F08A6B1-677B-4654-A0AA-D025F106F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66E95A66-5AB4-4ECA-981F-AB6CC5ED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7E50-93B0-4760-A434-003AE1791C88}" type="datetime1">
              <a:rPr lang="fr-FR" smtClean="0"/>
              <a:pPr/>
              <a:t>07/02/2023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81550E0A-25E6-4DDA-A05E-1E6E56775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9F30BD53-069A-446F-B444-780F85C0C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5113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F05323DF-B443-4664-ACDE-10BE095B9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1CAECBB2-E352-400E-9306-100E0DE63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6D53C25E-B627-47C3-8ACE-596AE1A56B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A11EB-6733-4EE5-A3A3-E911F0B8278A}" type="datetime1">
              <a:rPr lang="fr-FR" smtClean="0"/>
              <a:pPr/>
              <a:t>07/02/2023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88A2861B-CDC4-4382-918E-2306659EF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602922FE-AC75-4983-8892-917E8F1A3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36202-9C61-4435-A8F5-806C4C88773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1839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w7URH8Zu6M" TargetMode="External"/><Relationship Id="rId2" Type="http://schemas.openxmlformats.org/officeDocument/2006/relationships/hyperlink" Target="https://youtu.be/xXa9ogZ9bg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0920132u.esidoc.fr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A9F2ECA-D389-4703-A358-CC0078D64186}"/>
              </a:ext>
            </a:extLst>
          </p:cNvPr>
          <p:cNvSpPr/>
          <p:nvPr/>
        </p:nvSpPr>
        <p:spPr>
          <a:xfrm>
            <a:off x="8195733" y="3962400"/>
            <a:ext cx="3632200" cy="22944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8142CF3D-78AA-49C1-8215-A919C3B290B1}"/>
              </a:ext>
            </a:extLst>
          </p:cNvPr>
          <p:cNvSpPr txBox="1"/>
          <p:nvPr/>
        </p:nvSpPr>
        <p:spPr>
          <a:xfrm>
            <a:off x="2609354" y="539865"/>
            <a:ext cx="60992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CARNET DE BORD GRAND ORAL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 descr="Bac 2021 : lors de l'oral, les bacheliers auront tous un incroyable talent  ! - VousNousIls">
            <a:extLst>
              <a:ext uri="{FF2B5EF4-FFF2-40B4-BE49-F238E27FC236}">
                <a16:creationId xmlns="" xmlns:a16="http://schemas.microsoft.com/office/drawing/2014/main" id="{FBFBA18E-A0F4-44B9-A234-4C5CFF38F54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08" y="1520507"/>
            <a:ext cx="5760720" cy="40709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78407759-20E6-4B51-A420-61768F757E9B}"/>
              </a:ext>
            </a:extLst>
          </p:cNvPr>
          <p:cNvSpPr txBox="1"/>
          <p:nvPr/>
        </p:nvSpPr>
        <p:spPr>
          <a:xfrm>
            <a:off x="8322733" y="4419601"/>
            <a:ext cx="32681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 :</a:t>
            </a: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Prénom :</a:t>
            </a: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Classe :</a:t>
            </a:r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80DA09D6-A56D-437C-BC15-F0E1F75BF02E}"/>
              </a:ext>
            </a:extLst>
          </p:cNvPr>
          <p:cNvSpPr txBox="1"/>
          <p:nvPr/>
        </p:nvSpPr>
        <p:spPr>
          <a:xfrm>
            <a:off x="787400" y="6256867"/>
            <a:ext cx="668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42158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367" y="269906"/>
            <a:ext cx="399019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temps : </a:t>
            </a:r>
            <a:r>
              <a:rPr lang="fr-FR" b="1" dirty="0"/>
              <a:t>présentation d’une question </a:t>
            </a:r>
          </a:p>
        </p:txBody>
      </p:sp>
      <p:pic>
        <p:nvPicPr>
          <p:cNvPr id="3" name="Picture 2" descr="Afficher l’image sour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8857" y="331077"/>
            <a:ext cx="1382110" cy="138211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432207" y="1479041"/>
            <a:ext cx="88917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 partir du programme de 1ere ou de terminale, je choisis 2 questions qui portent</a:t>
            </a:r>
          </a:p>
          <a:p>
            <a:endParaRPr lang="fr-FR" dirty="0"/>
          </a:p>
          <a:p>
            <a:r>
              <a:rPr lang="fr-FR" dirty="0"/>
              <a:t>sur les 2 enseignements de spécialité pris isolément soit abordés de manière transversale.</a:t>
            </a:r>
          </a:p>
          <a:p>
            <a:endParaRPr lang="fr-FR" dirty="0"/>
          </a:p>
          <a:p>
            <a:r>
              <a:rPr lang="fr-FR" u="sng" dirty="0"/>
              <a:t>Exemple : </a:t>
            </a:r>
            <a:r>
              <a:rPr lang="fr-FR" dirty="0"/>
              <a:t>mes spécialités sont l’HGGSP et SES</a:t>
            </a:r>
          </a:p>
          <a:p>
            <a:endParaRPr lang="fr-FR" dirty="0"/>
          </a:p>
          <a:p>
            <a:r>
              <a:rPr lang="fr-FR" dirty="0"/>
              <a:t>Les possibilités qui s’offrent à moi :</a:t>
            </a:r>
          </a:p>
          <a:p>
            <a:endParaRPr lang="fr-FR" dirty="0"/>
          </a:p>
          <a:p>
            <a:r>
              <a:rPr lang="fr-FR" dirty="0"/>
              <a:t>	1 question en HGGSP et 1 question en SES</a:t>
            </a:r>
          </a:p>
          <a:p>
            <a:r>
              <a:rPr lang="fr-FR" dirty="0"/>
              <a:t>Ou 	1 question en SES et 1 question transversale SES/HGGSP</a:t>
            </a:r>
          </a:p>
          <a:p>
            <a:r>
              <a:rPr lang="fr-FR" dirty="0"/>
              <a:t>Ou 	1 question en HGGSP et 1 question transversale SES/HGGSP</a:t>
            </a:r>
          </a:p>
          <a:p>
            <a:r>
              <a:rPr lang="fr-FR" dirty="0"/>
              <a:t>Ou 	2 questions transversales SES/HGGSP</a:t>
            </a:r>
          </a:p>
          <a:p>
            <a:endParaRPr lang="fr-FR" dirty="0"/>
          </a:p>
          <a:p>
            <a:r>
              <a:rPr lang="fr-FR" dirty="0"/>
              <a:t>La question traitée doit éclairer le projet de poursuite d’études ou son projet professionnel.</a:t>
            </a:r>
          </a:p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74ACFEF-59F6-48CE-85B8-B12879206FCD}"/>
              </a:ext>
            </a:extLst>
          </p:cNvPr>
          <p:cNvSpPr/>
          <p:nvPr/>
        </p:nvSpPr>
        <p:spPr>
          <a:xfrm>
            <a:off x="9858703" y="2142067"/>
            <a:ext cx="2053897" cy="880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90AE40CF-95B6-43AC-A789-96E97EBDC363}"/>
              </a:ext>
            </a:extLst>
          </p:cNvPr>
          <p:cNvSpPr txBox="1"/>
          <p:nvPr/>
        </p:nvSpPr>
        <p:spPr>
          <a:xfrm>
            <a:off x="10033000" y="2286000"/>
            <a:ext cx="1786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DEBOUT </a:t>
            </a:r>
          </a:p>
          <a:p>
            <a:r>
              <a:rPr lang="fr-FR" dirty="0">
                <a:solidFill>
                  <a:schemeClr val="bg1"/>
                </a:solidFill>
              </a:rPr>
              <a:t>SANS NOTES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08BDBE16-09CF-4F6F-8646-A5C6C1F6132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98789" y="3437467"/>
            <a:ext cx="2213811" cy="2565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30407FA5-59BD-46F3-A69A-BC3BD97822A4}"/>
              </a:ext>
            </a:extLst>
          </p:cNvPr>
          <p:cNvSpPr txBox="1"/>
          <p:nvPr/>
        </p:nvSpPr>
        <p:spPr>
          <a:xfrm>
            <a:off x="11214829" y="4716453"/>
            <a:ext cx="9669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accent1">
                    <a:lumMod val="75000"/>
                  </a:schemeClr>
                </a:solidFill>
              </a:rPr>
              <a:t>20 MN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1FB404B6-7A0D-4889-A8DF-C5A894EE76A2}"/>
              </a:ext>
            </a:extLst>
          </p:cNvPr>
          <p:cNvSpPr txBox="1"/>
          <p:nvPr/>
        </p:nvSpPr>
        <p:spPr>
          <a:xfrm>
            <a:off x="10179816" y="4342031"/>
            <a:ext cx="9669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Tirage au sort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0410849" y="287197"/>
            <a:ext cx="1397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Epreuve</a:t>
            </a:r>
            <a:endParaRPr lang="fr-FR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8710" y="5122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latin typeface="+mn-lt"/>
              </a:rPr>
              <a:t>COMMENT CHOISIR LES THÈMES SUR LESQUELS JE VAIS TRAVAILLER ?</a:t>
            </a:r>
            <a:endParaRPr lang="fr-FR" sz="3200" b="1" dirty="0"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19403" y="1844824"/>
            <a:ext cx="10945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 sont les programmes de 1ere et de terminale qui peuvent être choisis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19403" y="2348880"/>
            <a:ext cx="106571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fr-FR" dirty="0" smtClean="0"/>
              <a:t>Identifier les thèmes des programmes</a:t>
            </a:r>
          </a:p>
          <a:p>
            <a:pPr marL="342900" indent="-342900">
              <a:buAutoNum type="arabicParenR"/>
            </a:pPr>
            <a:endParaRPr lang="fr-FR" dirty="0" smtClean="0"/>
          </a:p>
          <a:p>
            <a:pPr marL="342900" indent="-342900">
              <a:buAutoNum type="arabicParenR"/>
            </a:pPr>
            <a:r>
              <a:rPr lang="fr-FR" dirty="0" smtClean="0"/>
              <a:t>Sélectionner 3 thèmes par spécialité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dirty="0" smtClean="0"/>
              <a:t>Thème qui vous plaît le plus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dirty="0" smtClean="0"/>
              <a:t>Thème lié à des questions d’actualité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dirty="0" smtClean="0"/>
              <a:t>Maîtrise de ces notions de cours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dirty="0" smtClean="0"/>
              <a:t>Thème familier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dirty="0" smtClean="0"/>
              <a:t>Thème en lien avec votre projet d’orientation</a:t>
            </a:r>
          </a:p>
          <a:p>
            <a:pPr marL="342900" indent="-342900">
              <a:buFont typeface="Arial" pitchFamily="34" charset="0"/>
              <a:buChar char="•"/>
            </a:pPr>
            <a:endParaRPr lang="fr-FR" dirty="0" smtClean="0"/>
          </a:p>
          <a:p>
            <a:pPr marL="342900" indent="-342900"/>
            <a:r>
              <a:rPr lang="fr-FR" dirty="0" smtClean="0"/>
              <a:t>3) Faire le lien avec vos aspirations professionnelles et personnelles</a:t>
            </a:r>
          </a:p>
          <a:p>
            <a:pPr marL="342900" indent="-342900"/>
            <a:endParaRPr lang="fr-FR" dirty="0" smtClean="0"/>
          </a:p>
          <a:p>
            <a:pPr marL="342900" indent="-342900"/>
            <a:r>
              <a:rPr lang="fr-FR" dirty="0" smtClean="0"/>
              <a:t>4) Restreindre le choix : privilégier ceux qui sont  le plus en lien avec l’orientation</a:t>
            </a:r>
          </a:p>
          <a:p>
            <a:pPr marL="342900" indent="-342900"/>
            <a:endParaRPr lang="fr-FR" dirty="0" smtClean="0"/>
          </a:p>
          <a:p>
            <a:pPr marL="342900" indent="-342900"/>
            <a:r>
              <a:rPr lang="fr-FR" dirty="0" smtClean="0"/>
              <a:t>5) Voir si les thèmes retenus peuvent être combinés dans une question transversale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9501089" y="140053"/>
            <a:ext cx="22917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Méthodologie</a:t>
            </a:r>
            <a:endParaRPr lang="fr-FR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872359" y="1681653"/>
          <a:ext cx="10972799" cy="4792718"/>
        </p:xfrm>
        <a:graphic>
          <a:graphicData uri="http://schemas.openxmlformats.org/drawingml/2006/table">
            <a:tbl>
              <a:tblPr/>
              <a:tblGrid>
                <a:gridCol w="25777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590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163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1195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3963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Spécialité 1</a:t>
                      </a:r>
                    </a:p>
                  </a:txBody>
                  <a:tcPr marL="60707" marR="6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Spécialité 2</a:t>
                      </a:r>
                    </a:p>
                  </a:txBody>
                  <a:tcPr marL="60707" marR="6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Ce qui me plaît (aspects, enjeux …)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Croisement ou non des spécialités</a:t>
                      </a:r>
                    </a:p>
                  </a:txBody>
                  <a:tcPr marL="60707" marR="6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Lien avec mon projet d’études, mon projet professionnel</a:t>
                      </a:r>
                    </a:p>
                  </a:txBody>
                  <a:tcPr marL="60707" marR="6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963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Thèmes du programme de 1ere et terminale</a:t>
                      </a:r>
                    </a:p>
                  </a:txBody>
                  <a:tcPr marL="60707" marR="6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Thèmes du programme de 1ere et terminale</a:t>
                      </a:r>
                    </a:p>
                  </a:txBody>
                  <a:tcPr marL="60707" marR="6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7" marR="6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07" marR="60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47725" y="538460"/>
            <a:ext cx="102605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MES DEUX SPECIALITES POUR LE GRAND ORAL</a:t>
            </a:r>
          </a:p>
          <a:p>
            <a:pPr algn="ctr"/>
            <a:endParaRPr lang="fr-FR" b="1" dirty="0"/>
          </a:p>
          <a:p>
            <a:r>
              <a:rPr lang="fr-FR" dirty="0"/>
              <a:t>A partir des programmes (</a:t>
            </a:r>
            <a:r>
              <a:rPr lang="fr-FR" dirty="0" err="1"/>
              <a:t>cf</a:t>
            </a:r>
            <a:r>
              <a:rPr lang="fr-FR" dirty="0"/>
              <a:t> document Les spécialités), remplir le tableau ci-dessous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917096" y="192604"/>
            <a:ext cx="17330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Document</a:t>
            </a:r>
            <a:endParaRPr lang="fr-FR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23549" y="847032"/>
            <a:ext cx="9175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COMMENT FORMULER  MES QUESTIONS ?</a:t>
            </a:r>
            <a:endParaRPr lang="fr-FR" sz="32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566041" y="1818290"/>
            <a:ext cx="83977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/>
              <a:t>Identifiez les mots clés des thèmes choisis et définissez-les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Confrontez les mots-clés de ce thème en vous posant les questions suivantes : </a:t>
            </a:r>
          </a:p>
          <a:p>
            <a:pPr marL="342900" indent="-342900"/>
            <a:r>
              <a:rPr lang="fr-FR" dirty="0"/>
              <a:t>-	Qu’est-ce qui les lie ? </a:t>
            </a:r>
          </a:p>
          <a:p>
            <a:pPr marL="342900" indent="-342900">
              <a:buFontTx/>
              <a:buChar char="-"/>
            </a:pPr>
            <a:r>
              <a:rPr lang="fr-FR" dirty="0"/>
              <a:t>Qu’est-ce qui les oppose ? </a:t>
            </a:r>
          </a:p>
          <a:p>
            <a:pPr marL="342900" indent="-342900">
              <a:buFontTx/>
              <a:buChar char="-"/>
            </a:pPr>
            <a:r>
              <a:rPr lang="fr-FR" dirty="0"/>
              <a:t>Sont-ils complémentaires, en opposition, en corrélation ?</a:t>
            </a:r>
          </a:p>
          <a:p>
            <a:pPr marL="342900" indent="-342900"/>
            <a:endParaRPr lang="fr-FR" dirty="0"/>
          </a:p>
          <a:p>
            <a:pPr marL="342900" indent="-342900">
              <a:buAutoNum type="arabicPeriod" startAt="3"/>
            </a:pPr>
            <a:r>
              <a:rPr lang="fr-FR" dirty="0"/>
              <a:t>Identifiez les mots-clés de vos réponses à ces 3 questions</a:t>
            </a:r>
          </a:p>
          <a:p>
            <a:pPr marL="342900" indent="-342900"/>
            <a:endParaRPr lang="fr-FR" dirty="0"/>
          </a:p>
          <a:p>
            <a:pPr marL="342900" indent="-342900"/>
            <a:r>
              <a:rPr lang="fr-FR" dirty="0"/>
              <a:t>4.   Composez votre question </a:t>
            </a:r>
          </a:p>
          <a:p>
            <a:pPr marL="342900" indent="-342900"/>
            <a:r>
              <a:rPr lang="fr-FR" dirty="0"/>
              <a:t>	En analysant quels mots-clés semblent fonctionner ensemble. Ils doivent créer du sens et vous laisser imaginer une argumentation possible</a:t>
            </a:r>
          </a:p>
          <a:p>
            <a:pPr marL="342900" indent="-342900"/>
            <a:r>
              <a:rPr lang="fr-FR" dirty="0"/>
              <a:t>	Vous pouvez faire lien avec l’actualité pour pousser votre réflexion.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74357" y="154292"/>
            <a:ext cx="2291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Méthodologie</a:t>
            </a:r>
            <a:endParaRPr lang="fr-FR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1181" y="1247331"/>
            <a:ext cx="10887075" cy="5147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ea typeface="Calibri"/>
                <a:cs typeface="Times New Roman"/>
              </a:rPr>
              <a:t>ANALYSE DU SUJET : UN TRAVAIL PRÉPARATOIRE INDISPENSABLE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/>
              <a:buChar char="-"/>
            </a:pPr>
            <a:r>
              <a:rPr lang="fr-FR" sz="1200" dirty="0">
                <a:ea typeface="Calibri"/>
                <a:cs typeface="Times New Roman"/>
              </a:rPr>
              <a:t>Définir les termes du sujet et leurs limites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/>
              <a:buChar char="-"/>
            </a:pPr>
            <a:r>
              <a:rPr lang="fr-FR" sz="1200" dirty="0">
                <a:ea typeface="Calibri"/>
                <a:cs typeface="Times New Roman"/>
              </a:rPr>
              <a:t>Noter les notions associées à votre sujet et dont il faudra parler au cours de votre oral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/>
              <a:buChar char="-"/>
            </a:pPr>
            <a:r>
              <a:rPr lang="fr-FR" sz="1200" dirty="0">
                <a:ea typeface="Calibri"/>
                <a:cs typeface="Times New Roman"/>
              </a:rPr>
              <a:t>Noter les idées clés, les dates essentielles, les acteurs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/>
              <a:buChar char="-"/>
            </a:pPr>
            <a:r>
              <a:rPr lang="fr-FR" sz="1200" dirty="0">
                <a:ea typeface="Calibri"/>
                <a:cs typeface="Times New Roman"/>
              </a:rPr>
              <a:t>Quelles problématiques sont envisageables 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/>
              <a:buChar char="-"/>
            </a:pPr>
            <a:endParaRPr lang="fr-FR" sz="16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ea typeface="Calibri"/>
                <a:cs typeface="Times New Roman"/>
              </a:rPr>
              <a:t>LA RECHERCHE DOCUMENTAIRE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ea typeface="Calibri"/>
                <a:cs typeface="Times New Roman"/>
              </a:rPr>
              <a:t>A l’aide des propositions des enseignants et dans le document (les spécialités) de monlycee.net,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ea typeface="Calibri"/>
                <a:cs typeface="Times New Roman"/>
              </a:rPr>
              <a:t>Choisir un outil pour garder trace des recherches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ea typeface="Calibri"/>
                <a:cs typeface="Times New Roman"/>
              </a:rPr>
              <a:t>Une fois des recherches faites, vous allez avoir plus d’idées sur les aspects du sujet qui vous semblent essentiels à développer. L’objectif est de partir de ces idées pour construire un plan pour votre oral.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ea typeface="Calibri"/>
                <a:cs typeface="Times New Roman"/>
              </a:rPr>
              <a:t>Chaque idée devra être développée (arguments, exemples …)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a typeface="Calibri"/>
                <a:cs typeface="Times New Roman"/>
              </a:rPr>
              <a:t>-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1" dirty="0" smtClean="0">
                <a:ea typeface="Calibri"/>
                <a:cs typeface="Times New Roman"/>
              </a:rPr>
              <a:t>LE </a:t>
            </a:r>
            <a:r>
              <a:rPr lang="fr-FR" sz="1600" b="1" dirty="0">
                <a:ea typeface="Calibri"/>
                <a:cs typeface="Times New Roman"/>
              </a:rPr>
              <a:t>PLAN</a:t>
            </a:r>
            <a:endParaRPr lang="fr-FR" sz="1200" b="1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ea typeface="Calibri"/>
                <a:cs typeface="Times New Roman"/>
              </a:rPr>
              <a:t>voir fiche méthode « les différents plans 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b="1" dirty="0">
                <a:ea typeface="Calibri"/>
                <a:cs typeface="Times New Roman"/>
              </a:rPr>
              <a:t>LA REDACTION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ea typeface="Calibri"/>
                <a:cs typeface="Times New Roman"/>
              </a:rPr>
              <a:t>Une fois le plan décidé et validé par votre professeur, passez à la rédaction.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040524" y="189186"/>
            <a:ext cx="8439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QUELLES ETAPES POUR ORGANISER MON TRAVAIL ?</a:t>
            </a:r>
            <a:endParaRPr lang="fr-FR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9553640" y="280416"/>
            <a:ext cx="2291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Méthodologie</a:t>
            </a:r>
            <a:endParaRPr lang="fr-FR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885825" y="571500"/>
            <a:ext cx="9715500" cy="440055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413642" y="785648"/>
            <a:ext cx="88011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u="sng" dirty="0"/>
              <a:t>L’ENONCE DE LA PROBLEMATIQUE</a:t>
            </a:r>
          </a:p>
          <a:p>
            <a:r>
              <a:rPr lang="fr-FR" sz="4000" dirty="0"/>
              <a:t>Utilisez des formules qui permettent d’ouvrir le questionnement et d’éviter le catalogue de réponses : Pourquoi ? Comment ? En quoi ? Doit-on considérer que ? Dans quelle mesure ?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3457903" y="5202621"/>
            <a:ext cx="8208579" cy="1229710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720661" y="5381296"/>
            <a:ext cx="7714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 QUE DIT LE PROGRAMME : « le candidat explique pourquoi il a choisi de préparer cette question, il la développe et y répond. Le jury évalue les capacités argumentatives et les qualités oratoires du candidat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31228" y="220717"/>
            <a:ext cx="5391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temps : présentation d’une question </a:t>
            </a:r>
          </a:p>
        </p:txBody>
      </p:sp>
      <p:pic>
        <p:nvPicPr>
          <p:cNvPr id="23554" name="Picture 2" descr="Afficher l’image sour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55409" y="173421"/>
            <a:ext cx="1382110" cy="1382110"/>
          </a:xfrm>
          <a:prstGeom prst="rect">
            <a:avLst/>
          </a:prstGeom>
          <a:noFill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429037" y="133272"/>
            <a:ext cx="2291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Méthodologie</a:t>
            </a:r>
            <a:endParaRPr lang="fr-FR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1026" name="Picture 2" descr="C:\Users\BDOUKHAN\Desktop\la problématiq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8903" y="0"/>
            <a:ext cx="8984135" cy="673810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021118" y="453007"/>
            <a:ext cx="1745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Méthodologie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87488" y="764704"/>
            <a:ext cx="96970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LA CONCLUSION : 15% du temps soit 45 s</a:t>
            </a: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31371" y="1700808"/>
            <a:ext cx="113292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Faire une synthèse de votre propos</a:t>
            </a:r>
          </a:p>
          <a:p>
            <a:endParaRPr lang="fr-FR" dirty="0" smtClean="0"/>
          </a:p>
          <a:p>
            <a:r>
              <a:rPr lang="fr-FR" dirty="0" smtClean="0"/>
              <a:t>Rappeler en une phrase l’articulation entre vos idées principales et conclure en réaffirmant votre opinion, en lançant  des pistes de réflexion, en nuançant votre argumentation.</a:t>
            </a:r>
          </a:p>
          <a:p>
            <a:endParaRPr lang="fr-FR" dirty="0" smtClean="0"/>
          </a:p>
          <a:p>
            <a:r>
              <a:rPr lang="fr-FR" dirty="0" smtClean="0"/>
              <a:t>Bien soigner la dernière phrase</a:t>
            </a:r>
          </a:p>
          <a:p>
            <a:endParaRPr lang="fr-FR" dirty="0" smtClean="0"/>
          </a:p>
          <a:p>
            <a:r>
              <a:rPr lang="fr-FR" dirty="0" smtClean="0"/>
              <a:t>Faire une ouverture : piste d’approfondissement, poser une ou plusieurs nouvelles questions (autre angle du sujet, écho dans l’actualité par exemple)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765364" y="406541"/>
            <a:ext cx="2291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Méthodologie</a:t>
            </a:r>
            <a:endParaRPr lang="fr-FR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g.chefdentreprise.com/Img/FICHEPRATIQUE/2020/8/352316/est-quoi-methode-Qqoqcp--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7587" y="418011"/>
            <a:ext cx="2142309" cy="2142309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1103446" y="1196753"/>
            <a:ext cx="9697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DIFFERENTS TYPES DE PLAN</a:t>
            </a:r>
            <a:endParaRPr lang="fr-FR" sz="32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815413" y="1916833"/>
            <a:ext cx="100811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Plan à structure classique</a:t>
            </a:r>
          </a:p>
          <a:p>
            <a:endParaRPr lang="fr-FR" dirty="0" smtClean="0"/>
          </a:p>
          <a:p>
            <a:r>
              <a:rPr lang="fr-FR" b="1" dirty="0" smtClean="0"/>
              <a:t>La narration </a:t>
            </a:r>
            <a:r>
              <a:rPr lang="fr-FR" dirty="0" smtClean="0"/>
              <a:t>: contexte/raisons pour lesquels on traite la question. Dégage les enjeux de ce qu’on va expliquer.</a:t>
            </a:r>
          </a:p>
          <a:p>
            <a:endParaRPr lang="fr-FR" dirty="0" smtClean="0"/>
          </a:p>
          <a:p>
            <a:r>
              <a:rPr lang="fr-FR" b="1" dirty="0" smtClean="0"/>
              <a:t>La confirmation </a:t>
            </a:r>
            <a:r>
              <a:rPr lang="fr-FR" dirty="0" smtClean="0"/>
              <a:t>: cœur du discours. Développement de 2 ou 3 grandes idées étayées par 2 ou 3 arguments chacune. Arguments illustrés par des exemples ou une explication.</a:t>
            </a:r>
          </a:p>
          <a:p>
            <a:endParaRPr lang="fr-FR" dirty="0" smtClean="0"/>
          </a:p>
          <a:p>
            <a:r>
              <a:rPr lang="fr-FR" b="1" dirty="0" smtClean="0"/>
              <a:t>La réfutation </a:t>
            </a:r>
            <a:r>
              <a:rPr lang="fr-FR" dirty="0" smtClean="0"/>
              <a:t>: moment où on anticipe les éventuelles objections du jury en verbalisant les idées reçues pour mieux les contrer.</a:t>
            </a:r>
          </a:p>
          <a:p>
            <a:endParaRPr lang="fr-FR" dirty="0" smtClean="0"/>
          </a:p>
          <a:p>
            <a:r>
              <a:rPr lang="fr-FR" b="1" dirty="0" smtClean="0"/>
              <a:t>La péroraison </a:t>
            </a:r>
            <a:r>
              <a:rPr lang="fr-FR" dirty="0" smtClean="0"/>
              <a:t>: conclusion pour réaffirmer ce qui a été défendu avant de clore la prise de parole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292398" y="438071"/>
            <a:ext cx="2291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Méthodologie</a:t>
            </a:r>
            <a:endParaRPr lang="fr-FR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87488" y="980729"/>
            <a:ext cx="99851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Plan analytique</a:t>
            </a:r>
          </a:p>
          <a:p>
            <a:endParaRPr lang="fr-FR" dirty="0" smtClean="0"/>
          </a:p>
          <a:p>
            <a:r>
              <a:rPr lang="fr-FR" dirty="0" smtClean="0"/>
              <a:t>Problème/cause/conséquence/solution</a:t>
            </a:r>
          </a:p>
          <a:p>
            <a:r>
              <a:rPr lang="fr-FR" dirty="0" smtClean="0"/>
              <a:t>Utilisé pour aborder des questions sociétales</a:t>
            </a:r>
          </a:p>
          <a:p>
            <a:endParaRPr lang="fr-FR" u="sng" dirty="0" smtClean="0"/>
          </a:p>
          <a:p>
            <a:r>
              <a:rPr lang="fr-FR" b="1" u="sng" dirty="0" smtClean="0"/>
              <a:t>Plan CBS</a:t>
            </a:r>
          </a:p>
          <a:p>
            <a:endParaRPr lang="fr-FR" dirty="0" smtClean="0"/>
          </a:p>
          <a:p>
            <a:r>
              <a:rPr lang="fr-FR" dirty="0" smtClean="0"/>
              <a:t>Constat/besoin/solution</a:t>
            </a:r>
          </a:p>
          <a:p>
            <a:r>
              <a:rPr lang="fr-FR" dirty="0" smtClean="0"/>
              <a:t>Utilisé dans les discours politiques, pour les projets techniques et les études scientifiques</a:t>
            </a:r>
          </a:p>
          <a:p>
            <a:endParaRPr lang="fr-FR" dirty="0" smtClean="0"/>
          </a:p>
          <a:p>
            <a:r>
              <a:rPr lang="fr-FR" b="1" u="sng" dirty="0" smtClean="0"/>
              <a:t>Plan chronologique</a:t>
            </a:r>
          </a:p>
          <a:p>
            <a:r>
              <a:rPr lang="fr-FR" dirty="0" smtClean="0"/>
              <a:t>Permet d’’étudier l’évolution dans le temps d’une même question et exprimer plusieurs temporalités (Partie 1 : temporalité 1, partie 2 : temporalité 2, partie 3 : temporalité 3)</a:t>
            </a:r>
          </a:p>
          <a:p>
            <a:r>
              <a:rPr lang="fr-FR" dirty="0" smtClean="0"/>
              <a:t>Utilisé pour un discours sur des faits historiques ou l’étude d’une question qui s’étend dans le temps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7945557" y="532665"/>
            <a:ext cx="2291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Méthodologie</a:t>
            </a:r>
            <a:endParaRPr lang="fr-FR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23E4D4E9-8074-458E-8AF4-D8C399CA2E4D}"/>
              </a:ext>
            </a:extLst>
          </p:cNvPr>
          <p:cNvSpPr txBox="1"/>
          <p:nvPr/>
        </p:nvSpPr>
        <p:spPr>
          <a:xfrm>
            <a:off x="6437745" y="988291"/>
            <a:ext cx="3602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02BB88A-C379-4637-8CC6-2B23AC456F9B}"/>
              </a:ext>
            </a:extLst>
          </p:cNvPr>
          <p:cNvSpPr/>
          <p:nvPr/>
        </p:nvSpPr>
        <p:spPr>
          <a:xfrm>
            <a:off x="8915400" y="988291"/>
            <a:ext cx="795867" cy="298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86816E13-5A2D-45EB-9863-A733215AB0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77769" y="904868"/>
            <a:ext cx="821427" cy="45275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43DCB646-9745-4269-AE7A-0149E992C17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49343" y="6333067"/>
            <a:ext cx="419100" cy="152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6BF5658-1020-4462-8795-84355283FF98}"/>
              </a:ext>
            </a:extLst>
          </p:cNvPr>
          <p:cNvSpPr/>
          <p:nvPr/>
        </p:nvSpPr>
        <p:spPr>
          <a:xfrm>
            <a:off x="9799196" y="279400"/>
            <a:ext cx="1012737" cy="364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8EA9C4C-A31C-40C0-B73B-EBDA35D8CCA2}"/>
              </a:ext>
            </a:extLst>
          </p:cNvPr>
          <p:cNvSpPr/>
          <p:nvPr/>
        </p:nvSpPr>
        <p:spPr>
          <a:xfrm>
            <a:off x="2573867" y="3945467"/>
            <a:ext cx="1117600" cy="3725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0" name="Picture 6" descr="Nouveau Bac 2020-2021">
            <a:extLst>
              <a:ext uri="{FF2B5EF4-FFF2-40B4-BE49-F238E27FC236}">
                <a16:creationId xmlns="" xmlns:a16="http://schemas.microsoft.com/office/drawing/2014/main" id="{FE17E362-8423-4FBF-BD66-FEBCA91CF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0"/>
            <a:ext cx="878205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B4BEF6E-5B11-4EC2-92F4-1F2A8FD9E3D5}"/>
              </a:ext>
            </a:extLst>
          </p:cNvPr>
          <p:cNvSpPr/>
          <p:nvPr/>
        </p:nvSpPr>
        <p:spPr>
          <a:xfrm>
            <a:off x="2715491" y="110836"/>
            <a:ext cx="1117600" cy="249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4169900-D179-45BD-ADB2-4A7D4929EDE7}"/>
              </a:ext>
            </a:extLst>
          </p:cNvPr>
          <p:cNvSpPr txBox="1"/>
          <p:nvPr/>
        </p:nvSpPr>
        <p:spPr>
          <a:xfrm>
            <a:off x="253999" y="6587071"/>
            <a:ext cx="7628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 l’enseignement de spécialité d’appui est LLCER, cet échange peut être réalisé, </a:t>
            </a:r>
            <a:r>
              <a:rPr lang="fr-FR" sz="1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 partie</a:t>
            </a:r>
            <a:r>
              <a:rPr lang="fr-FR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dans la langue vivante concernée.</a:t>
            </a:r>
            <a:endParaRPr lang="fr-FR" sz="1000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903D9055-A5B3-4D39-81B1-C60506CE59E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2830" y="274187"/>
            <a:ext cx="1148773" cy="619842"/>
          </a:xfrm>
          <a:prstGeom prst="rect">
            <a:avLst/>
          </a:prstGeom>
        </p:spPr>
      </p:pic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0597579" y="280417"/>
            <a:ext cx="1397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Epreuve</a:t>
            </a:r>
            <a:endParaRPr lang="fr-FR" sz="2800" dirty="0"/>
          </a:p>
        </p:txBody>
      </p:sp>
      <p:sp>
        <p:nvSpPr>
          <p:cNvPr id="19" name="Rectangle 18"/>
          <p:cNvSpPr/>
          <p:nvPr/>
        </p:nvSpPr>
        <p:spPr>
          <a:xfrm>
            <a:off x="5628290" y="614855"/>
            <a:ext cx="1418896" cy="409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62375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2050" name="Picture 2" descr="C:\Users\BDOUKHAN\Desktop\exemple de présent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084" y="288757"/>
            <a:ext cx="8758989" cy="656924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605915" y="460475"/>
            <a:ext cx="2291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Méthodologie</a:t>
            </a:r>
            <a:endParaRPr lang="fr-FR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32317" y="81425"/>
            <a:ext cx="677121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			 MÉTHODOLOGIE DE L’ARGUMENTATION</a:t>
            </a:r>
          </a:p>
          <a:p>
            <a:pPr algn="ctr"/>
            <a:endParaRPr lang="fr-FR" dirty="0"/>
          </a:p>
          <a:p>
            <a:r>
              <a:rPr lang="fr-FR" b="1" u="sng" dirty="0"/>
              <a:t>Introduire et conclure une argumentation</a:t>
            </a:r>
            <a:endParaRPr lang="fr-FR" dirty="0"/>
          </a:p>
          <a:p>
            <a:r>
              <a:rPr lang="fr-FR" b="1" dirty="0"/>
              <a:t>Je débute par: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- premièrement / d'abord / tout d'abord / en premier lieu/ pour commencer/ avant toute chose</a:t>
            </a:r>
          </a:p>
          <a:p>
            <a:r>
              <a:rPr lang="fr-FR" b="1" dirty="0"/>
              <a:t>Puis j'ajoute des éléments</a:t>
            </a:r>
            <a:r>
              <a:rPr lang="fr-FR" dirty="0"/>
              <a:t> :</a:t>
            </a:r>
            <a:br>
              <a:rPr lang="fr-FR" dirty="0"/>
            </a:br>
            <a:r>
              <a:rPr lang="fr-FR" i="1" dirty="0"/>
              <a:t>- en outre / de plus / par ailleurs / ensuite / d'une part... d'autre part / en second lieu</a:t>
            </a:r>
            <a:endParaRPr lang="fr-FR" dirty="0"/>
          </a:p>
          <a:p>
            <a:r>
              <a:rPr lang="fr-FR" b="1" dirty="0"/>
              <a:t>Je mets d'autres idées en parallèle ou pour comparer:</a:t>
            </a:r>
            <a:r>
              <a:rPr lang="fr-FR" dirty="0"/>
              <a:t> </a:t>
            </a:r>
            <a:br>
              <a:rPr lang="fr-FR" dirty="0"/>
            </a:br>
            <a:r>
              <a:rPr lang="fr-FR" i="1" dirty="0"/>
              <a:t>- également / de même / ainsi que / encore / aussi.</a:t>
            </a:r>
            <a:endParaRPr lang="fr-FR" dirty="0"/>
          </a:p>
          <a:p>
            <a:r>
              <a:rPr lang="fr-FR" b="1" dirty="0"/>
              <a:t>Je conclus:</a:t>
            </a:r>
            <a:r>
              <a:rPr lang="fr-FR" dirty="0"/>
              <a:t/>
            </a:r>
            <a:br>
              <a:rPr lang="fr-FR" dirty="0"/>
            </a:br>
            <a:r>
              <a:rPr lang="fr-FR" i="1" dirty="0"/>
              <a:t>- enfin / en dernier lieu / en somme.</a:t>
            </a:r>
            <a:endParaRPr lang="fr-FR" dirty="0"/>
          </a:p>
          <a:p>
            <a:r>
              <a:rPr lang="fr-FR" b="1" u="sng" dirty="0"/>
              <a:t>Développer une idée à la fois après l'avoir introduite:</a:t>
            </a:r>
            <a:endParaRPr lang="fr-FR" dirty="0"/>
          </a:p>
          <a:p>
            <a:r>
              <a:rPr lang="fr-FR" b="1" dirty="0"/>
              <a:t>Je l'explique:</a:t>
            </a:r>
            <a:r>
              <a:rPr lang="fr-FR" dirty="0"/>
              <a:t> </a:t>
            </a:r>
            <a:br>
              <a:rPr lang="fr-FR" dirty="0"/>
            </a:br>
            <a:r>
              <a:rPr lang="fr-FR" i="1" dirty="0"/>
              <a:t>- c'est-à-dire / en d'autres termes / car / c'est que.</a:t>
            </a:r>
            <a:endParaRPr lang="fr-FR" dirty="0"/>
          </a:p>
          <a:p>
            <a:r>
              <a:rPr lang="fr-FR" b="1" dirty="0"/>
              <a:t>Je donne un exemple :</a:t>
            </a:r>
            <a:r>
              <a:rPr lang="fr-FR" dirty="0"/>
              <a:t/>
            </a:r>
            <a:br>
              <a:rPr lang="fr-FR" dirty="0"/>
            </a:br>
            <a:r>
              <a:rPr lang="fr-FR" i="1" dirty="0"/>
              <a:t>- ainsi / par exemple / notamment / comme / en particulier.</a:t>
            </a:r>
            <a:endParaRPr lang="fr-FR" dirty="0"/>
          </a:p>
          <a:p>
            <a:r>
              <a:rPr lang="fr-FR" b="1" dirty="0"/>
              <a:t>J'apporte une preuve :</a:t>
            </a:r>
            <a:r>
              <a:rPr lang="fr-FR" dirty="0"/>
              <a:t/>
            </a:r>
            <a:br>
              <a:rPr lang="fr-FR" dirty="0"/>
            </a:br>
            <a:r>
              <a:rPr lang="fr-FR" i="1" dirty="0"/>
              <a:t>- en effet / du fait de / (on en a) pour preuve.</a:t>
            </a:r>
            <a:endParaRPr lang="fr-FR" dirty="0"/>
          </a:p>
          <a:p>
            <a:r>
              <a:rPr lang="fr-FR" b="1" dirty="0"/>
              <a:t>Je reconnais éventuellement une incidente :</a:t>
            </a:r>
            <a:r>
              <a:rPr lang="fr-FR" dirty="0"/>
              <a:t/>
            </a:r>
            <a:br>
              <a:rPr lang="fr-FR" dirty="0"/>
            </a:br>
            <a:r>
              <a:rPr lang="fr-FR" i="1" dirty="0"/>
              <a:t>- or / Il est vrai que.</a:t>
            </a:r>
            <a:endParaRPr lang="fr-FR" dirty="0"/>
          </a:p>
          <a:p>
            <a:r>
              <a:rPr lang="fr-FR" b="1" dirty="0"/>
              <a:t>J'apporte éventuellement un nouvel élément : </a:t>
            </a:r>
            <a:br>
              <a:rPr lang="fr-FR" b="1" dirty="0"/>
            </a:br>
            <a:r>
              <a:rPr lang="fr-FR" i="1" dirty="0"/>
              <a:t>- d'ailleurs / et puis / certes / bien que.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4466A8E4-015E-493C-8ACD-611057D67265}"/>
              </a:ext>
            </a:extLst>
          </p:cNvPr>
          <p:cNvSpPr txBox="1"/>
          <p:nvPr/>
        </p:nvSpPr>
        <p:spPr>
          <a:xfrm>
            <a:off x="7594599" y="727839"/>
            <a:ext cx="387773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u="sng" dirty="0"/>
              <a:t>Argumenter en opposant des idées, des faits:</a:t>
            </a:r>
            <a:r>
              <a:rPr lang="fr-FR" dirty="0"/>
              <a:t/>
            </a:r>
            <a:br>
              <a:rPr lang="fr-FR" dirty="0"/>
            </a:br>
            <a:r>
              <a:rPr lang="fr-FR" b="1" dirty="0"/>
              <a:t>Pour marquer une contradiction</a:t>
            </a:r>
            <a:r>
              <a:rPr lang="fr-FR" dirty="0"/>
              <a:t> :</a:t>
            </a:r>
            <a:br>
              <a:rPr lang="fr-FR" dirty="0"/>
            </a:br>
            <a:r>
              <a:rPr lang="fr-FR" i="1" dirty="0"/>
              <a:t>- mais / en revanche / alors que / tandis que / au contraire / et non / bien que.</a:t>
            </a:r>
            <a:endParaRPr lang="fr-FR" dirty="0"/>
          </a:p>
          <a:p>
            <a:r>
              <a:rPr lang="fr-FR" b="1" dirty="0"/>
              <a:t>Pour rectifier :</a:t>
            </a:r>
            <a:r>
              <a:rPr lang="fr-FR" dirty="0"/>
              <a:t/>
            </a:r>
            <a:br>
              <a:rPr lang="fr-FR" dirty="0"/>
            </a:br>
            <a:r>
              <a:rPr lang="fr-FR" i="1" dirty="0"/>
              <a:t>- en réalité / en vérité / en fait.</a:t>
            </a:r>
            <a:endParaRPr lang="fr-FR" dirty="0"/>
          </a:p>
          <a:p>
            <a:r>
              <a:rPr lang="fr-FR" b="1" dirty="0"/>
              <a:t>Pour marquer une opposition modérée :</a:t>
            </a:r>
            <a:r>
              <a:rPr lang="fr-FR" dirty="0"/>
              <a:t/>
            </a:r>
            <a:br>
              <a:rPr lang="fr-FR" dirty="0"/>
            </a:br>
            <a:r>
              <a:rPr lang="fr-FR" i="1" dirty="0"/>
              <a:t>- cependant / néanmoins / pourtant / toutefois.</a:t>
            </a:r>
            <a:endParaRPr lang="fr-FR" dirty="0"/>
          </a:p>
          <a:p>
            <a:r>
              <a:rPr lang="fr-FR" b="1" dirty="0"/>
              <a:t>Pour surenchérir ou atténuer :</a:t>
            </a:r>
            <a:r>
              <a:rPr lang="fr-FR" dirty="0"/>
              <a:t/>
            </a:r>
            <a:br>
              <a:rPr lang="fr-FR" dirty="0"/>
            </a:br>
            <a:r>
              <a:rPr lang="fr-FR" i="1" dirty="0"/>
              <a:t>- voire / même / du moins / tout au moins.</a:t>
            </a:r>
            <a:endParaRPr lang="fr-FR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="" xmlns:a16="http://schemas.microsoft.com/office/drawing/2014/main" id="{54ED27A8-690D-4C42-BE6F-AA97027B5489}"/>
              </a:ext>
            </a:extLst>
          </p:cNvPr>
          <p:cNvCxnSpPr/>
          <p:nvPr/>
        </p:nvCxnSpPr>
        <p:spPr>
          <a:xfrm>
            <a:off x="7171267" y="838200"/>
            <a:ext cx="0" cy="56980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376481" y="143782"/>
            <a:ext cx="2291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Méthodologie</a:t>
            </a:r>
            <a:endParaRPr lang="fr-FR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5214" y="430924"/>
            <a:ext cx="84187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/>
              <a:t>Argumenter en opposant des idées, des faits: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Pour marquer une contradiction</a:t>
            </a:r>
            <a:r>
              <a:rPr lang="fr-FR" dirty="0" smtClean="0"/>
              <a:t> :</a:t>
            </a:r>
            <a:br>
              <a:rPr lang="fr-FR" dirty="0" smtClean="0"/>
            </a:br>
            <a:r>
              <a:rPr lang="fr-FR" i="1" dirty="0" smtClean="0"/>
              <a:t>- mais / en revanche / alors que / tandis que / au contraire / et non / bien que.</a:t>
            </a:r>
            <a:endParaRPr lang="fr-FR" dirty="0" smtClean="0"/>
          </a:p>
          <a:p>
            <a:r>
              <a:rPr lang="fr-FR" b="1" dirty="0" smtClean="0"/>
              <a:t>Pour </a:t>
            </a:r>
            <a:r>
              <a:rPr lang="fr-FR" b="1" dirty="0"/>
              <a:t>rectifier :</a:t>
            </a:r>
            <a:r>
              <a:rPr lang="fr-FR" dirty="0"/>
              <a:t/>
            </a:r>
            <a:br>
              <a:rPr lang="fr-FR" dirty="0"/>
            </a:br>
            <a:r>
              <a:rPr lang="fr-FR" i="1" dirty="0"/>
              <a:t>- en réalité / en vérité / en fait.</a:t>
            </a:r>
            <a:endParaRPr lang="fr-FR" dirty="0"/>
          </a:p>
          <a:p>
            <a:r>
              <a:rPr lang="fr-FR" b="1" dirty="0"/>
              <a:t>Pour marquer une opposition modérée :</a:t>
            </a:r>
            <a:r>
              <a:rPr lang="fr-FR" dirty="0"/>
              <a:t/>
            </a:r>
            <a:br>
              <a:rPr lang="fr-FR" dirty="0"/>
            </a:br>
            <a:r>
              <a:rPr lang="fr-FR" i="1" dirty="0"/>
              <a:t>- cependant / néanmoins / pourtant / toutefois.</a:t>
            </a:r>
            <a:endParaRPr lang="fr-FR" dirty="0"/>
          </a:p>
          <a:p>
            <a:r>
              <a:rPr lang="fr-FR" b="1" dirty="0"/>
              <a:t>Pour surenchérir ou atténuer :</a:t>
            </a:r>
            <a:r>
              <a:rPr lang="fr-FR" dirty="0"/>
              <a:t/>
            </a:r>
            <a:br>
              <a:rPr lang="fr-FR" dirty="0"/>
            </a:br>
            <a:r>
              <a:rPr lang="fr-FR" i="1" dirty="0"/>
              <a:t>- voire / même / du moins / tout au moins.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681282" y="490623"/>
            <a:ext cx="2291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Méthodologie</a:t>
            </a:r>
            <a:endParaRPr lang="fr-FR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000125" y="514351"/>
          <a:ext cx="10458450" cy="5743574"/>
        </p:xfrm>
        <a:graphic>
          <a:graphicData uri="http://schemas.openxmlformats.org/drawingml/2006/table">
            <a:tbl>
              <a:tblPr/>
              <a:tblGrid>
                <a:gridCol w="2072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932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925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5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latin typeface="Arial"/>
                          <a:ea typeface="Calibri"/>
                          <a:cs typeface="Times New Roman"/>
                        </a:rPr>
                        <a:t>Type d’arguments</a:t>
                      </a:r>
                      <a:endParaRPr lang="fr-F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latin typeface="Arial"/>
                          <a:ea typeface="Calibri"/>
                          <a:cs typeface="Times New Roman"/>
                        </a:rPr>
                        <a:t>Construction</a:t>
                      </a:r>
                      <a:endParaRPr lang="fr-F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latin typeface="Arial"/>
                          <a:ea typeface="Calibri"/>
                          <a:cs typeface="Times New Roman"/>
                        </a:rPr>
                        <a:t>Exemples</a:t>
                      </a:r>
                      <a:endParaRPr lang="fr-F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7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Arial"/>
                          <a:ea typeface="Calibri"/>
                          <a:cs typeface="Times New Roman"/>
                        </a:rPr>
                        <a:t>Argument logique</a:t>
                      </a:r>
                      <a:endParaRPr lang="fr-F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Arial"/>
                          <a:ea typeface="Calibri"/>
                          <a:cs typeface="Times New Roman"/>
                        </a:rPr>
                        <a:t>Est issu du raisonnement de l’auteur</a:t>
                      </a:r>
                      <a:endParaRPr lang="fr-F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Arial"/>
                          <a:ea typeface="Calibri"/>
                          <a:cs typeface="Times New Roman"/>
                        </a:rPr>
                        <a:t>« Je pense, donc je suis »</a:t>
                      </a:r>
                      <a:endParaRPr lang="fr-F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5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Arial"/>
                          <a:ea typeface="Calibri"/>
                          <a:cs typeface="Times New Roman"/>
                        </a:rPr>
                        <a:t>Argument d’autorité</a:t>
                      </a:r>
                      <a:endParaRPr lang="fr-F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Arial"/>
                          <a:ea typeface="Calibri"/>
                          <a:cs typeface="Times New Roman"/>
                        </a:rPr>
                        <a:t>S’appuie sur le prestige ou la compétence de son auteur. Recours à des avis d’experts</a:t>
                      </a:r>
                      <a:endParaRPr lang="fr-F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i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 Les plus grands spécialistes du monde médical mettent en avant les bienfaits du sport.</a:t>
                      </a:r>
                      <a:endParaRPr lang="fr-F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2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Arial"/>
                          <a:ea typeface="Calibri"/>
                          <a:cs typeface="Times New Roman"/>
                        </a:rPr>
                        <a:t>Argument de valeur</a:t>
                      </a:r>
                      <a:endParaRPr lang="fr-F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Arial"/>
                          <a:ea typeface="Calibri"/>
                          <a:cs typeface="Times New Roman"/>
                        </a:rPr>
                        <a:t>S’appuie les repères moraux d'une société, sur ce qui est beau ou bien pour elle, sur ses valeurs. (morales, religieuses, sociales …)</a:t>
                      </a:r>
                      <a:endParaRPr lang="fr-F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Arial"/>
                          <a:ea typeface="Calibri"/>
                          <a:cs typeface="Times New Roman"/>
                        </a:rPr>
                        <a:t>On doit donner un logement à tous en France pour respecter les principes d’égalité (Liberté, égalité, fraternité)</a:t>
                      </a:r>
                      <a:endParaRPr lang="fr-F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5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Arial"/>
                          <a:ea typeface="Calibri"/>
                          <a:cs typeface="Times New Roman"/>
                        </a:rPr>
                        <a:t>Argument d’expérience</a:t>
                      </a:r>
                      <a:endParaRPr lang="fr-F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Arial"/>
                          <a:ea typeface="Calibri"/>
                          <a:cs typeface="Times New Roman"/>
                        </a:rPr>
                        <a:t>Se fonde sur le recours à des faits, à des témoignages. Issu d’exemples, concret.</a:t>
                      </a:r>
                      <a:endParaRPr lang="fr-F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2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Arial"/>
                          <a:ea typeface="Calibri"/>
                          <a:cs typeface="Times New Roman"/>
                        </a:rPr>
                        <a:t>Argument ad hominem</a:t>
                      </a:r>
                      <a:endParaRPr lang="fr-F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Arial"/>
                          <a:ea typeface="Calibri"/>
                          <a:cs typeface="Times New Roman"/>
                        </a:rPr>
                        <a:t>Choisi en fonction de la personnalité du destinataire ; sensibilité, goûts, culture, vécu …</a:t>
                      </a:r>
                      <a:endParaRPr lang="fr-F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Arial"/>
                          <a:ea typeface="Calibri"/>
                          <a:cs typeface="Times New Roman"/>
                        </a:rPr>
                        <a:t>Comme vous l’avez écrit dans le journal de la semaine dernière, vous êtes préoccupés par le sort des hôteliers.</a:t>
                      </a:r>
                      <a:endParaRPr lang="fr-F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82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Arial"/>
                          <a:ea typeface="Calibri"/>
                          <a:cs typeface="Times New Roman"/>
                        </a:rPr>
                        <a:t>Argument par la cause</a:t>
                      </a:r>
                      <a:endParaRPr lang="fr-F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Arial"/>
                          <a:ea typeface="Calibri"/>
                          <a:cs typeface="Times New Roman"/>
                        </a:rPr>
                        <a:t>S’appuie sur les causes d’un phénomène. L’argumentateur sélectionne les causes qui défendent sa thèse.</a:t>
                      </a:r>
                      <a:endParaRPr lang="fr-F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i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Quand des jeunes portent des vêtements à la mode, on peut être certain qu’ils ont été influencés par les médias.</a:t>
                      </a:r>
                      <a:endParaRPr lang="fr-F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10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Arial"/>
                          <a:ea typeface="Calibri"/>
                          <a:cs typeface="Times New Roman"/>
                        </a:rPr>
                        <a:t>Argument par la conséquence</a:t>
                      </a:r>
                      <a:endParaRPr lang="fr-F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Arial"/>
                          <a:ea typeface="Calibri"/>
                          <a:cs typeface="Times New Roman"/>
                        </a:rPr>
                        <a:t>S’appuie sur les effets d’un phénomène pour en montrer les avantages/inconvénients</a:t>
                      </a:r>
                      <a:endParaRPr lang="fr-F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Arial"/>
                          <a:ea typeface="Calibri"/>
                          <a:cs typeface="Times New Roman"/>
                        </a:rPr>
                        <a:t>Peut partir d’une hypothèse et </a:t>
                      </a: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fr-FR" sz="1000">
                          <a:latin typeface="Arial"/>
                          <a:ea typeface="Calibri"/>
                          <a:cs typeface="Times New Roman"/>
                        </a:rPr>
                        <a:t>en envisager les conséquences pour en montrer l'absurdité.</a:t>
                      </a:r>
                      <a:endParaRPr lang="fr-F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i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Un usage abusif d’Internet peut créer une très forte dépendance qui nous coupera tous les liens avec le monde extérieur.</a:t>
                      </a:r>
                      <a:endParaRPr lang="fr-F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00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Arial"/>
                          <a:ea typeface="Calibri"/>
                          <a:cs typeface="Times New Roman"/>
                        </a:rPr>
                        <a:t>Argument par la comparaison</a:t>
                      </a:r>
                      <a:endParaRPr lang="fr-F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Il établit un parallèle entre deux situations. Il montre leurs points communs pour qu'elles soient considérées et traitées de la même façon.</a:t>
                      </a:r>
                      <a:endParaRPr lang="fr-F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Les agriculteurs en difficulté ont été indemnisés. Il faut donc indemniser aussi les éleveurs qui ont des problèmes.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82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Arial"/>
                          <a:ea typeface="Calibri"/>
                          <a:cs typeface="Times New Roman"/>
                        </a:rPr>
                        <a:t>Argument de la norme</a:t>
                      </a:r>
                      <a:endParaRPr lang="fr-F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Arial"/>
                          <a:ea typeface="Calibri"/>
                          <a:cs typeface="Times New Roman"/>
                        </a:rPr>
                        <a:t>S’appuie sur ce qui est considéré comme normal, sur l’idée de « bon sens ».</a:t>
                      </a:r>
                      <a:endParaRPr lang="fr-F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i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Il va de soi que</a:t>
                      </a:r>
                      <a:r>
                        <a:rPr lang="fr-FR" sz="1000" i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/>
                      </a:r>
                      <a:br>
                        <a:rPr lang="fr-FR" sz="1000" i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fr-FR" sz="1000" i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• Il faut que</a:t>
                      </a:r>
                      <a:r>
                        <a:rPr lang="fr-FR" sz="1000" i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/>
                      </a:r>
                      <a:br>
                        <a:rPr lang="fr-FR" sz="1000" i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fr-FR" sz="1000" i="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• Il est évident que</a:t>
                      </a:r>
                      <a:endParaRPr lang="fr-F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13" marR="59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471074" y="10510"/>
            <a:ext cx="2291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Méthodologie</a:t>
            </a:r>
            <a:endParaRPr lang="fr-FR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27648" y="476673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COMMENT STRUCTURER SON DISCOURS ?</a:t>
            </a:r>
            <a:endParaRPr lang="fr-FR" sz="32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2202875" y="1617166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Titre de la question</a:t>
            </a:r>
          </a:p>
          <a:p>
            <a:r>
              <a:rPr lang="fr-FR" dirty="0"/>
              <a:t>Fiche de mots</a:t>
            </a:r>
          </a:p>
          <a:p>
            <a:r>
              <a:rPr lang="fr-FR" dirty="0"/>
              <a:t>Notions importantes</a:t>
            </a:r>
          </a:p>
          <a:p>
            <a:r>
              <a:rPr lang="fr-FR" dirty="0"/>
              <a:t>Mots clés</a:t>
            </a:r>
          </a:p>
          <a:p>
            <a:r>
              <a:rPr lang="fr-FR" dirty="0"/>
              <a:t>Données importantes</a:t>
            </a:r>
          </a:p>
          <a:p>
            <a:r>
              <a:rPr lang="fr-FR" dirty="0"/>
              <a:t>Dates clés</a:t>
            </a:r>
          </a:p>
          <a:p>
            <a:r>
              <a:rPr lang="fr-FR" dirty="0"/>
              <a:t>Personnages ou personnes</a:t>
            </a:r>
          </a:p>
          <a:p>
            <a:r>
              <a:rPr lang="fr-FR" dirty="0"/>
              <a:t>Citation schéma, graphique</a:t>
            </a:r>
          </a:p>
          <a:p>
            <a:r>
              <a:rPr lang="fr-FR" dirty="0"/>
              <a:t>Référence à une œuvre d’art</a:t>
            </a:r>
          </a:p>
          <a:p>
            <a:r>
              <a:rPr lang="fr-FR" dirty="0"/>
              <a:t>Sources</a:t>
            </a:r>
          </a:p>
          <a:p>
            <a:r>
              <a:rPr lang="fr-FR" dirty="0"/>
              <a:t>Plan détaillé</a:t>
            </a:r>
          </a:p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65674926"/>
              </p:ext>
            </p:extLst>
          </p:nvPr>
        </p:nvGraphicFramePr>
        <p:xfrm>
          <a:off x="2203095" y="5116239"/>
          <a:ext cx="7992888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3752">
                <a:tc>
                  <a:txBody>
                    <a:bodyPr/>
                    <a:lstStyle/>
                    <a:p>
                      <a:r>
                        <a:rPr lang="fr-FR" dirty="0"/>
                        <a:t>Idée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Idée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Idée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Argument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Argument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Argument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Exemple(s)/Explication(s)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Exemple(s)/Explication(s)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Exemple(s)/Explication(s)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427515" y="206845"/>
            <a:ext cx="2291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Méthodologie</a:t>
            </a:r>
            <a:endParaRPr lang="fr-FR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367808" y="836713"/>
            <a:ext cx="39604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TRAVAILLER L’ACCROCHE ET</a:t>
            </a:r>
            <a:r>
              <a:rPr lang="fr-FR" sz="3200" dirty="0"/>
              <a:t> </a:t>
            </a:r>
            <a:r>
              <a:rPr lang="fr-FR" sz="3200" b="1" dirty="0"/>
              <a:t>LA CONCLUSION …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168008" y="566124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la « règle des 4 x 20 » : secondes, mots, gestes, cm du visage -sourire et regard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1" y="2564904"/>
            <a:ext cx="2974135" cy="294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3992" y="2908156"/>
            <a:ext cx="3456384" cy="227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555157" y="469603"/>
            <a:ext cx="2291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Méthodologie</a:t>
            </a:r>
            <a:endParaRPr lang="fr-FR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49503" y="1365359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L’INTRODUCTION : 15% du temps soit 45 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652525" y="2361396"/>
            <a:ext cx="8784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L’exorde</a:t>
            </a:r>
            <a:r>
              <a:rPr lang="fr-FR" dirty="0"/>
              <a:t>  = 1ers mots prononcés</a:t>
            </a:r>
          </a:p>
          <a:p>
            <a:pPr>
              <a:buFont typeface="Arial" pitchFamily="34" charset="0"/>
              <a:buChar char="•"/>
            </a:pPr>
            <a:r>
              <a:rPr lang="fr-FR" dirty="0"/>
              <a:t> Exorde simple : « bonjour, je m’appelle … et j’ai choisi de vous parler de … »</a:t>
            </a:r>
          </a:p>
          <a:p>
            <a:pPr>
              <a:buFont typeface="Arial" pitchFamily="34" charset="0"/>
              <a:buChar char="•"/>
            </a:pPr>
            <a:r>
              <a:rPr lang="fr-FR" dirty="0"/>
              <a:t> Exorde coup de poing : le but est de surprendre, peut montrer un engagement de votre part. A ne pas utiliser dans les matières scientifiques.</a:t>
            </a:r>
          </a:p>
          <a:p>
            <a:endParaRPr lang="fr-FR" dirty="0"/>
          </a:p>
          <a:p>
            <a:r>
              <a:rPr lang="fr-FR" b="1" dirty="0"/>
              <a:t>L’énonciation </a:t>
            </a:r>
            <a:r>
              <a:rPr lang="fr-FR" dirty="0"/>
              <a:t>: expliquer clairement la question traitée et pourquoi vous l’avez choisie</a:t>
            </a:r>
          </a:p>
          <a:p>
            <a:endParaRPr lang="fr-FR" dirty="0"/>
          </a:p>
          <a:p>
            <a:r>
              <a:rPr lang="fr-FR" b="1" dirty="0"/>
              <a:t>L’annonce du plan </a:t>
            </a:r>
            <a:r>
              <a:rPr lang="fr-FR" dirty="0"/>
              <a:t>: doit donner envie de vous écouter. Passer cette étape si vous n’avez pas le temps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681282" y="217355"/>
            <a:ext cx="2291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Méthodologie</a:t>
            </a:r>
            <a:endParaRPr lang="fr-FR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39616" y="764704"/>
            <a:ext cx="72728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LA CONCLUSION : 15% du temps soit 45 </a:t>
            </a:r>
            <a:r>
              <a:rPr lang="fr-FR" sz="3200" dirty="0"/>
              <a:t>s</a:t>
            </a: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847528" y="1700808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Faire une synthèse de votre propos</a:t>
            </a:r>
          </a:p>
          <a:p>
            <a:endParaRPr lang="fr-FR" dirty="0"/>
          </a:p>
          <a:p>
            <a:r>
              <a:rPr lang="fr-FR" dirty="0"/>
              <a:t>Rappeler en une phrase l’articulation entre vos idées principales et conclure en réaffirmant votre opinion, en lançant  des pistes de réflexion, en nuançant votre argumentation.</a:t>
            </a:r>
          </a:p>
          <a:p>
            <a:endParaRPr lang="fr-FR" dirty="0"/>
          </a:p>
          <a:p>
            <a:r>
              <a:rPr lang="fr-FR" dirty="0"/>
              <a:t>Bien soigner la dernière phrase</a:t>
            </a:r>
          </a:p>
          <a:p>
            <a:endParaRPr lang="fr-FR" dirty="0"/>
          </a:p>
          <a:p>
            <a:r>
              <a:rPr lang="fr-FR" dirty="0"/>
              <a:t>Faire une ouverture : piste d’approfondissement, poser une ou plusieurs nouvelles questions (autre angle du sujet, écho dans l’actualité par exemple)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912509" y="248886"/>
            <a:ext cx="2291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Méthodologie</a:t>
            </a:r>
            <a:endParaRPr lang="fr-FR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6033E1FE-778A-4AE5-BA76-9D60B37B51A0}"/>
              </a:ext>
            </a:extLst>
          </p:cNvPr>
          <p:cNvSpPr txBox="1"/>
          <p:nvPr/>
        </p:nvSpPr>
        <p:spPr>
          <a:xfrm>
            <a:off x="1049866" y="670468"/>
            <a:ext cx="6096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dirty="0"/>
              <a:t>2e temps : </a:t>
            </a:r>
            <a:r>
              <a:rPr lang="fr-FR" b="1" dirty="0"/>
              <a:t>échange avec le jury </a:t>
            </a:r>
          </a:p>
        </p:txBody>
      </p:sp>
      <p:pic>
        <p:nvPicPr>
          <p:cNvPr id="1026" name="Picture 2" descr="Fun fact about you – The Strength Catalyst">
            <a:extLst>
              <a:ext uri="{FF2B5EF4-FFF2-40B4-BE49-F238E27FC236}">
                <a16:creationId xmlns="" xmlns:a16="http://schemas.microsoft.com/office/drawing/2014/main" id="{2FAC9C95-9A07-4441-8D60-0A206DAC3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910" y="321838"/>
            <a:ext cx="1289050" cy="1289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6C15948-026C-439C-970E-D0F6E912C4FD}"/>
              </a:ext>
            </a:extLst>
          </p:cNvPr>
          <p:cNvSpPr/>
          <p:nvPr/>
        </p:nvSpPr>
        <p:spPr>
          <a:xfrm>
            <a:off x="9902838" y="1006523"/>
            <a:ext cx="2053897" cy="880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DEBOUT </a:t>
            </a:r>
          </a:p>
          <a:p>
            <a:r>
              <a:rPr lang="fr-FR" dirty="0"/>
              <a:t>OU ASSIS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CF7B7935-1B82-4E12-913A-6C5747F7A408}"/>
              </a:ext>
            </a:extLst>
          </p:cNvPr>
          <p:cNvSpPr txBox="1"/>
          <p:nvPr/>
        </p:nvSpPr>
        <p:spPr>
          <a:xfrm>
            <a:off x="1143000" y="193040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L’échange fait écho à la présentation du candidat</a:t>
            </a:r>
          </a:p>
          <a:p>
            <a:endParaRPr lang="fr-FR" dirty="0"/>
          </a:p>
          <a:p>
            <a:r>
              <a:rPr lang="fr-FR" dirty="0"/>
              <a:t>Il s’agit d’une discussion, d’un échange entre le jury et le candidat</a:t>
            </a:r>
          </a:p>
          <a:p>
            <a:endParaRPr lang="fr-FR" dirty="0"/>
          </a:p>
          <a:p>
            <a:r>
              <a:rPr lang="fr-FR" dirty="0"/>
              <a:t>Objectifs </a:t>
            </a:r>
            <a:r>
              <a:rPr lang="fr-FR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   Vérification des connaissances (mots clés, sujet, idées principales …)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Préciser la manière dont s’est construite la réponse à la problématique (méthodologie sources, cheminement)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Préciser sa motivation (choix du sujet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Explorer les liens entre la problématique et d’autres éléments du programme ou de l’actualité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sz="1800" b="1" u="sng" dirty="0" smtClean="0"/>
              <a:t>Conseils : </a:t>
            </a:r>
            <a:endParaRPr lang="fr-FR" sz="1800" b="1" u="sng" dirty="0"/>
          </a:p>
          <a:p>
            <a:pPr>
              <a:buNone/>
            </a:pPr>
            <a:r>
              <a:rPr lang="fr-FR" sz="1800" dirty="0"/>
              <a:t>Faire des fiches sur l’ensemble de vos cours et en particulier ceux liés à votre </a:t>
            </a:r>
            <a:r>
              <a:rPr lang="fr-FR" sz="1800" dirty="0" smtClean="0"/>
              <a:t>question</a:t>
            </a:r>
          </a:p>
          <a:p>
            <a:r>
              <a:rPr lang="fr-FR" dirty="0" smtClean="0"/>
              <a:t>Anticiper les questions du jury (quels aspects de la question j’ai écarté et pourquoi par exemple)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0282269" y="332967"/>
            <a:ext cx="1397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Epreuve</a:t>
            </a:r>
            <a:endParaRPr lang="fr-FR" sz="2800" dirty="0"/>
          </a:p>
        </p:txBody>
      </p:sp>
    </p:spTree>
    <p:extLst>
      <p:ext uri="{BB962C8B-B14F-4D97-AF65-F5344CB8AC3E}">
        <p14:creationId xmlns="" xmlns:p14="http://schemas.microsoft.com/office/powerpoint/2010/main" val="3653010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29</a:t>
            </a:fld>
            <a:endParaRPr lang="fr-FR"/>
          </a:p>
        </p:txBody>
      </p:sp>
      <p:pic>
        <p:nvPicPr>
          <p:cNvPr id="4098" name="Picture 2" descr="C:\Users\BDOUKHAN\Desktop\questions du jur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588" y="174332"/>
            <a:ext cx="8911557" cy="668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272DD502-3100-44A2-8CEA-B03B562F39DF}"/>
              </a:ext>
            </a:extLst>
          </p:cNvPr>
          <p:cNvSpPr txBox="1"/>
          <p:nvPr/>
        </p:nvSpPr>
        <p:spPr>
          <a:xfrm>
            <a:off x="3054818" y="2832264"/>
            <a:ext cx="8492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grand oral, ce qui vous attend</a:t>
            </a:r>
          </a:p>
          <a:p>
            <a:endParaRPr lang="fr-FR" dirty="0" smtClean="0"/>
          </a:p>
          <a:p>
            <a:r>
              <a:rPr lang="fr-FR" dirty="0" smtClean="0">
                <a:hlinkClick r:id="rId2"/>
              </a:rPr>
              <a:t>https</a:t>
            </a:r>
            <a:r>
              <a:rPr lang="fr-FR" dirty="0" smtClean="0">
                <a:hlinkClick r:id="rId2"/>
              </a:rPr>
              <a:t>://youtu.be/xXa9ogZ9bg8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408393" y="343478"/>
            <a:ext cx="1397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Epreuve</a:t>
            </a: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2992582" y="4096988"/>
            <a:ext cx="849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Grand oral : les conseils d'anciennes candidates</a:t>
            </a:r>
          </a:p>
          <a:p>
            <a:endParaRPr lang="fr-FR" dirty="0" smtClean="0"/>
          </a:p>
          <a:p>
            <a:r>
              <a:rPr lang="fr-FR" dirty="0" smtClean="0">
                <a:hlinkClick r:id="rId3"/>
              </a:rPr>
              <a:t>https</a:t>
            </a:r>
            <a:r>
              <a:rPr lang="fr-FR" dirty="0" smtClean="0">
                <a:hlinkClick r:id="rId3"/>
              </a:rPr>
              <a:t>://youtu.be/yw7URH8Zu6M</a:t>
            </a:r>
            <a:endParaRPr lang="fr-FR" dirty="0"/>
          </a:p>
        </p:txBody>
      </p:sp>
      <p:pic>
        <p:nvPicPr>
          <p:cNvPr id="2050" name="Picture 2" descr="C:\Users\AlbertCamus\Downloads\channels4_profi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3888" y="249381"/>
            <a:ext cx="2606634" cy="2606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605210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833" y="445614"/>
            <a:ext cx="30289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8539" y="1434934"/>
            <a:ext cx="7255299" cy="39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912509" y="248886"/>
            <a:ext cx="2291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Méthodologie</a:t>
            </a:r>
            <a:endParaRPr lang="fr-FR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fficher l’image source">
            <a:extLst>
              <a:ext uri="{FF2B5EF4-FFF2-40B4-BE49-F238E27FC236}">
                <a16:creationId xmlns="" xmlns:a16="http://schemas.microsoft.com/office/drawing/2014/main" id="{37110C5E-2FBF-4495-BF52-6BD6807CB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0388" y="225973"/>
            <a:ext cx="1382110" cy="1382110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F07C24B-D7B8-4AC5-A1B0-CA142E0FED41}"/>
              </a:ext>
            </a:extLst>
          </p:cNvPr>
          <p:cNvSpPr/>
          <p:nvPr/>
        </p:nvSpPr>
        <p:spPr>
          <a:xfrm>
            <a:off x="9636343" y="2116666"/>
            <a:ext cx="2053897" cy="880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DEBOUT </a:t>
            </a:r>
          </a:p>
          <a:p>
            <a:r>
              <a:rPr lang="fr-FR" dirty="0"/>
              <a:t>OU ASSIS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877614" y="162908"/>
            <a:ext cx="450893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3</a:t>
            </a:r>
            <a:r>
              <a:rPr lang="fr-FR" baseline="30000" dirty="0" smtClean="0"/>
              <a:t>e</a:t>
            </a:r>
            <a:r>
              <a:rPr lang="fr-FR" dirty="0" smtClean="0"/>
              <a:t> temps : </a:t>
            </a:r>
            <a:r>
              <a:rPr lang="fr-FR" b="1" dirty="0" smtClean="0"/>
              <a:t>échange sur le projet d’orientation</a:t>
            </a:r>
          </a:p>
          <a:p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10587069" y="322458"/>
            <a:ext cx="1397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Epreuve</a:t>
            </a:r>
            <a:endParaRPr lang="fr-FR" sz="28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952" y="819967"/>
            <a:ext cx="7414971" cy="556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47557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9903" y="50320"/>
            <a:ext cx="54782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FICHE PARCOURS </a:t>
            </a:r>
            <a:r>
              <a:rPr kumimoji="0" 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Faire un point sur son parcours et mieux se connaître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09903" y="630621"/>
          <a:ext cx="11277601" cy="5770178"/>
        </p:xfrm>
        <a:graphic>
          <a:graphicData uri="http://schemas.openxmlformats.org/drawingml/2006/table">
            <a:tbl>
              <a:tblPr/>
              <a:tblGrid>
                <a:gridCol w="39061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122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5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7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Calibri"/>
                          <a:ea typeface="Calibri"/>
                          <a:cs typeface="Times New Roman"/>
                        </a:rPr>
                        <a:t>Depuis le collège, j’ai fait …</a:t>
                      </a:r>
                    </a:p>
                  </a:txBody>
                  <a:tcPr marL="63528" marR="6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Descriptif</a:t>
                      </a:r>
                    </a:p>
                  </a:txBody>
                  <a:tcPr marL="63528" marR="6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Ce que cela a développé chez moi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Qualités requises</a:t>
                      </a:r>
                    </a:p>
                  </a:txBody>
                  <a:tcPr marL="63528" marR="6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5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Activités extra scolaires (sport, culture …)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Expliquer le cadre (pratique individuelle, club, conservatoire, descriptif des fonctions exercées …)</a:t>
                      </a:r>
                    </a:p>
                  </a:txBody>
                  <a:tcPr marL="63528" marR="6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28" marR="6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28" marR="6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19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Calibri"/>
                          <a:ea typeface="Calibri"/>
                          <a:cs typeface="Times New Roman"/>
                        </a:rPr>
                        <a:t>Contact avec les autres : aide aux devoirs d’un membre de ma famille, courses pour personnes âgées, garde d’animaux, participation à une action caritative, participation à des actions pour le développement durable …/bénévolat/petits boulots 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Calibri"/>
                          <a:ea typeface="Calibri"/>
                          <a:cs typeface="Times New Roman"/>
                        </a:rPr>
                        <a:t>Expliquer</a:t>
                      </a:r>
                    </a:p>
                  </a:txBody>
                  <a:tcPr marL="63528" marR="6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28" marR="6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28" marR="6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7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Qu’est-ce qui me fait vibrer ? Qu’est-ce qui me motive par-dessus tout ?</a:t>
                      </a:r>
                    </a:p>
                  </a:txBody>
                  <a:tcPr marL="63528" marR="6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28" marR="6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28" marR="6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Qu’est-ce qui me révolte ?</a:t>
                      </a:r>
                    </a:p>
                  </a:txBody>
                  <a:tcPr marL="63528" marR="6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28" marR="6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28" marR="6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7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A l’école, quelle est ma meilleure expérience ? Mon meilleur souvenir ?</a:t>
                      </a:r>
                    </a:p>
                  </a:txBody>
                  <a:tcPr marL="63528" marR="6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28" marR="6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28" marR="6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Mon stage de 3</a:t>
                      </a:r>
                      <a:r>
                        <a:rPr lang="fr-FR" sz="1000" baseline="30000">
                          <a:latin typeface="Calibri"/>
                          <a:ea typeface="Calibri"/>
                          <a:cs typeface="Times New Roman"/>
                        </a:rPr>
                        <a:t>e </a:t>
                      </a: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: ce qui m’a plu, moins plu. </a:t>
                      </a:r>
                    </a:p>
                  </a:txBody>
                  <a:tcPr marL="63528" marR="6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28" marR="6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28" marR="6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7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Calibri"/>
                          <a:cs typeface="Times New Roman"/>
                        </a:rPr>
                        <a:t>Mes spécialités au lycée : pourquoi ce choix, lien avec une orientation post bac ?</a:t>
                      </a:r>
                    </a:p>
                  </a:txBody>
                  <a:tcPr marL="63528" marR="6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28" marR="6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28" marR="6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486170" y="31530"/>
            <a:ext cx="1733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Document</a:t>
            </a:r>
            <a:endParaRPr lang="fr-FR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8631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>
                <a:latin typeface="+mn-lt"/>
              </a:rPr>
              <a:t>Bilan personnel</a:t>
            </a:r>
            <a:endParaRPr lang="fr-FR" sz="2400" b="1" dirty="0">
              <a:latin typeface="+mn-lt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2351584" y="1397000"/>
          <a:ext cx="6792416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6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96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Quand on vous dit orientation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 dis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Vos atouts</a:t>
                      </a:r>
                    </a:p>
                    <a:p>
                      <a:r>
                        <a:rPr lang="fr-FR" dirty="0"/>
                        <a:t>Scolaires</a:t>
                      </a:r>
                      <a:r>
                        <a:rPr lang="fr-FR" baseline="0" dirty="0"/>
                        <a:t> et extra scolaires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Vos savoir-être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Vos intérêts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Vos motivations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Vos engagements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 me lève pour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Inventer le monde de demain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Demain,</a:t>
                      </a:r>
                      <a:r>
                        <a:rPr lang="fr-FR" baseline="0" dirty="0"/>
                        <a:t> le travail sera … (3 idées)</a:t>
                      </a:r>
                    </a:p>
                    <a:p>
                      <a:r>
                        <a:rPr lang="fr-FR" baseline="0" dirty="0"/>
                        <a:t>Mon plus grand espoir est …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En conclusion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Synthèse</a:t>
                      </a:r>
                      <a:r>
                        <a:rPr lang="fr-FR" baseline="0" dirty="0"/>
                        <a:t> sous forme d’une photo, image, carte mentale …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233921" y="375009"/>
            <a:ext cx="1733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Document</a:t>
            </a:r>
            <a:endParaRPr lang="fr-FR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2063552" y="908720"/>
          <a:ext cx="8352928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 partir </a:t>
                      </a:r>
                      <a:r>
                        <a:rPr lang="fr-FR" dirty="0" smtClean="0"/>
                        <a:t>des 2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fiches parcours et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bilan</a:t>
                      </a:r>
                      <a:r>
                        <a:rPr lang="fr-FR" dirty="0"/>
                        <a:t>, présentez-vous</a:t>
                      </a:r>
                      <a:r>
                        <a:rPr lang="fr-FR" baseline="0" dirty="0"/>
                        <a:t> en 5 mots-clés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Vos choix de spécialités</a:t>
                      </a:r>
                    </a:p>
                    <a:p>
                      <a:r>
                        <a:rPr lang="fr-FR" dirty="0"/>
                        <a:t>Lien intérêts/choix</a:t>
                      </a:r>
                      <a:r>
                        <a:rPr lang="fr-FR" baseline="0" dirty="0"/>
                        <a:t> de spécialités</a:t>
                      </a:r>
                      <a:endParaRPr lang="fr-FR" dirty="0"/>
                    </a:p>
                    <a:p>
                      <a:r>
                        <a:rPr lang="fr-FR" dirty="0"/>
                        <a:t>Lien choix de spécialité/projets professionnels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Vos choix de thèmes</a:t>
                      </a:r>
                    </a:p>
                    <a:p>
                      <a:r>
                        <a:rPr lang="fr-FR" dirty="0"/>
                        <a:t>Lien intérêts/choix de thèmes</a:t>
                      </a:r>
                    </a:p>
                    <a:p>
                      <a:r>
                        <a:rPr lang="fr-FR" dirty="0"/>
                        <a:t>Lien projet professionnel/thèmes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Votre situation d’orientation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Par rapport</a:t>
                      </a:r>
                      <a:r>
                        <a:rPr lang="fr-FR" baseline="0" dirty="0"/>
                        <a:t> au métier ou secteur d’activité</a:t>
                      </a:r>
                    </a:p>
                    <a:p>
                      <a:r>
                        <a:rPr lang="fr-FR" baseline="0" dirty="0"/>
                        <a:t>Lien intérêts, compétences, savoir-faire et soft </a:t>
                      </a:r>
                      <a:r>
                        <a:rPr lang="fr-FR" baseline="0" dirty="0" err="1"/>
                        <a:t>skills</a:t>
                      </a:r>
                      <a:r>
                        <a:rPr lang="fr-FR" baseline="0" dirty="0"/>
                        <a:t> des fiches métiers et les vôtres</a:t>
                      </a:r>
                    </a:p>
                    <a:p>
                      <a:r>
                        <a:rPr lang="fr-FR" baseline="0" dirty="0"/>
                        <a:t>Réponse à vos motivations ?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Par rapport aux formations post-bac visées</a:t>
                      </a:r>
                    </a:p>
                    <a:p>
                      <a:r>
                        <a:rPr lang="fr-FR" dirty="0"/>
                        <a:t>Lien intérêts, </a:t>
                      </a:r>
                      <a:r>
                        <a:rPr lang="fr-FR" baseline="0" dirty="0"/>
                        <a:t>compétences, savoir-faire et soft </a:t>
                      </a:r>
                      <a:r>
                        <a:rPr lang="fr-FR" baseline="0" dirty="0" err="1"/>
                        <a:t>skills</a:t>
                      </a:r>
                      <a:r>
                        <a:rPr lang="fr-FR" baseline="0" dirty="0"/>
                        <a:t> des fiches formations/attendus de </a:t>
                      </a:r>
                      <a:r>
                        <a:rPr lang="fr-FR" baseline="0" dirty="0" err="1"/>
                        <a:t>Parcoursup</a:t>
                      </a:r>
                      <a:r>
                        <a:rPr lang="fr-FR" baseline="0" dirty="0"/>
                        <a:t> et les vôtres ?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054848" y="289051"/>
            <a:ext cx="801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Fiche de </a:t>
            </a:r>
            <a:r>
              <a:rPr lang="fr-FR" sz="2400" b="1" dirty="0" smtClean="0"/>
              <a:t>synthèse de préparation du 3</a:t>
            </a:r>
            <a:r>
              <a:rPr lang="fr-FR" sz="2400" b="1" baseline="30000" dirty="0" smtClean="0"/>
              <a:t>e</a:t>
            </a:r>
            <a:r>
              <a:rPr lang="fr-FR" sz="2400" b="1" dirty="0" smtClean="0"/>
              <a:t> temps de l’épreuve</a:t>
            </a:r>
            <a:endParaRPr lang="fr-FR" sz="24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0106280" y="227865"/>
            <a:ext cx="1733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Document</a:t>
            </a:r>
            <a:endParaRPr lang="fr-FR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latin typeface="+mn-lt"/>
              </a:rPr>
              <a:t>COMMENT PASSER UN ORAL SANS NOTES </a:t>
            </a:r>
            <a:r>
              <a:rPr lang="fr-FR" sz="3600" b="1" dirty="0">
                <a:latin typeface="+mn-lt"/>
              </a:rPr>
              <a:t>?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981200" y="1600201"/>
            <a:ext cx="8507288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Rédigez votre exposé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Résumez chaque paragraphe en une phrase et apprenez-la par cœur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Sur une fiche, synthétisez chaque phrase en un mot </a:t>
            </a:r>
            <a:r>
              <a:rPr lang="fr-FR"/>
              <a:t>et </a:t>
            </a:r>
            <a:r>
              <a:rPr lang="fr-FR" smtClean="0"/>
              <a:t>apprenez </a:t>
            </a:r>
            <a:r>
              <a:rPr lang="fr-FR" dirty="0"/>
              <a:t>par cœur la série de mots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Apprenez par cœur l’introduction et la conclusion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None/>
            </a:pPr>
            <a:r>
              <a:rPr lang="fr-FR" dirty="0"/>
              <a:t>REPETER !!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9238330" y="427561"/>
            <a:ext cx="2291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Méthodologie</a:t>
            </a:r>
            <a:endParaRPr lang="fr-FR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>
                <a:latin typeface="+mn-lt"/>
              </a:rPr>
              <a:t>COMMENT OPTIMISER </a:t>
            </a:r>
            <a:r>
              <a:rPr lang="fr-FR" sz="3200" b="1" dirty="0">
                <a:latin typeface="+mn-lt"/>
              </a:rPr>
              <a:t>LES 20 MN DE </a:t>
            </a:r>
            <a:r>
              <a:rPr lang="fr-FR" sz="3200" b="1" dirty="0" smtClean="0">
                <a:latin typeface="+mn-lt"/>
              </a:rPr>
              <a:t>PREPARATION ?</a:t>
            </a:r>
            <a:endParaRPr lang="fr-FR" sz="32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Se remémorer la fiche de mots et l’écrire (5 mn) pour se remettre les idées en ordre et le déroulé</a:t>
            </a:r>
          </a:p>
          <a:p>
            <a:r>
              <a:rPr lang="fr-FR" dirty="0"/>
              <a:t>Préparer le support écrit (10 mn)- optionnel. Cela peut être la fiche de </a:t>
            </a:r>
            <a:r>
              <a:rPr lang="fr-FR" dirty="0" smtClean="0"/>
              <a:t>mots </a:t>
            </a:r>
            <a:r>
              <a:rPr lang="fr-FR" dirty="0" err="1" smtClean="0"/>
              <a:t>cf</a:t>
            </a:r>
            <a:r>
              <a:rPr lang="fr-FR" dirty="0" smtClean="0"/>
              <a:t> diapo suivante</a:t>
            </a:r>
            <a:endParaRPr lang="fr-FR" dirty="0"/>
          </a:p>
          <a:p>
            <a:r>
              <a:rPr lang="fr-FR" dirty="0"/>
              <a:t>Préparer le 3</a:t>
            </a:r>
            <a:r>
              <a:rPr lang="fr-FR" baseline="30000" dirty="0"/>
              <a:t>e</a:t>
            </a:r>
            <a:r>
              <a:rPr lang="fr-FR" dirty="0"/>
              <a:t> temps (5 mn) pour se remémorer les étapes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364454" y="164802"/>
            <a:ext cx="2291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Méthodologie</a:t>
            </a:r>
            <a:endParaRPr lang="fr-FR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37</a:t>
            </a:fld>
            <a:endParaRPr lang="fr-FR"/>
          </a:p>
        </p:txBody>
      </p:sp>
      <p:pic>
        <p:nvPicPr>
          <p:cNvPr id="3074" name="Picture 2" descr="C:\Users\BDOUKHAN\Desktop\support de présent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2882" y="306972"/>
            <a:ext cx="8141117" cy="610583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557788" y="460475"/>
            <a:ext cx="2291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Méthodologie</a:t>
            </a:r>
            <a:endParaRPr lang="fr-FR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2275" y="176213"/>
            <a:ext cx="6267450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B6255149-2ACB-4EC8-8077-56DF8366C61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9826" y="99789"/>
            <a:ext cx="6693524" cy="628005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A1BE294F-90FB-4DA3-AF00-934884CB64EA}"/>
              </a:ext>
            </a:extLst>
          </p:cNvPr>
          <p:cNvSpPr txBox="1"/>
          <p:nvPr/>
        </p:nvSpPr>
        <p:spPr>
          <a:xfrm>
            <a:off x="203200" y="1516410"/>
            <a:ext cx="43603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0" i="0" dirty="0">
                <a:solidFill>
                  <a:srgbClr val="228BCC"/>
                </a:solidFill>
                <a:effectLst/>
                <a:latin typeface="Archive"/>
              </a:rPr>
              <a:t>Annexe 1 - Grille d'évaluation indicative de </a:t>
            </a:r>
          </a:p>
          <a:p>
            <a:pPr algn="l"/>
            <a:r>
              <a:rPr lang="fr-FR" b="0" i="0" dirty="0">
                <a:solidFill>
                  <a:srgbClr val="228BCC"/>
                </a:solidFill>
                <a:effectLst/>
                <a:latin typeface="Archive"/>
              </a:rPr>
              <a:t>l'épreuve orale terminale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DA4EDE66-A77B-4E06-8868-1B9C9B3658E5}"/>
              </a:ext>
            </a:extLst>
          </p:cNvPr>
          <p:cNvSpPr txBox="1"/>
          <p:nvPr/>
        </p:nvSpPr>
        <p:spPr>
          <a:xfrm>
            <a:off x="118533" y="2880267"/>
            <a:ext cx="4445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0" i="0" dirty="0">
                <a:solidFill>
                  <a:srgbClr val="000000"/>
                </a:solidFill>
                <a:effectLst/>
                <a:latin typeface="Archive"/>
              </a:rPr>
              <a:t>Bulletin officiel spécial n° 2 du 13 février 2020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33919" y="161365"/>
            <a:ext cx="1397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Epreuve</a:t>
            </a:r>
            <a:endParaRPr lang="fr-FR" sz="2800" dirty="0"/>
          </a:p>
        </p:txBody>
      </p:sp>
    </p:spTree>
    <p:extLst>
      <p:ext uri="{BB962C8B-B14F-4D97-AF65-F5344CB8AC3E}">
        <p14:creationId xmlns="" xmlns:p14="http://schemas.microsoft.com/office/powerpoint/2010/main" val="1504125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EC823718-2E58-491B-8582-40A8A71548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0637" y="80962"/>
            <a:ext cx="9610725" cy="6696075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533065" y="142299"/>
            <a:ext cx="2291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Méthodologie</a:t>
            </a:r>
            <a:endParaRPr lang="fr-FR" sz="2800" dirty="0"/>
          </a:p>
        </p:txBody>
      </p:sp>
    </p:spTree>
    <p:extLst>
      <p:ext uri="{BB962C8B-B14F-4D97-AF65-F5344CB8AC3E}">
        <p14:creationId xmlns="" xmlns:p14="http://schemas.microsoft.com/office/powerpoint/2010/main" val="2880126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745672" y="1745673"/>
            <a:ext cx="97140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</a:t>
            </a:r>
            <a:r>
              <a:rPr lang="fr-FR" b="1" dirty="0" smtClean="0"/>
              <a:t>deux questions que l’on choisit de présenter au jury doivent-elles obligatoirement avoir un lien avec son projet d’orientation ?</a:t>
            </a:r>
          </a:p>
          <a:p>
            <a:r>
              <a:rPr lang="fr-FR" dirty="0" smtClean="0"/>
              <a:t>La question traitée au cours de l’épreuve peut ou non éclairer votre projet d’orientation. Vous devez montrer au jury votre capacité à exprimer vos motivations, votre réflexion personnelle, à montrer votre curiosité intellectuelle et à exposer la progression de votre réflexion.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Vous ne serez pas pénalisé si la question traitée ne correspond pas à votre projet d’orientation mais le jury pourra éventuellement vous demander d’expliquer des divergences entre les questions proposées, les spécialités suivies et les projets d’orientation.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L’important sera alors de proposer une réponse qui atteste d’une réflexion personnelle, et d’une maturation de projet.</a:t>
            </a:r>
          </a:p>
          <a:p>
            <a:endParaRPr lang="fr-FR" dirty="0"/>
          </a:p>
        </p:txBody>
      </p:sp>
      <p:pic>
        <p:nvPicPr>
          <p:cNvPr id="6" name="Picture 2" descr="Foire Aux Questions LES TROIS ROUX | LES TROIS ROUX BMX SHOP">
            <a:extLst>
              <a:ext uri="{FF2B5EF4-FFF2-40B4-BE49-F238E27FC236}">
                <a16:creationId xmlns="" xmlns:a16="http://schemas.microsoft.com/office/drawing/2014/main" id="{B4949614-46CF-4761-8903-AAF9B497C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1" y="317333"/>
            <a:ext cx="1531917" cy="15319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B9C62957-A93C-4F5D-9196-07A04B7BA826}"/>
              </a:ext>
            </a:extLst>
          </p:cNvPr>
          <p:cNvSpPr txBox="1"/>
          <p:nvPr/>
        </p:nvSpPr>
        <p:spPr>
          <a:xfrm>
            <a:off x="1380067" y="897467"/>
            <a:ext cx="922866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COMMENT M’ORGANISER ?</a:t>
            </a:r>
          </a:p>
          <a:p>
            <a:pPr algn="ctr"/>
            <a:endParaRPr lang="fr-FR" sz="3200" b="1" dirty="0"/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Je note sur mon agenda les dates pour rendre les points d’étape fixées par mes professeurs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Je choisis un outil pour regrouper mes recherches pour en garder trace et noter les sources : par exemple, j’utilise </a:t>
            </a:r>
            <a:r>
              <a:rPr lang="fr-FR" dirty="0" err="1"/>
              <a:t>Pearltrees</a:t>
            </a:r>
            <a:r>
              <a:rPr lang="fr-FR" dirty="0"/>
              <a:t> de monlycee.net via le </a:t>
            </a:r>
            <a:r>
              <a:rPr lang="fr-FR" dirty="0" err="1" smtClean="0"/>
              <a:t>mediacentre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J’utilise les ressources du portail du CDI (accès par la page d’accueil du site internet du lycée ou via monlycee.net ou en tapant </a:t>
            </a:r>
            <a:r>
              <a:rPr lang="fr-FR" dirty="0">
                <a:hlinkClick r:id="rId2"/>
              </a:rPr>
              <a:t>https://0920132u.esidoc.fr/</a:t>
            </a:r>
            <a:r>
              <a:rPr lang="fr-FR" dirty="0"/>
              <a:t>, rubrique Grand </a:t>
            </a:r>
            <a:r>
              <a:rPr lang="fr-FR" dirty="0" smtClean="0"/>
              <a:t>oral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J’utilise les ressources en ligne de </a:t>
            </a:r>
            <a:r>
              <a:rPr lang="fr-FR" dirty="0" err="1" smtClean="0"/>
              <a:t>mediacentre</a:t>
            </a:r>
            <a:r>
              <a:rPr lang="fr-FR" dirty="0" smtClean="0"/>
              <a:t> comme </a:t>
            </a:r>
            <a:r>
              <a:rPr lang="fr-FR" dirty="0" err="1" smtClean="0"/>
              <a:t>Europresse</a:t>
            </a:r>
            <a:r>
              <a:rPr lang="fr-FR" dirty="0" smtClean="0"/>
              <a:t>, </a:t>
            </a:r>
            <a:r>
              <a:rPr lang="fr-FR" dirty="0" err="1" smtClean="0"/>
              <a:t>Educ’arte</a:t>
            </a:r>
            <a:r>
              <a:rPr lang="fr-FR" dirty="0" smtClean="0"/>
              <a:t>, </a:t>
            </a:r>
          </a:p>
          <a:p>
            <a:pPr marL="285750" indent="-285750"/>
            <a:r>
              <a:rPr lang="fr-FR" dirty="0" smtClean="0"/>
              <a:t> </a:t>
            </a:r>
            <a:r>
              <a:rPr lang="fr-FR" dirty="0" smtClean="0"/>
              <a:t>     </a:t>
            </a:r>
            <a:r>
              <a:rPr lang="fr-FR" dirty="0" err="1" smtClean="0"/>
              <a:t>Universalis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CF0903A6-422E-42C7-B361-AF4C41C4073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7233" y="3429000"/>
            <a:ext cx="3812100" cy="130655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78955AB0-C948-42A0-BA3B-3F15DDD682D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81118" y="5254767"/>
            <a:ext cx="570415" cy="633794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6137" y="493985"/>
            <a:ext cx="1912883" cy="143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9332925" y="150563"/>
            <a:ext cx="22917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Méthodologie</a:t>
            </a:r>
            <a:endParaRPr lang="fr-FR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5752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troplanning: la méthode de planification pour réaliser votre projet -  Organisologie">
            <a:extLst>
              <a:ext uri="{FF2B5EF4-FFF2-40B4-BE49-F238E27FC236}">
                <a16:creationId xmlns="" xmlns:a16="http://schemas.microsoft.com/office/drawing/2014/main" id="{7DC42E40-CE19-4806-BB8D-66501AE5D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03" y="362238"/>
            <a:ext cx="1713779" cy="1283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es dates du bac 2021 sont publiées">
            <a:extLst>
              <a:ext uri="{FF2B5EF4-FFF2-40B4-BE49-F238E27FC236}">
                <a16:creationId xmlns="" xmlns:a16="http://schemas.microsoft.com/office/drawing/2014/main" id="{D330569D-A8A6-4346-A484-878594CB2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42" y="1544313"/>
            <a:ext cx="3511691" cy="52637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8C81BDA7-46D9-436E-A731-90AE8D2455E6}"/>
              </a:ext>
            </a:extLst>
          </p:cNvPr>
          <p:cNvSpPr txBox="1"/>
          <p:nvPr/>
        </p:nvSpPr>
        <p:spPr>
          <a:xfrm>
            <a:off x="3934691" y="1108364"/>
            <a:ext cx="7791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Dates à définir :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CFE0729C-A342-4A82-BAF3-A494D070183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3871" y="1985818"/>
            <a:ext cx="4307117" cy="4017096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6202-9C61-4435-A8F5-806C4C887730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Lycée A Camus 131 rue Pierre Joigneaux  92270 Bois-Colombes</a:t>
            </a: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9259350" y="385520"/>
            <a:ext cx="2291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Méthodologie</a:t>
            </a:r>
            <a:endParaRPr lang="fr-FR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04189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2070</Words>
  <Application>Microsoft Office PowerPoint</Application>
  <PresentationFormat>Personnalisé</PresentationFormat>
  <Paragraphs>414</Paragraphs>
  <Slides>37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COMMENT CHOISIR LES THÈMES SUR LESQUELS JE VAIS TRAVAILLER ?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Bilan personnel</vt:lpstr>
      <vt:lpstr>Diapositive 34</vt:lpstr>
      <vt:lpstr>COMMENT PASSER UN ORAL SANS NOTES ?</vt:lpstr>
      <vt:lpstr>COMMENT OPTIMISER LES 20 MN DE PREPARATION ?</vt:lpstr>
      <vt:lpstr>Diapositive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Charles Doukhan</dc:creator>
  <cp:lastModifiedBy>AlbertCamus</cp:lastModifiedBy>
  <cp:revision>76</cp:revision>
  <cp:lastPrinted>2021-03-06T16:43:08Z</cp:lastPrinted>
  <dcterms:created xsi:type="dcterms:W3CDTF">2021-03-06T13:02:40Z</dcterms:created>
  <dcterms:modified xsi:type="dcterms:W3CDTF">2023-02-07T15:15:40Z</dcterms:modified>
</cp:coreProperties>
</file>