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Fira Sans" charset="1" panose="020B0503050000020004"/>
      <p:regular r:id="rId10"/>
    </p:embeddedFont>
    <p:embeddedFont>
      <p:font typeface="Fira Sans Bold" charset="1" panose="020B0803050000020004"/>
      <p:regular r:id="rId11"/>
    </p:embeddedFont>
    <p:embeddedFont>
      <p:font typeface="Fira Sans Italics" charset="1" panose="020B0503050000020004"/>
      <p:regular r:id="rId12"/>
    </p:embeddedFont>
    <p:embeddedFont>
      <p:font typeface="Fira Sans Bold Italics" charset="1" panose="020B0803050000020004"/>
      <p:regular r:id="rId13"/>
    </p:embeddedFont>
    <p:embeddedFont>
      <p:font typeface="Fira Sans Thin" charset="1" panose="020B0303050000020004"/>
      <p:regular r:id="rId14"/>
    </p:embeddedFont>
    <p:embeddedFont>
      <p:font typeface="Fira Sans Thin Italics" charset="1" panose="020B0303050000020004"/>
      <p:regular r:id="rId15"/>
    </p:embeddedFont>
    <p:embeddedFont>
      <p:font typeface="Fira Sans Extra-Light" charset="1" panose="020B0403050000020004"/>
      <p:regular r:id="rId16"/>
    </p:embeddedFont>
    <p:embeddedFont>
      <p:font typeface="Fira Sans Extra-Light Italics" charset="1" panose="020B0403050000020004"/>
      <p:regular r:id="rId17"/>
    </p:embeddedFont>
    <p:embeddedFont>
      <p:font typeface="Fira Sans Light" charset="1" panose="020B0403050000020004"/>
      <p:regular r:id="rId18"/>
    </p:embeddedFont>
    <p:embeddedFont>
      <p:font typeface="Fira Sans Light Italics" charset="1" panose="020B0403050000020004"/>
      <p:regular r:id="rId19"/>
    </p:embeddedFont>
    <p:embeddedFont>
      <p:font typeface="Fira Sans Medium" charset="1" panose="020B0603050000020004"/>
      <p:regular r:id="rId20"/>
    </p:embeddedFont>
    <p:embeddedFont>
      <p:font typeface="Fira Sans Medium Italics" charset="1" panose="020B0603050000020004"/>
      <p:regular r:id="rId21"/>
    </p:embeddedFont>
    <p:embeddedFont>
      <p:font typeface="Fira Sans Semi-Bold" charset="1" panose="020B0603050000020004"/>
      <p:regular r:id="rId22"/>
    </p:embeddedFont>
    <p:embeddedFont>
      <p:font typeface="Fira Sans Semi-Bold Italics" charset="1" panose="020B0703050000020004"/>
      <p:regular r:id="rId23"/>
    </p:embeddedFont>
    <p:embeddedFont>
      <p:font typeface="Fira Sans Ultra-Bold" charset="1" panose="020B0903050000020004"/>
      <p:regular r:id="rId24"/>
    </p:embeddedFont>
    <p:embeddedFont>
      <p:font typeface="Fira Sans Ultra-Bold Italics" charset="1" panose="020B0903050000020004"/>
      <p:regular r:id="rId25"/>
    </p:embeddedFont>
    <p:embeddedFont>
      <p:font typeface="Fira Sans Heavy" charset="1" panose="020B0A03050000020004"/>
      <p:regular r:id="rId26"/>
    </p:embeddedFont>
    <p:embeddedFont>
      <p:font typeface="Fira Sans Heavy Italics" charset="1" panose="020B0A030500000200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62106" y="-737012"/>
            <a:ext cx="10192926" cy="8828025"/>
            <a:chOff x="0" y="0"/>
            <a:chExt cx="6202680" cy="5372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862106" y="2398927"/>
            <a:ext cx="9885941" cy="8560779"/>
            <a:chOff x="0" y="0"/>
            <a:chExt cx="4282440" cy="3708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8396" t="0" r="-1149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15665672" y="5827235"/>
            <a:ext cx="7046513" cy="9312442"/>
            <a:chOff x="0" y="0"/>
            <a:chExt cx="4064946" cy="5372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064946" cy="5372100"/>
            </a:xfrm>
            <a:custGeom>
              <a:avLst/>
              <a:gdLst/>
              <a:ahLst/>
              <a:cxnLst/>
              <a:rect r="r" b="b" t="t" l="l"/>
              <a:pathLst>
                <a:path h="5372100" w="4064946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8281671"/>
            <a:ext cx="8617177" cy="976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Fira Sans"/>
              </a:rPr>
              <a:t>Iliane Far, Emma Flageul, Nathan Le Guerneuvé, Valentine de Maublanc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028700" y="3052252"/>
            <a:ext cx="8617177" cy="3991995"/>
            <a:chOff x="0" y="0"/>
            <a:chExt cx="11489570" cy="532266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95250"/>
              <a:ext cx="11489570" cy="37824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10999"/>
                </a:lnSpc>
              </a:pPr>
              <a:r>
                <a:rPr lang="en-US" sz="9999" spc="299">
                  <a:solidFill>
                    <a:srgbClr val="000000"/>
                  </a:solidFill>
                  <a:latin typeface="Fira Sans Ultra-Bold"/>
                </a:rPr>
                <a:t>L’ECOLE DE COMMERCE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4148757"/>
              <a:ext cx="11489570" cy="11408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500"/>
                </a:lnSpc>
                <a:spcBef>
                  <a:spcPct val="0"/>
                </a:spcBef>
              </a:pPr>
              <a:r>
                <a:rPr lang="en-US" sz="2500" spc="75">
                  <a:solidFill>
                    <a:srgbClr val="000000"/>
                  </a:solidFill>
                  <a:latin typeface="Fira Sans"/>
                </a:rPr>
                <a:t>COMMENT FAIRE SON CHOIX ET QUELLES VOIES POUR Y ACCÉDER ?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538089" y="5143500"/>
            <a:ext cx="8520388" cy="6226137"/>
            <a:chOff x="0" y="0"/>
            <a:chExt cx="7351649" cy="5372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351650" cy="5372100"/>
            </a:xfrm>
            <a:custGeom>
              <a:avLst/>
              <a:gdLst/>
              <a:ahLst/>
              <a:cxnLst/>
              <a:rect r="r" b="b" t="t" l="l"/>
              <a:pathLst>
                <a:path h="5372100" w="7351650">
                  <a:moveTo>
                    <a:pt x="580097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800979" y="5372100"/>
                  </a:lnTo>
                  <a:lnTo>
                    <a:pt x="7351650" y="2686050"/>
                  </a:lnTo>
                  <a:lnTo>
                    <a:pt x="580097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538089" y="0"/>
            <a:ext cx="12020749" cy="10409427"/>
            <a:chOff x="0" y="0"/>
            <a:chExt cx="4282440" cy="3708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1560" t="0" r="-1156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310058" y="3247157"/>
            <a:ext cx="515789" cy="515789"/>
          </a:xfrm>
          <a:custGeom>
            <a:avLst/>
            <a:gdLst/>
            <a:ahLst/>
            <a:cxnLst/>
            <a:rect r="r" b="b" t="t" l="l"/>
            <a:pathLst>
              <a:path h="515789" w="515789">
                <a:moveTo>
                  <a:pt x="0" y="0"/>
                </a:moveTo>
                <a:lnTo>
                  <a:pt x="515789" y="0"/>
                </a:lnTo>
                <a:lnTo>
                  <a:pt x="515789" y="515789"/>
                </a:lnTo>
                <a:lnTo>
                  <a:pt x="0" y="515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19933" y="3209057"/>
            <a:ext cx="4944046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60"/>
              </a:lnSpc>
              <a:spcBef>
                <a:spcPct val="0"/>
              </a:spcBef>
            </a:pPr>
            <a:r>
              <a:rPr lang="en-US" sz="4200" spc="-84">
                <a:solidFill>
                  <a:srgbClr val="000000"/>
                </a:solidFill>
                <a:latin typeface="Fira Sans Medium"/>
              </a:rPr>
              <a:t>LES SALAIRES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0058" y="4445867"/>
            <a:ext cx="6491517" cy="222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74"/>
              </a:lnSpc>
            </a:pPr>
            <a:r>
              <a:rPr lang="en-US" sz="2124" spc="10">
                <a:solidFill>
                  <a:srgbClr val="000000"/>
                </a:solidFill>
                <a:latin typeface="Fira Sans Bold"/>
              </a:rPr>
              <a:t> Très variables en fonction des domaines de spécialisation. </a:t>
            </a:r>
          </a:p>
          <a:p>
            <a:pPr>
              <a:lnSpc>
                <a:spcPts val="2974"/>
              </a:lnSpc>
            </a:pPr>
          </a:p>
          <a:p>
            <a:pPr>
              <a:lnSpc>
                <a:spcPts val="2974"/>
              </a:lnSpc>
            </a:pPr>
            <a:r>
              <a:rPr lang="en-US" sz="2124" spc="10">
                <a:solidFill>
                  <a:srgbClr val="000000"/>
                </a:solidFill>
                <a:latin typeface="Fira Sans Bold"/>
              </a:rPr>
              <a:t>Fourchette illustrative : </a:t>
            </a:r>
          </a:p>
          <a:p>
            <a:pPr>
              <a:lnSpc>
                <a:spcPts val="2974"/>
              </a:lnSpc>
            </a:pPr>
          </a:p>
          <a:p>
            <a:pPr marL="0" indent="0" lvl="0">
              <a:lnSpc>
                <a:spcPts val="2974"/>
              </a:lnSpc>
              <a:spcBef>
                <a:spcPct val="0"/>
              </a:spcBef>
            </a:pPr>
            <a:r>
              <a:rPr lang="en-US" sz="2124" spc="10">
                <a:solidFill>
                  <a:srgbClr val="000000"/>
                </a:solidFill>
                <a:latin typeface="Fira Sans Bold"/>
              </a:rPr>
              <a:t>De 40 000€ brut à 65 000€ ou plus en sortie d’école.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2009898" y="4244447"/>
            <a:ext cx="5845343" cy="0"/>
          </a:xfrm>
          <a:prstGeom prst="line">
            <a:avLst/>
          </a:prstGeom>
          <a:ln cap="rnd" w="38100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true" rot="0">
            <a:off x="13083626" y="-971753"/>
            <a:ext cx="6133104" cy="3501801"/>
          </a:xfrm>
          <a:custGeom>
            <a:avLst/>
            <a:gdLst/>
            <a:ahLst/>
            <a:cxnLst/>
            <a:rect r="r" b="b" t="t" l="l"/>
            <a:pathLst>
              <a:path h="3501801" w="6133104">
                <a:moveTo>
                  <a:pt x="0" y="3501801"/>
                </a:moveTo>
                <a:lnTo>
                  <a:pt x="6133104" y="3501801"/>
                </a:lnTo>
                <a:lnTo>
                  <a:pt x="6133104" y="0"/>
                </a:lnTo>
                <a:lnTo>
                  <a:pt x="0" y="0"/>
                </a:lnTo>
                <a:lnTo>
                  <a:pt x="0" y="350180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1576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736090" y="7912807"/>
            <a:ext cx="5559738" cy="3174428"/>
          </a:xfrm>
          <a:custGeom>
            <a:avLst/>
            <a:gdLst/>
            <a:ahLst/>
            <a:cxnLst/>
            <a:rect r="r" b="b" t="t" l="l"/>
            <a:pathLst>
              <a:path h="3174428" w="5559738">
                <a:moveTo>
                  <a:pt x="0" y="0"/>
                </a:moveTo>
                <a:lnTo>
                  <a:pt x="5559738" y="0"/>
                </a:lnTo>
                <a:lnTo>
                  <a:pt x="5559738" y="3174428"/>
                </a:lnTo>
                <a:lnTo>
                  <a:pt x="0" y="317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1576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5276724" y="4225397"/>
            <a:ext cx="5845343" cy="0"/>
          </a:xfrm>
          <a:prstGeom prst="line">
            <a:avLst/>
          </a:prstGeom>
          <a:ln cap="rnd" w="38100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2070827" y="5105400"/>
            <a:ext cx="5784414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Fira Sans Medium"/>
              </a:rPr>
              <a:t>Beaucoup d’évènements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070827" y="6036313"/>
            <a:ext cx="5784414" cy="124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Fira Sans Light"/>
              </a:rPr>
              <a:t>Pleins de rencontres à faire et d’expérience inédites à vivre (intégration, séminaires, soirées)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781588" y="5105400"/>
            <a:ext cx="5784414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9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Fira Sans Medium"/>
              </a:rPr>
              <a:t>Des associations très variées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1166" y="702948"/>
            <a:ext cx="966444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Fira Sans Medium"/>
              </a:rPr>
              <a:t>Ambiance et développement personnel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781588" y="5838825"/>
            <a:ext cx="5784414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Fira Sans Light"/>
              </a:rPr>
              <a:t>Permet de s’intéresser à un domaine spécifique et de travailler à plusieurs vers un objectif commun pouvant être amusant (régaler la promo), bénévole, ou professionnalisant, ou plusieurs options à la fois.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-4772410" y="2216324"/>
            <a:ext cx="10049134" cy="8702097"/>
            <a:chOff x="0" y="0"/>
            <a:chExt cx="4282440" cy="3708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64960" t="0" r="-6496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3850506" y="5510560"/>
            <a:ext cx="5845343" cy="0"/>
          </a:xfrm>
          <a:prstGeom prst="line">
            <a:avLst/>
          </a:prstGeom>
          <a:ln cap="rnd" w="38100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true" rot="0">
            <a:off x="13083626" y="-971753"/>
            <a:ext cx="6133104" cy="3501801"/>
          </a:xfrm>
          <a:custGeom>
            <a:avLst/>
            <a:gdLst/>
            <a:ahLst/>
            <a:cxnLst/>
            <a:rect r="r" b="b" t="t" l="l"/>
            <a:pathLst>
              <a:path h="3501801" w="6133104">
                <a:moveTo>
                  <a:pt x="0" y="3501801"/>
                </a:moveTo>
                <a:lnTo>
                  <a:pt x="6133104" y="3501801"/>
                </a:lnTo>
                <a:lnTo>
                  <a:pt x="6133104" y="0"/>
                </a:lnTo>
                <a:lnTo>
                  <a:pt x="0" y="0"/>
                </a:lnTo>
                <a:lnTo>
                  <a:pt x="0" y="350180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1576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736090" y="7912807"/>
            <a:ext cx="5559738" cy="3174428"/>
          </a:xfrm>
          <a:custGeom>
            <a:avLst/>
            <a:gdLst/>
            <a:ahLst/>
            <a:cxnLst/>
            <a:rect r="r" b="b" t="t" l="l"/>
            <a:pathLst>
              <a:path h="3174428" w="5559738">
                <a:moveTo>
                  <a:pt x="0" y="0"/>
                </a:moveTo>
                <a:lnTo>
                  <a:pt x="5559738" y="0"/>
                </a:lnTo>
                <a:lnTo>
                  <a:pt x="5559738" y="3174428"/>
                </a:lnTo>
                <a:lnTo>
                  <a:pt x="0" y="317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1576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905690" y="1584903"/>
            <a:ext cx="10049134" cy="8702097"/>
            <a:chOff x="0" y="0"/>
            <a:chExt cx="4282440" cy="3708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0" t="-36609" r="0" b="-36609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823648" y="3371259"/>
            <a:ext cx="9664440" cy="1708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0000"/>
                </a:solidFill>
                <a:latin typeface="Fira Sans Medium"/>
              </a:rPr>
              <a:t>Q&amp;A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H="true">
            <a:off x="1028700" y="5101061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3965681"/>
            <a:ext cx="7055477" cy="93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u="sng">
                <a:solidFill>
                  <a:srgbClr val="000000"/>
                </a:solidFill>
                <a:latin typeface="Fira Sans"/>
              </a:rPr>
              <a:t>Pourquoi s’orienter vers une école de commerce ?</a:t>
            </a:r>
          </a:p>
        </p:txBody>
      </p:sp>
      <p:sp>
        <p:nvSpPr>
          <p:cNvPr name="AutoShape 4" id="4"/>
          <p:cNvSpPr/>
          <p:nvPr/>
        </p:nvSpPr>
        <p:spPr>
          <a:xfrm flipH="true">
            <a:off x="1028700" y="6076854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028700" y="5393911"/>
            <a:ext cx="705547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u="sng">
                <a:solidFill>
                  <a:srgbClr val="000000"/>
                </a:solidFill>
                <a:latin typeface="Fira Sans Light"/>
              </a:rPr>
              <a:t>Les différents parcours pour y accéder</a:t>
            </a:r>
          </a:p>
        </p:txBody>
      </p:sp>
      <p:sp>
        <p:nvSpPr>
          <p:cNvPr name="AutoShape 6" id="6"/>
          <p:cNvSpPr/>
          <p:nvPr/>
        </p:nvSpPr>
        <p:spPr>
          <a:xfrm flipH="true">
            <a:off x="1028700" y="7165475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1028700" y="6367366"/>
            <a:ext cx="7651215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u="sng">
                <a:solidFill>
                  <a:srgbClr val="000000"/>
                </a:solidFill>
                <a:latin typeface="Fira Sans Light"/>
              </a:rPr>
              <a:t>Entrer en école de commerce - Focus Concours</a:t>
            </a:r>
          </a:p>
        </p:txBody>
      </p:sp>
      <p:sp>
        <p:nvSpPr>
          <p:cNvPr name="AutoShape 8" id="8"/>
          <p:cNvSpPr/>
          <p:nvPr/>
        </p:nvSpPr>
        <p:spPr>
          <a:xfrm flipH="true">
            <a:off x="1028700" y="8377016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9" id="9"/>
          <p:cNvSpPr txBox="true"/>
          <p:nvPr/>
        </p:nvSpPr>
        <p:spPr>
          <a:xfrm rot="0">
            <a:off x="1028700" y="7477423"/>
            <a:ext cx="705547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u="sng">
                <a:solidFill>
                  <a:srgbClr val="000000"/>
                </a:solidFill>
                <a:latin typeface="Fira Sans Light"/>
              </a:rPr>
              <a:t>Comment choisir son école de commerce ?</a:t>
            </a:r>
          </a:p>
        </p:txBody>
      </p:sp>
      <p:sp>
        <p:nvSpPr>
          <p:cNvPr name="AutoShape 10" id="10"/>
          <p:cNvSpPr/>
          <p:nvPr/>
        </p:nvSpPr>
        <p:spPr>
          <a:xfrm flipH="true">
            <a:off x="1028700" y="9260503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1028700" y="8625657"/>
            <a:ext cx="705547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u="sng">
                <a:solidFill>
                  <a:srgbClr val="000000"/>
                </a:solidFill>
                <a:latin typeface="Fira Sans Light"/>
              </a:rPr>
              <a:t>Les frais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08085" y="3999971"/>
            <a:ext cx="705547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u="sng">
                <a:solidFill>
                  <a:srgbClr val="000000"/>
                </a:solidFill>
                <a:latin typeface="Fira Sans Light"/>
              </a:rPr>
              <a:t>Les matières enseignées</a:t>
            </a:r>
          </a:p>
        </p:txBody>
      </p:sp>
      <p:sp>
        <p:nvSpPr>
          <p:cNvPr name="AutoShape 13" id="13"/>
          <p:cNvSpPr/>
          <p:nvPr/>
        </p:nvSpPr>
        <p:spPr>
          <a:xfrm flipH="true">
            <a:off x="9608085" y="6053041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9608085" y="5393911"/>
            <a:ext cx="705547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u="sng">
                <a:solidFill>
                  <a:srgbClr val="000000"/>
                </a:solidFill>
                <a:latin typeface="Fira Sans Light"/>
              </a:rPr>
              <a:t>Les débouchés</a:t>
            </a:r>
          </a:p>
        </p:txBody>
      </p:sp>
      <p:sp>
        <p:nvSpPr>
          <p:cNvPr name="AutoShape 15" id="15"/>
          <p:cNvSpPr/>
          <p:nvPr/>
        </p:nvSpPr>
        <p:spPr>
          <a:xfrm flipH="true">
            <a:off x="9608085" y="7141662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9608085" y="6377594"/>
            <a:ext cx="705547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u="sng">
                <a:solidFill>
                  <a:srgbClr val="000000"/>
                </a:solidFill>
                <a:latin typeface="Fira Sans Light"/>
              </a:rPr>
              <a:t>Les salaires</a:t>
            </a:r>
          </a:p>
        </p:txBody>
      </p:sp>
      <p:sp>
        <p:nvSpPr>
          <p:cNvPr name="AutoShape 17" id="17"/>
          <p:cNvSpPr/>
          <p:nvPr/>
        </p:nvSpPr>
        <p:spPr>
          <a:xfrm flipH="true">
            <a:off x="9608085" y="7738197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9608085" y="7337714"/>
            <a:ext cx="705547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u="sng">
                <a:solidFill>
                  <a:srgbClr val="000000"/>
                </a:solidFill>
                <a:latin typeface="Fira Sans Light"/>
              </a:rPr>
              <a:t>Ambiance et développement personnel</a:t>
            </a:r>
          </a:p>
        </p:txBody>
      </p:sp>
      <p:sp>
        <p:nvSpPr>
          <p:cNvPr name="AutoShape 19" id="19"/>
          <p:cNvSpPr/>
          <p:nvPr/>
        </p:nvSpPr>
        <p:spPr>
          <a:xfrm flipH="true">
            <a:off x="9608085" y="8377016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20" id="20"/>
          <p:cNvSpPr txBox="true"/>
          <p:nvPr/>
        </p:nvSpPr>
        <p:spPr>
          <a:xfrm rot="0">
            <a:off x="9608085" y="8625657"/>
            <a:ext cx="7055477" cy="45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Fira Sans"/>
              </a:rPr>
              <a:t>Q&amp;A</a:t>
            </a:r>
          </a:p>
        </p:txBody>
      </p:sp>
      <p:sp>
        <p:nvSpPr>
          <p:cNvPr name="AutoShape 21" id="21"/>
          <p:cNvSpPr/>
          <p:nvPr/>
        </p:nvSpPr>
        <p:spPr>
          <a:xfrm flipH="true">
            <a:off x="9608085" y="9234488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2" id="22"/>
          <p:cNvGrpSpPr/>
          <p:nvPr/>
        </p:nvGrpSpPr>
        <p:grpSpPr>
          <a:xfrm rot="-10800000">
            <a:off x="-1772715" y="-3113068"/>
            <a:ext cx="15839149" cy="6226137"/>
            <a:chOff x="0" y="0"/>
            <a:chExt cx="13666499" cy="53721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666499" cy="5372100"/>
            </a:xfrm>
            <a:custGeom>
              <a:avLst/>
              <a:gdLst/>
              <a:ahLst/>
              <a:cxnLst/>
              <a:rect r="r" b="b" t="t" l="l"/>
              <a:pathLst>
                <a:path h="5372100" w="13666499">
                  <a:moveTo>
                    <a:pt x="12115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2115829" y="5372100"/>
                  </a:lnTo>
                  <a:lnTo>
                    <a:pt x="13666499" y="2686050"/>
                  </a:lnTo>
                  <a:lnTo>
                    <a:pt x="12115829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028700" y="1104900"/>
            <a:ext cx="5973599" cy="1129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717"/>
              </a:lnSpc>
              <a:spcBef>
                <a:spcPct val="0"/>
              </a:spcBef>
            </a:pPr>
            <a:r>
              <a:rPr lang="en-US" sz="7925">
                <a:solidFill>
                  <a:srgbClr val="FFFFFF"/>
                </a:solidFill>
                <a:latin typeface="Fira Sans Semi-Bold"/>
              </a:rPr>
              <a:t>Sommaire</a:t>
            </a:r>
          </a:p>
        </p:txBody>
      </p:sp>
      <p:sp>
        <p:nvSpPr>
          <p:cNvPr name="Freeform 25" id="25"/>
          <p:cNvSpPr/>
          <p:nvPr/>
        </p:nvSpPr>
        <p:spPr>
          <a:xfrm flipH="false" flipV="true" rot="0">
            <a:off x="11582343" y="-1359365"/>
            <a:ext cx="7816401" cy="4462908"/>
          </a:xfrm>
          <a:custGeom>
            <a:avLst/>
            <a:gdLst/>
            <a:ahLst/>
            <a:cxnLst/>
            <a:rect r="r" b="b" t="t" l="l"/>
            <a:pathLst>
              <a:path h="4462908" w="7816401">
                <a:moveTo>
                  <a:pt x="0" y="4462908"/>
                </a:moveTo>
                <a:lnTo>
                  <a:pt x="7816401" y="4462908"/>
                </a:lnTo>
                <a:lnTo>
                  <a:pt x="7816401" y="0"/>
                </a:lnTo>
                <a:lnTo>
                  <a:pt x="0" y="0"/>
                </a:lnTo>
                <a:lnTo>
                  <a:pt x="0" y="446290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1576" r="0" b="0"/>
            </a:stretch>
          </a:blipFill>
        </p:spPr>
      </p:sp>
      <p:sp>
        <p:nvSpPr>
          <p:cNvPr name="AutoShape 26" id="26"/>
          <p:cNvSpPr/>
          <p:nvPr/>
        </p:nvSpPr>
        <p:spPr>
          <a:xfrm flipH="true">
            <a:off x="9608085" y="5077248"/>
            <a:ext cx="7651215" cy="0"/>
          </a:xfrm>
          <a:prstGeom prst="line">
            <a:avLst/>
          </a:prstGeom>
          <a:ln cap="rnd" w="47625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15973" y="-288772"/>
            <a:ext cx="15863659" cy="10575772"/>
          </a:xfrm>
          <a:custGeom>
            <a:avLst/>
            <a:gdLst/>
            <a:ahLst/>
            <a:cxnLst/>
            <a:rect r="r" b="b" t="t" l="l"/>
            <a:pathLst>
              <a:path h="10575772" w="15863659">
                <a:moveTo>
                  <a:pt x="0" y="0"/>
                </a:moveTo>
                <a:lnTo>
                  <a:pt x="15863659" y="0"/>
                </a:lnTo>
                <a:lnTo>
                  <a:pt x="15863659" y="10575772"/>
                </a:lnTo>
                <a:lnTo>
                  <a:pt x="0" y="10575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0800000">
            <a:off x="5209752" y="-501665"/>
            <a:ext cx="7258895" cy="11290329"/>
            <a:chOff x="0" y="0"/>
            <a:chExt cx="4076076" cy="63398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76076" cy="6339840"/>
            </a:xfrm>
            <a:custGeom>
              <a:avLst/>
              <a:gdLst/>
              <a:ahLst/>
              <a:cxnLst/>
              <a:rect r="r" b="b" t="t" l="l"/>
              <a:pathLst>
                <a:path h="6339840" w="4076076">
                  <a:moveTo>
                    <a:pt x="4076076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4076076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307970" y="3509050"/>
            <a:ext cx="1823457" cy="1579284"/>
            <a:chOff x="0" y="0"/>
            <a:chExt cx="6202680" cy="53721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040340" y="1428853"/>
            <a:ext cx="1823457" cy="1579284"/>
            <a:chOff x="0" y="0"/>
            <a:chExt cx="6202680" cy="53721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6689055" y="1897035"/>
            <a:ext cx="526026" cy="642921"/>
          </a:xfrm>
          <a:custGeom>
            <a:avLst/>
            <a:gdLst/>
            <a:ahLst/>
            <a:cxnLst/>
            <a:rect r="r" b="b" t="t" l="l"/>
            <a:pathLst>
              <a:path h="642921" w="526026">
                <a:moveTo>
                  <a:pt x="0" y="0"/>
                </a:moveTo>
                <a:lnTo>
                  <a:pt x="526026" y="0"/>
                </a:lnTo>
                <a:lnTo>
                  <a:pt x="526026" y="642921"/>
                </a:lnTo>
                <a:lnTo>
                  <a:pt x="0" y="642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575600" y="1823406"/>
            <a:ext cx="4944046" cy="1433099"/>
            <a:chOff x="0" y="0"/>
            <a:chExt cx="6592062" cy="1910799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43744"/>
              <a:ext cx="6592062" cy="13080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-60">
                  <a:solidFill>
                    <a:srgbClr val="000000"/>
                  </a:solidFill>
                  <a:latin typeface="Fira Sans Medium"/>
                </a:rPr>
                <a:t>Une voie qui ne ferme pas de portes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500589"/>
              <a:ext cx="6592062" cy="3860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415"/>
                </a:lnSpc>
                <a:spcBef>
                  <a:spcPct val="0"/>
                </a:spcBef>
              </a:pPr>
              <a:r>
                <a:rPr lang="en-US" sz="1725" spc="8">
                  <a:solidFill>
                    <a:srgbClr val="000000"/>
                  </a:solidFill>
                  <a:latin typeface="Fira Sans Light"/>
                </a:rPr>
                <a:t> 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843231" y="3470950"/>
            <a:ext cx="4944046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Fira Sans Medium"/>
              </a:rPr>
              <a:t>Un projet à forte chance de réussite pour ceux qui n’ont pas encore de projet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8575600" y="5993078"/>
            <a:ext cx="1823457" cy="1579284"/>
            <a:chOff x="0" y="0"/>
            <a:chExt cx="6202680" cy="53721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9224316" y="6461260"/>
            <a:ext cx="526026" cy="642921"/>
          </a:xfrm>
          <a:custGeom>
            <a:avLst/>
            <a:gdLst/>
            <a:ahLst/>
            <a:cxnLst/>
            <a:rect r="r" b="b" t="t" l="l"/>
            <a:pathLst>
              <a:path h="642921" w="526026">
                <a:moveTo>
                  <a:pt x="0" y="0"/>
                </a:moveTo>
                <a:lnTo>
                  <a:pt x="526026" y="0"/>
                </a:lnTo>
                <a:lnTo>
                  <a:pt x="526026" y="642921"/>
                </a:lnTo>
                <a:lnTo>
                  <a:pt x="0" y="642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110861" y="5570871"/>
            <a:ext cx="4944046" cy="2423699"/>
            <a:chOff x="0" y="0"/>
            <a:chExt cx="6592062" cy="3231599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43744"/>
              <a:ext cx="6592062" cy="26288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-60">
                  <a:solidFill>
                    <a:srgbClr val="000000"/>
                  </a:solidFill>
                  <a:latin typeface="Fira Sans Medium"/>
                </a:rPr>
                <a:t>Un encadrement dans la continuité des études et une méthode d’apprentissage différente de la fac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2821389"/>
              <a:ext cx="6592062" cy="3860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415"/>
                </a:lnSpc>
                <a:spcBef>
                  <a:spcPct val="0"/>
                </a:spcBef>
              </a:pPr>
              <a:r>
                <a:rPr lang="en-US" sz="1725" spc="8">
                  <a:solidFill>
                    <a:srgbClr val="000000"/>
                  </a:solidFill>
                  <a:latin typeface="Fira Sans Light"/>
                </a:rPr>
                <a:t> 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7956686" y="3977232"/>
            <a:ext cx="526026" cy="642921"/>
          </a:xfrm>
          <a:custGeom>
            <a:avLst/>
            <a:gdLst/>
            <a:ahLst/>
            <a:cxnLst/>
            <a:rect r="r" b="b" t="t" l="l"/>
            <a:pathLst>
              <a:path h="642921" w="526026">
                <a:moveTo>
                  <a:pt x="0" y="0"/>
                </a:moveTo>
                <a:lnTo>
                  <a:pt x="526026" y="0"/>
                </a:lnTo>
                <a:lnTo>
                  <a:pt x="526026" y="642921"/>
                </a:lnTo>
                <a:lnTo>
                  <a:pt x="0" y="642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6689055" y="489585"/>
            <a:ext cx="9150648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0"/>
              </a:lnSpc>
              <a:spcBef>
                <a:spcPct val="0"/>
              </a:spcBef>
            </a:pPr>
            <a:r>
              <a:rPr lang="en-US" sz="3300" spc="-66">
                <a:solidFill>
                  <a:srgbClr val="000000"/>
                </a:solidFill>
                <a:latin typeface="Fira Sans Medium"/>
              </a:rPr>
              <a:t>Pourquoi s’orienter vers une école de commerce ?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0399058" y="7994570"/>
            <a:ext cx="1823457" cy="1579284"/>
            <a:chOff x="0" y="0"/>
            <a:chExt cx="6202680" cy="53721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1047773" y="8462752"/>
            <a:ext cx="526026" cy="642921"/>
          </a:xfrm>
          <a:custGeom>
            <a:avLst/>
            <a:gdLst/>
            <a:ahLst/>
            <a:cxnLst/>
            <a:rect r="r" b="b" t="t" l="l"/>
            <a:pathLst>
              <a:path h="642921" w="526026">
                <a:moveTo>
                  <a:pt x="0" y="0"/>
                </a:moveTo>
                <a:lnTo>
                  <a:pt x="526026" y="0"/>
                </a:lnTo>
                <a:lnTo>
                  <a:pt x="526026" y="642920"/>
                </a:lnTo>
                <a:lnTo>
                  <a:pt x="0" y="642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2934318" y="8067662"/>
            <a:ext cx="4944046" cy="1433099"/>
            <a:chOff x="0" y="0"/>
            <a:chExt cx="6592062" cy="1910799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-43744"/>
              <a:ext cx="6592062" cy="13080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-60">
                  <a:solidFill>
                    <a:srgbClr val="000000"/>
                  </a:solidFill>
                  <a:latin typeface="Fira Sans Medium"/>
                </a:rPr>
                <a:t>Une voie professionnalisante et ouverte sur l’international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1500589"/>
              <a:ext cx="6592062" cy="3860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415"/>
                </a:lnSpc>
                <a:spcBef>
                  <a:spcPct val="0"/>
                </a:spcBef>
              </a:pPr>
              <a:r>
                <a:rPr lang="en-US" sz="1725" spc="8">
                  <a:solidFill>
                    <a:srgbClr val="000000"/>
                  </a:solidFill>
                  <a:latin typeface="Fira Sans Light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-1772715" y="-3398818"/>
            <a:ext cx="15839149" cy="6226137"/>
            <a:chOff x="0" y="0"/>
            <a:chExt cx="13666499" cy="5372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666499" cy="5372100"/>
            </a:xfrm>
            <a:custGeom>
              <a:avLst/>
              <a:gdLst/>
              <a:ahLst/>
              <a:cxnLst/>
              <a:rect r="r" b="b" t="t" l="l"/>
              <a:pathLst>
                <a:path h="5372100" w="13666499">
                  <a:moveTo>
                    <a:pt x="1211582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2115829" y="5372100"/>
                  </a:lnTo>
                  <a:lnTo>
                    <a:pt x="13666499" y="2686050"/>
                  </a:lnTo>
                  <a:lnTo>
                    <a:pt x="12115829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038566"/>
            <a:ext cx="9298587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Fira Sans Medium"/>
              </a:rPr>
              <a:t>Les différents parcours pour y accéder</a:t>
            </a:r>
          </a:p>
        </p:txBody>
      </p:sp>
      <p:sp>
        <p:nvSpPr>
          <p:cNvPr name="Freeform 5" id="5"/>
          <p:cNvSpPr/>
          <p:nvPr/>
        </p:nvSpPr>
        <p:spPr>
          <a:xfrm flipH="false" flipV="true" rot="0">
            <a:off x="9476781" y="-3398818"/>
            <a:ext cx="10904544" cy="6226137"/>
          </a:xfrm>
          <a:custGeom>
            <a:avLst/>
            <a:gdLst/>
            <a:ahLst/>
            <a:cxnLst/>
            <a:rect r="r" b="b" t="t" l="l"/>
            <a:pathLst>
              <a:path h="6226137" w="10904544">
                <a:moveTo>
                  <a:pt x="0" y="6226136"/>
                </a:moveTo>
                <a:lnTo>
                  <a:pt x="10904544" y="6226136"/>
                </a:lnTo>
                <a:lnTo>
                  <a:pt x="10904544" y="0"/>
                </a:lnTo>
                <a:lnTo>
                  <a:pt x="0" y="0"/>
                </a:lnTo>
                <a:lnTo>
                  <a:pt x="0" y="622613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51576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71718" y="4134814"/>
            <a:ext cx="1000465" cy="1221942"/>
          </a:xfrm>
          <a:custGeom>
            <a:avLst/>
            <a:gdLst/>
            <a:ahLst/>
            <a:cxnLst/>
            <a:rect r="r" b="b" t="t" l="l"/>
            <a:pathLst>
              <a:path h="1221942" w="1000465">
                <a:moveTo>
                  <a:pt x="0" y="0"/>
                </a:moveTo>
                <a:lnTo>
                  <a:pt x="1000464" y="0"/>
                </a:lnTo>
                <a:lnTo>
                  <a:pt x="1000464" y="1221942"/>
                </a:lnTo>
                <a:lnTo>
                  <a:pt x="0" y="1221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167277" y="5893433"/>
            <a:ext cx="3953446" cy="1321974"/>
            <a:chOff x="0" y="0"/>
            <a:chExt cx="5271262" cy="1762632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38100"/>
              <a:ext cx="5271262" cy="740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550"/>
                </a:lnSpc>
                <a:spcBef>
                  <a:spcPct val="0"/>
                </a:spcBef>
              </a:pPr>
              <a:r>
                <a:rPr lang="en-US" sz="3500" spc="-70">
                  <a:solidFill>
                    <a:srgbClr val="000000"/>
                  </a:solidFill>
                  <a:latin typeface="Fira Sans Medium"/>
                </a:rPr>
                <a:t>La prepa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163192"/>
              <a:ext cx="5271262" cy="3530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20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195227" y="5893433"/>
            <a:ext cx="3953446" cy="1893474"/>
            <a:chOff x="0" y="0"/>
            <a:chExt cx="5271262" cy="2524632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38100"/>
              <a:ext cx="5271262" cy="1502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550"/>
                </a:lnSpc>
                <a:spcBef>
                  <a:spcPct val="0"/>
                </a:spcBef>
              </a:pPr>
              <a:r>
                <a:rPr lang="en-US" sz="3500" spc="-70">
                  <a:solidFill>
                    <a:srgbClr val="000000"/>
                  </a:solidFill>
                  <a:latin typeface="Fira Sans Medium"/>
                </a:rPr>
                <a:t>L’école de commerce post-bac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925192"/>
              <a:ext cx="5271262" cy="3530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20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139327" y="5893433"/>
            <a:ext cx="3953446" cy="1893474"/>
            <a:chOff x="0" y="0"/>
            <a:chExt cx="5271262" cy="2524632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38100"/>
              <a:ext cx="5271262" cy="15028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550"/>
                </a:lnSpc>
                <a:spcBef>
                  <a:spcPct val="0"/>
                </a:spcBef>
              </a:pPr>
              <a:r>
                <a:rPr lang="en-US" sz="3500" spc="-70">
                  <a:solidFill>
                    <a:srgbClr val="000000"/>
                  </a:solidFill>
                  <a:latin typeface="Fira Sans Medium"/>
                </a:rPr>
                <a:t>DUT / Licence + admission parallèle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925192"/>
              <a:ext cx="5271262" cy="3530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20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8643768" y="4134814"/>
            <a:ext cx="1000465" cy="1221942"/>
          </a:xfrm>
          <a:custGeom>
            <a:avLst/>
            <a:gdLst/>
            <a:ahLst/>
            <a:cxnLst/>
            <a:rect r="r" b="b" t="t" l="l"/>
            <a:pathLst>
              <a:path h="1221942" w="1000465">
                <a:moveTo>
                  <a:pt x="0" y="0"/>
                </a:moveTo>
                <a:lnTo>
                  <a:pt x="1000464" y="0"/>
                </a:lnTo>
                <a:lnTo>
                  <a:pt x="1000464" y="1221942"/>
                </a:lnTo>
                <a:lnTo>
                  <a:pt x="0" y="1221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16157" y="4134814"/>
            <a:ext cx="1000465" cy="1221942"/>
          </a:xfrm>
          <a:custGeom>
            <a:avLst/>
            <a:gdLst/>
            <a:ahLst/>
            <a:cxnLst/>
            <a:rect r="r" b="b" t="t" l="l"/>
            <a:pathLst>
              <a:path h="1221942" w="1000465">
                <a:moveTo>
                  <a:pt x="0" y="0"/>
                </a:moveTo>
                <a:lnTo>
                  <a:pt x="1000465" y="0"/>
                </a:lnTo>
                <a:lnTo>
                  <a:pt x="1000465" y="1221942"/>
                </a:lnTo>
                <a:lnTo>
                  <a:pt x="0" y="1221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3983875" y="-3866040"/>
            <a:ext cx="4963124" cy="5502224"/>
            <a:chOff x="0" y="0"/>
            <a:chExt cx="4845749" cy="5372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45749" cy="5372100"/>
            </a:xfrm>
            <a:custGeom>
              <a:avLst/>
              <a:gdLst/>
              <a:ahLst/>
              <a:cxnLst/>
              <a:rect r="r" b="b" t="t" l="l"/>
              <a:pathLst>
                <a:path h="5372100" w="4845749">
                  <a:moveTo>
                    <a:pt x="329507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295079" y="5372100"/>
                  </a:lnTo>
                  <a:lnTo>
                    <a:pt x="4845749" y="2686050"/>
                  </a:lnTo>
                  <a:lnTo>
                    <a:pt x="329507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-2764207" y="-3000664"/>
            <a:ext cx="18492627" cy="5502224"/>
            <a:chOff x="0" y="0"/>
            <a:chExt cx="18055289" cy="53721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055289" cy="5372100"/>
            </a:xfrm>
            <a:custGeom>
              <a:avLst/>
              <a:gdLst/>
              <a:ahLst/>
              <a:cxnLst/>
              <a:rect r="r" b="b" t="t" l="l"/>
              <a:pathLst>
                <a:path h="5372100" w="18055289">
                  <a:moveTo>
                    <a:pt x="1650461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6504619" y="5372100"/>
                  </a:lnTo>
                  <a:lnTo>
                    <a:pt x="18055289" y="2686050"/>
                  </a:lnTo>
                  <a:lnTo>
                    <a:pt x="16504619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sp>
        <p:nvSpPr>
          <p:cNvPr name="AutoShape 6" id="6"/>
          <p:cNvSpPr/>
          <p:nvPr/>
        </p:nvSpPr>
        <p:spPr>
          <a:xfrm rot="0">
            <a:off x="2165350" y="7342865"/>
            <a:ext cx="13971207" cy="0"/>
          </a:xfrm>
          <a:prstGeom prst="line">
            <a:avLst/>
          </a:prstGeom>
          <a:ln cap="rnd" w="38100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0">
            <a:off x="2171700" y="5172075"/>
            <a:ext cx="13964857" cy="0"/>
          </a:xfrm>
          <a:prstGeom prst="line">
            <a:avLst/>
          </a:prstGeom>
          <a:ln cap="rnd" w="38100">
            <a:solidFill>
              <a:srgbClr val="86C7ED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1028700" y="942975"/>
            <a:ext cx="9880876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Fira Sans Medium"/>
              </a:rPr>
              <a:t>Entrer en école de commerce - Focus Concours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89526" y="3457575"/>
            <a:ext cx="2810446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Fira Sans Medium"/>
              </a:rPr>
              <a:t>Concours écoles Post-Bac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066772" y="3004185"/>
            <a:ext cx="7230046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spc="9">
                <a:solidFill>
                  <a:srgbClr val="000000"/>
                </a:solidFill>
                <a:latin typeface="Fira Sans Bold"/>
              </a:rPr>
              <a:t>Sésame, Accès, Pass, Team, Ecricome Bachelor, Bachelor EGC, Atout +3 et Link. A part pour quelques uns de ces concours, la procédure d’admission se réalise en dehors du site Admission Post Bac. </a:t>
            </a:r>
          </a:p>
          <a:p>
            <a:pPr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 spc="9">
                <a:solidFill>
                  <a:srgbClr val="000000"/>
                </a:solidFill>
                <a:latin typeface="Fira Sans Bold"/>
              </a:rPr>
              <a:t>Les frais d’inscriptions sont payants. Le nombre d’admis au concours est limité. Les concours ne portent pas sur des connaissances comme on en acquiert au lycée.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89526" y="5971205"/>
            <a:ext cx="2810446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Fira Sans Medium"/>
              </a:rPr>
              <a:t>Prépa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066772" y="5741652"/>
            <a:ext cx="7230046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 spc="9">
                <a:solidFill>
                  <a:srgbClr val="000000"/>
                </a:solidFill>
                <a:latin typeface="Fira Sans Bold"/>
              </a:rPr>
              <a:t>2 ans de préparation intense à l’examen d’entrée aux grandes écoles de Commerce. Formation gratuite dans les organismes publics (sélectif) et moyennant 2000€ par an environ dans le privé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89526" y="7800975"/>
            <a:ext cx="2810446" cy="990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  <a:spcBef>
                <a:spcPct val="0"/>
              </a:spcBef>
            </a:pPr>
            <a:r>
              <a:rPr lang="en-US" sz="3000" spc="-60">
                <a:solidFill>
                  <a:srgbClr val="000000"/>
                </a:solidFill>
                <a:latin typeface="Fira Sans Medium"/>
              </a:rPr>
              <a:t>Admission Parallèle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066772" y="7609565"/>
            <a:ext cx="7230046" cy="1887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 spc="9">
                <a:solidFill>
                  <a:srgbClr val="000000"/>
                </a:solidFill>
                <a:latin typeface="Fira Sans Bold"/>
              </a:rPr>
              <a:t>Réduction des coûts. 2 à 3 années dans le public, préparation au concours seul ou avec les services d’une préparation parallèle aux études. Temps de préparation moyen : 1 an. Les options de concours sont le TAGE 2 pour entrer en école après un bac + 2 (plus simple mais accès à moins de Grandes Ecoles) et le TAGE MAGE pour entrer en école après un bac + 3.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5008" y="5922688"/>
            <a:ext cx="1490336" cy="2830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 spc="9">
                <a:solidFill>
                  <a:srgbClr val="000000"/>
                </a:solidFill>
                <a:latin typeface="Fira Sans Light"/>
              </a:rPr>
              <a:t>Un accès à des écoles mieux classées mais une école de commerce reste une école de commerce</a:t>
            </a:r>
          </a:p>
        </p:txBody>
      </p:sp>
      <p:sp>
        <p:nvSpPr>
          <p:cNvPr name="AutoShape 16" id="16"/>
          <p:cNvSpPr/>
          <p:nvPr/>
        </p:nvSpPr>
        <p:spPr>
          <a:xfrm flipV="true">
            <a:off x="1865344" y="6237905"/>
            <a:ext cx="759153" cy="1124010"/>
          </a:xfrm>
          <a:prstGeom prst="line">
            <a:avLst/>
          </a:prstGeom>
          <a:ln cap="flat" w="38100">
            <a:solidFill>
              <a:srgbClr val="86C7ED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7" id="17"/>
          <p:cNvSpPr/>
          <p:nvPr/>
        </p:nvSpPr>
        <p:spPr>
          <a:xfrm>
            <a:off x="1865344" y="7361915"/>
            <a:ext cx="824071" cy="953410"/>
          </a:xfrm>
          <a:prstGeom prst="line">
            <a:avLst/>
          </a:prstGeom>
          <a:ln cap="flat" w="38100">
            <a:solidFill>
              <a:srgbClr val="86C7ED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3033674" y="3607235"/>
            <a:ext cx="688520" cy="840940"/>
          </a:xfrm>
          <a:custGeom>
            <a:avLst/>
            <a:gdLst/>
            <a:ahLst/>
            <a:cxnLst/>
            <a:rect r="r" b="b" t="t" l="l"/>
            <a:pathLst>
              <a:path h="840940" w="688520">
                <a:moveTo>
                  <a:pt x="0" y="0"/>
                </a:moveTo>
                <a:lnTo>
                  <a:pt x="688520" y="0"/>
                </a:lnTo>
                <a:lnTo>
                  <a:pt x="688520" y="840940"/>
                </a:lnTo>
                <a:lnTo>
                  <a:pt x="0" y="840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033674" y="5845592"/>
            <a:ext cx="688520" cy="840940"/>
          </a:xfrm>
          <a:custGeom>
            <a:avLst/>
            <a:gdLst/>
            <a:ahLst/>
            <a:cxnLst/>
            <a:rect r="r" b="b" t="t" l="l"/>
            <a:pathLst>
              <a:path h="840940" w="688520">
                <a:moveTo>
                  <a:pt x="0" y="0"/>
                </a:moveTo>
                <a:lnTo>
                  <a:pt x="688520" y="0"/>
                </a:lnTo>
                <a:lnTo>
                  <a:pt x="688520" y="840940"/>
                </a:lnTo>
                <a:lnTo>
                  <a:pt x="0" y="840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033674" y="7912578"/>
            <a:ext cx="688520" cy="840940"/>
          </a:xfrm>
          <a:custGeom>
            <a:avLst/>
            <a:gdLst/>
            <a:ahLst/>
            <a:cxnLst/>
            <a:rect r="r" b="b" t="t" l="l"/>
            <a:pathLst>
              <a:path h="840940" w="688520">
                <a:moveTo>
                  <a:pt x="0" y="0"/>
                </a:moveTo>
                <a:lnTo>
                  <a:pt x="688520" y="0"/>
                </a:lnTo>
                <a:lnTo>
                  <a:pt x="688520" y="840940"/>
                </a:lnTo>
                <a:lnTo>
                  <a:pt x="0" y="840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10052064"/>
            <a:ext cx="18288000" cy="234936"/>
          </a:xfrm>
          <a:prstGeom prst="rect">
            <a:avLst/>
          </a:prstGeom>
          <a:solidFill>
            <a:srgbClr val="1836B2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863169" y="2344515"/>
            <a:ext cx="5325516" cy="2083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3"/>
              </a:lnSpc>
              <a:spcBef>
                <a:spcPct val="0"/>
              </a:spcBef>
            </a:pPr>
            <a:r>
              <a:rPr lang="en-US" sz="3226" spc="-64">
                <a:solidFill>
                  <a:srgbClr val="1836B2"/>
                </a:solidFill>
                <a:latin typeface="Fira Sans Medium"/>
              </a:rPr>
              <a:t>Aller aux portes ouvertes, parler aux élèves qui y sont, lire les brochures et se renseigner sur les cursus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153094" y="2091732"/>
            <a:ext cx="6234829" cy="3771573"/>
            <a:chOff x="0" y="0"/>
            <a:chExt cx="8313106" cy="502876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407514" y="1792425"/>
              <a:ext cx="3743795" cy="1263531"/>
            </a:xfrm>
            <a:custGeom>
              <a:avLst/>
              <a:gdLst/>
              <a:ahLst/>
              <a:cxnLst/>
              <a:rect r="r" b="b" t="t" l="l"/>
              <a:pathLst>
                <a:path h="1263531" w="3743795">
                  <a:moveTo>
                    <a:pt x="0" y="0"/>
                  </a:moveTo>
                  <a:lnTo>
                    <a:pt x="3743795" y="0"/>
                  </a:lnTo>
                  <a:lnTo>
                    <a:pt x="3743795" y="1263531"/>
                  </a:lnTo>
                  <a:lnTo>
                    <a:pt x="0" y="1263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587522" y="1434387"/>
              <a:ext cx="2742441" cy="1979607"/>
            </a:xfrm>
            <a:custGeom>
              <a:avLst/>
              <a:gdLst/>
              <a:ahLst/>
              <a:cxnLst/>
              <a:rect r="r" b="b" t="t" l="l"/>
              <a:pathLst>
                <a:path h="1979607" w="2742441">
                  <a:moveTo>
                    <a:pt x="0" y="0"/>
                  </a:moveTo>
                  <a:lnTo>
                    <a:pt x="2742440" y="0"/>
                  </a:lnTo>
                  <a:lnTo>
                    <a:pt x="2742440" y="1979607"/>
                  </a:lnTo>
                  <a:lnTo>
                    <a:pt x="0" y="1979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07514" y="4084931"/>
              <a:ext cx="3045753" cy="918485"/>
            </a:xfrm>
            <a:custGeom>
              <a:avLst/>
              <a:gdLst/>
              <a:ahLst/>
              <a:cxnLst/>
              <a:rect r="r" b="b" t="t" l="l"/>
              <a:pathLst>
                <a:path h="918485" w="3045753">
                  <a:moveTo>
                    <a:pt x="0" y="0"/>
                  </a:moveTo>
                  <a:lnTo>
                    <a:pt x="3045753" y="0"/>
                  </a:lnTo>
                  <a:lnTo>
                    <a:pt x="3045753" y="918485"/>
                  </a:lnTo>
                  <a:lnTo>
                    <a:pt x="0" y="918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02288" y="3956917"/>
              <a:ext cx="3168354" cy="1071847"/>
            </a:xfrm>
            <a:custGeom>
              <a:avLst/>
              <a:gdLst/>
              <a:ahLst/>
              <a:cxnLst/>
              <a:rect r="r" b="b" t="t" l="l"/>
              <a:pathLst>
                <a:path h="1071847" w="3168354">
                  <a:moveTo>
                    <a:pt x="0" y="0"/>
                  </a:moveTo>
                  <a:lnTo>
                    <a:pt x="3168354" y="0"/>
                  </a:lnTo>
                  <a:lnTo>
                    <a:pt x="3168354" y="1071847"/>
                  </a:lnTo>
                  <a:lnTo>
                    <a:pt x="0" y="1071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-28575"/>
              <a:ext cx="8313106" cy="1200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40"/>
                </a:lnSpc>
                <a:spcBef>
                  <a:spcPct val="0"/>
                </a:spcBef>
              </a:pPr>
              <a:r>
                <a:rPr lang="en-US" sz="2800" spc="-56">
                  <a:solidFill>
                    <a:srgbClr val="000000"/>
                  </a:solidFill>
                  <a:latin typeface="Fira Sans Medium"/>
                </a:rPr>
                <a:t>Les accréditations - gage d’excellence et reconnaissance internationale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3528893" y="441583"/>
            <a:ext cx="11678505" cy="587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58"/>
              </a:lnSpc>
              <a:spcBef>
                <a:spcPct val="0"/>
              </a:spcBef>
            </a:pPr>
            <a:r>
              <a:rPr lang="en-US" sz="3470">
                <a:solidFill>
                  <a:srgbClr val="000000"/>
                </a:solidFill>
                <a:latin typeface="Fira Sans Ultra-Bold"/>
              </a:rPr>
              <a:t>Comment choisir parmi toutes les écoles de commerce ?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402921" y="6362069"/>
            <a:ext cx="6246013" cy="2559758"/>
            <a:chOff x="0" y="0"/>
            <a:chExt cx="8328017" cy="3413011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28575"/>
              <a:ext cx="8313106" cy="1200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40"/>
                </a:lnSpc>
                <a:spcBef>
                  <a:spcPct val="0"/>
                </a:spcBef>
              </a:pPr>
              <a:r>
                <a:rPr lang="en-US" sz="2800" spc="-56">
                  <a:solidFill>
                    <a:srgbClr val="000000"/>
                  </a:solidFill>
                  <a:latin typeface="Fira Sans"/>
                </a:rPr>
                <a:t>13 écoles de commerce française triplement accréditées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4912" y="1603050"/>
              <a:ext cx="8313106" cy="18099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40"/>
                </a:lnSpc>
                <a:spcBef>
                  <a:spcPct val="0"/>
                </a:spcBef>
              </a:pPr>
              <a:r>
                <a:rPr lang="en-US" sz="2800" spc="-56">
                  <a:solidFill>
                    <a:srgbClr val="000000"/>
                  </a:solidFill>
                  <a:latin typeface="Fira Sans"/>
                </a:rPr>
                <a:t>HEC, Essec, ESCP, EDHEC, EM Lyon, Skema, Audencia, Neoma, KEDGE, IESEG, Toulouse BS, Rennes BS, INSEAD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0607751" y="7371921"/>
            <a:ext cx="5325516" cy="511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3"/>
              </a:lnSpc>
              <a:spcBef>
                <a:spcPct val="0"/>
              </a:spcBef>
            </a:pPr>
            <a:r>
              <a:rPr lang="en-US" sz="3226" spc="-64">
                <a:solidFill>
                  <a:srgbClr val="1836B2"/>
                </a:solidFill>
                <a:latin typeface="Fira Sans Medium"/>
              </a:rPr>
              <a:t>Le réseau Alumni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07751" y="8410348"/>
            <a:ext cx="5325516" cy="511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93"/>
              </a:lnSpc>
              <a:spcBef>
                <a:spcPct val="0"/>
              </a:spcBef>
            </a:pPr>
            <a:r>
              <a:rPr lang="en-US" sz="3226" spc="-64">
                <a:solidFill>
                  <a:srgbClr val="1836B2"/>
                </a:solidFill>
                <a:latin typeface="Fira Sans Medium"/>
              </a:rPr>
              <a:t>Autres...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538089" y="5143500"/>
            <a:ext cx="8520388" cy="6226137"/>
            <a:chOff x="0" y="0"/>
            <a:chExt cx="7351649" cy="5372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351650" cy="5372100"/>
            </a:xfrm>
            <a:custGeom>
              <a:avLst/>
              <a:gdLst/>
              <a:ahLst/>
              <a:cxnLst/>
              <a:rect r="r" b="b" t="t" l="l"/>
              <a:pathLst>
                <a:path h="5372100" w="7351650">
                  <a:moveTo>
                    <a:pt x="580097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800979" y="5372100"/>
                  </a:lnTo>
                  <a:lnTo>
                    <a:pt x="7351650" y="2686050"/>
                  </a:lnTo>
                  <a:lnTo>
                    <a:pt x="5800979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538089" y="0"/>
            <a:ext cx="12020749" cy="10409427"/>
            <a:chOff x="0" y="0"/>
            <a:chExt cx="4282440" cy="3708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1560" t="0" r="-1156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310058" y="3247157"/>
            <a:ext cx="515789" cy="515789"/>
          </a:xfrm>
          <a:custGeom>
            <a:avLst/>
            <a:gdLst/>
            <a:ahLst/>
            <a:cxnLst/>
            <a:rect r="r" b="b" t="t" l="l"/>
            <a:pathLst>
              <a:path h="515789" w="515789">
                <a:moveTo>
                  <a:pt x="0" y="0"/>
                </a:moveTo>
                <a:lnTo>
                  <a:pt x="515789" y="0"/>
                </a:lnTo>
                <a:lnTo>
                  <a:pt x="515789" y="515789"/>
                </a:lnTo>
                <a:lnTo>
                  <a:pt x="0" y="515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19933" y="3209057"/>
            <a:ext cx="4944046" cy="670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60"/>
              </a:lnSpc>
              <a:spcBef>
                <a:spcPct val="0"/>
              </a:spcBef>
            </a:pPr>
            <a:r>
              <a:rPr lang="en-US" sz="4200" spc="-84">
                <a:solidFill>
                  <a:srgbClr val="000000"/>
                </a:solidFill>
                <a:latin typeface="Fira Sans Medium"/>
              </a:rPr>
              <a:t>LES FRAIS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10058" y="4445867"/>
            <a:ext cx="6491517" cy="259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74"/>
              </a:lnSpc>
            </a:pPr>
            <a:r>
              <a:rPr lang="en-US" sz="2124" spc="10">
                <a:solidFill>
                  <a:srgbClr val="000000"/>
                </a:solidFill>
                <a:latin typeface="Fira Sans Bold"/>
              </a:rPr>
              <a:t> Ecole post-bac : entre 8000€ et 12000€ l’année</a:t>
            </a:r>
          </a:p>
          <a:p>
            <a:pPr>
              <a:lnSpc>
                <a:spcPts val="2974"/>
              </a:lnSpc>
            </a:pPr>
          </a:p>
          <a:p>
            <a:pPr>
              <a:lnSpc>
                <a:spcPts val="2974"/>
              </a:lnSpc>
            </a:pPr>
            <a:r>
              <a:rPr lang="en-US" sz="2124" spc="10">
                <a:solidFill>
                  <a:srgbClr val="000000"/>
                </a:solidFill>
                <a:latin typeface="Fira Sans Bold"/>
              </a:rPr>
              <a:t>Programme Grande Ecole : entre 14000€ et 18000€ l’année</a:t>
            </a:r>
          </a:p>
          <a:p>
            <a:pPr>
              <a:lnSpc>
                <a:spcPts val="2974"/>
              </a:lnSpc>
            </a:pPr>
          </a:p>
          <a:p>
            <a:pPr marL="0" indent="0" lvl="0">
              <a:lnSpc>
                <a:spcPts val="2974"/>
              </a:lnSpc>
              <a:spcBef>
                <a:spcPct val="0"/>
              </a:spcBef>
            </a:pPr>
            <a:r>
              <a:rPr lang="en-US" sz="2124" spc="10">
                <a:solidFill>
                  <a:srgbClr val="000000"/>
                </a:solidFill>
                <a:latin typeface="Fira Sans Bold"/>
              </a:rPr>
              <a:t>Possibilité de faire de l’alternance (être payée et ne pas payer les frais de l’école)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975363" y="0"/>
            <a:ext cx="10049134" cy="8702097"/>
            <a:chOff x="0" y="0"/>
            <a:chExt cx="4282440" cy="3708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0" t="-36609" r="0" b="-3660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3256734" y="-3456675"/>
            <a:ext cx="4711177" cy="6226137"/>
            <a:chOff x="0" y="0"/>
            <a:chExt cx="4064946" cy="53721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064946" cy="5372100"/>
            </a:xfrm>
            <a:custGeom>
              <a:avLst/>
              <a:gdLst/>
              <a:ahLst/>
              <a:cxnLst/>
              <a:rect r="r" b="b" t="t" l="l"/>
              <a:pathLst>
                <a:path h="5372100" w="4064946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-2009004" y="7434364"/>
            <a:ext cx="4711177" cy="6226137"/>
            <a:chOff x="0" y="0"/>
            <a:chExt cx="4064946" cy="5372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064946" cy="5372100"/>
            </a:xfrm>
            <a:custGeom>
              <a:avLst/>
              <a:gdLst/>
              <a:ahLst/>
              <a:cxnLst/>
              <a:rect r="r" b="b" t="t" l="l"/>
              <a:pathLst>
                <a:path h="5372100" w="4064946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7967911" y="1028700"/>
            <a:ext cx="8992881" cy="2600332"/>
            <a:chOff x="0" y="0"/>
            <a:chExt cx="11990509" cy="3467109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76200"/>
              <a:ext cx="11990509" cy="15311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8717"/>
                </a:lnSpc>
                <a:spcBef>
                  <a:spcPct val="0"/>
                </a:spcBef>
              </a:pPr>
              <a:r>
                <a:rPr lang="en-US" sz="7925">
                  <a:solidFill>
                    <a:srgbClr val="000000"/>
                  </a:solidFill>
                  <a:latin typeface="Fira Sans Semi-Bold"/>
                </a:rPr>
                <a:t>Les matières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181587"/>
              <a:ext cx="11990509" cy="13080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3900"/>
                </a:lnSpc>
                <a:spcBef>
                  <a:spcPct val="0"/>
                </a:spcBef>
              </a:pPr>
              <a:r>
                <a:rPr lang="en-US" sz="3000" spc="-60">
                  <a:solidFill>
                    <a:srgbClr val="000000"/>
                  </a:solidFill>
                  <a:latin typeface="Fira Sans Medium"/>
                </a:rPr>
                <a:t>Un enseignement concret avec beaucoup de mises en pratique et de travaux de groupe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7967911" y="4497705"/>
            <a:ext cx="9291389" cy="124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Fira Sans Bold"/>
              </a:rPr>
              <a:t>Quelques idées de cours : Marketing, Comptabilité, Finance, Communication, Négociation, Droit, Entrepreneuriat, Management, Solutions de Durabilité, Achats, Logistique, Langues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967911" y="6591328"/>
            <a:ext cx="9291389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Fira Sans"/>
              </a:rPr>
              <a:t>Les cours sont dispensés par des personnes en profession.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967911" y="7846752"/>
            <a:ext cx="9291389" cy="1663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Fira Sans Bold"/>
              </a:rPr>
              <a:t>L’Ecole de commerce a pour ambition de faire réfléchir différemment et plus globalement. Les projets en groupe permettent de mieux se connaître soi-même et d’apprendre à travailler en cohésion, comme en entreprise.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2293352" y="-467139"/>
            <a:ext cx="7945947" cy="4810900"/>
            <a:chOff x="0" y="0"/>
            <a:chExt cx="8872855" cy="53721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872855" cy="5372100"/>
            </a:xfrm>
            <a:custGeom>
              <a:avLst/>
              <a:gdLst/>
              <a:ahLst/>
              <a:cxnLst/>
              <a:rect r="r" b="b" t="t" l="l"/>
              <a:pathLst>
                <a:path h="5372100" w="8872855">
                  <a:moveTo>
                    <a:pt x="7322185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7322185" y="5372100"/>
                  </a:lnTo>
                  <a:lnTo>
                    <a:pt x="8872855" y="2686050"/>
                  </a:lnTo>
                  <a:lnTo>
                    <a:pt x="7322185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640686" y="1247111"/>
            <a:ext cx="9251278" cy="8011189"/>
            <a:chOff x="0" y="0"/>
            <a:chExt cx="4282440" cy="3708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0" t="-31701" r="0" b="-31701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-10800000">
            <a:off x="13226828" y="9258300"/>
            <a:ext cx="7384961" cy="6226137"/>
            <a:chOff x="0" y="0"/>
            <a:chExt cx="6371968" cy="5372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71968" cy="5372100"/>
            </a:xfrm>
            <a:custGeom>
              <a:avLst/>
              <a:gdLst/>
              <a:ahLst/>
              <a:cxnLst/>
              <a:rect r="r" b="b" t="t" l="l"/>
              <a:pathLst>
                <a:path h="5372100" w="6371968">
                  <a:moveTo>
                    <a:pt x="4821298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821298" y="5372100"/>
                  </a:lnTo>
                  <a:lnTo>
                    <a:pt x="6371968" y="2686050"/>
                  </a:lnTo>
                  <a:lnTo>
                    <a:pt x="4821298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name="Group 8" id="8"/>
          <p:cNvGrpSpPr/>
          <p:nvPr/>
        </p:nvGrpSpPr>
        <p:grpSpPr>
          <a:xfrm rot="-10800000">
            <a:off x="11882352" y="8782041"/>
            <a:ext cx="4711177" cy="6226137"/>
            <a:chOff x="0" y="0"/>
            <a:chExt cx="4064946" cy="5372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64946" cy="5372100"/>
            </a:xfrm>
            <a:custGeom>
              <a:avLst/>
              <a:gdLst/>
              <a:ahLst/>
              <a:cxnLst/>
              <a:rect r="r" b="b" t="t" l="l"/>
              <a:pathLst>
                <a:path h="5372100" w="4064946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28700" y="3671375"/>
            <a:ext cx="8992881" cy="1129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717"/>
              </a:lnSpc>
              <a:spcBef>
                <a:spcPct val="0"/>
              </a:spcBef>
            </a:pPr>
            <a:r>
              <a:rPr lang="en-US" sz="7925">
                <a:solidFill>
                  <a:srgbClr val="000000"/>
                </a:solidFill>
                <a:latin typeface="Fira Sans Semi-Bold"/>
              </a:rPr>
              <a:t>Les débouchés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5283366"/>
            <a:ext cx="8751630" cy="162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55"/>
              </a:lnSpc>
            </a:pPr>
            <a:r>
              <a:rPr lang="en-US" sz="2325">
                <a:solidFill>
                  <a:srgbClr val="000000"/>
                </a:solidFill>
                <a:latin typeface="Fira Sans Bold"/>
              </a:rPr>
              <a:t>Stages / Alternances : des opportunités qui permettent concrètement de trouver une voie et d’avoir un meilleur profil en arrivant sur le marché du travail.</a:t>
            </a:r>
          </a:p>
          <a:p>
            <a:pPr marL="0" indent="0" lvl="0">
              <a:lnSpc>
                <a:spcPts val="325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DAF3oxuJBQY</dc:identifier>
  <dcterms:modified xsi:type="dcterms:W3CDTF">2011-08-01T06:04:30Z</dcterms:modified>
  <cp:revision>1</cp:revision>
  <dc:title>L’Ecole de commerce</dc:title>
</cp:coreProperties>
</file>