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sideWall>
      <c:spPr>
        <a:solidFill>
          <a:srgbClr val="d9d9d9"/>
        </a:solidFill>
        <a:ln>
          <a:noFill/>
        </a:ln>
      </c:spPr>
    </c:sideWall>
    <c:backWall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0696810157943636"/>
          <c:y val="0.0149980771695936"/>
          <c:w val="0.61372384196788"/>
          <c:h val="0.825214716062043"/>
        </c:manualLayout>
      </c:layout>
      <c:pie3DChart>
        <c:varyColors val="1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explosion val="0"/>
          <c:dPt>
            <c:idx val="0"/>
            <c:spPr>
              <a:solidFill>
                <a:srgbClr val="4f81bd"/>
              </a:solidFill>
              <a:ln>
                <a:noFill/>
              </a:ln>
            </c:spPr>
          </c:dPt>
          <c:dPt>
            <c:idx val="1"/>
            <c:spPr>
              <a:solidFill>
                <a:srgbClr val="c0504d"/>
              </a:solidFill>
              <a:ln>
                <a:noFill/>
              </a:ln>
            </c:spPr>
          </c:dPt>
          <c:dPt>
            <c:idx val="2"/>
            <c:spPr>
              <a:solidFill>
                <a:srgbClr val="9bbb59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2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/>
                <a:lstStyle/>
                <a:p>
                  <a:pPr>
                    <a:defRPr b="0" sz="2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txPr>
                <a:bodyPr/>
                <a:lstStyle/>
                <a:p>
                  <a:pPr>
                    <a:defRPr b="0" sz="2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0" sz="2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val>
            <c:numRef>
              <c:f>0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24970824284028"/>
          <c:y val="0.270406516420103"/>
          <c:w val="0.265139296223723"/>
          <c:h val="0.45918696715979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709C9E7-C51C-4B00-A7B5-9C381B13B94A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17/02/2021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E5CAECE-F577-4AE9-8DCC-9257F835247A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1960086-83B2-4EF8-97D7-AAE40570CC16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17/02/2021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22AE7D7-1A5A-4F89-A1F9-DDB4DA90C880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15D727D-5E99-4DC5-AD3C-9A751B8E82B7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17/02/2021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9F955CE-2DE5-4623-8632-ED325C1E65F8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www.ted.com/talks/michelle_obama/transcript" TargetMode="External"/><Relationship Id="rId2" Type="http://schemas.openxmlformats.org/officeDocument/2006/relationships/hyperlink" Target="https://www.ted.com/talks/michelle_obama/transcript" TargetMode="External"/><Relationship Id="rId3" Type="http://schemas.openxmlformats.org/officeDocument/2006/relationships/hyperlink" Target="https://www.ted.com/talks/michelle_obama/transcript" TargetMode="External"/><Relationship Id="rId4" Type="http://schemas.openxmlformats.org/officeDocument/2006/relationships/hyperlink" Target="https://www.youtube.com/watch?v=4ZNWYqDU948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fpdl.vimeocdn.com/vimeo-prod-skyfire-std-us/01/2035/13/335178325/1325143566.mp4?token=1563637190-0x87c18cae028607e6c597a5a73a4bb88786024821" TargetMode="External"/><Relationship Id="rId2" Type="http://schemas.openxmlformats.org/officeDocument/2006/relationships/hyperlink" Target="https://youtu.be/aFw7MTRucoM" TargetMode="Externa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canal-u.tv/video/eduscol/oral_l_oral_cela_s_apprend.51503" TargetMode="External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www.pearltrees.com/s/file/preview/171000435/fiche%20argumentation.pdf?pearlId=219916105" TargetMode="External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51640" y="980640"/>
            <a:ext cx="777636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L’ART ORATOIRE, ÇA S’APPREND !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Il y a bien longtemps, en 2004 …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</a:t>
            </a: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://</a:t>
            </a: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www.ted.com/talks/michelle_obama/transcript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12 années plus tard …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https://www.youtube.com/watch?v=4ZNWYqDU948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5"/>
          <a:stretch/>
        </p:blipFill>
        <p:spPr>
          <a:xfrm>
            <a:off x="6156000" y="1868040"/>
            <a:ext cx="1599840" cy="2136600"/>
          </a:xfrm>
          <a:prstGeom prst="rect">
            <a:avLst/>
          </a:prstGeom>
          <a:ln w="9360">
            <a:noFill/>
          </a:ln>
        </p:spPr>
      </p:pic>
      <p:pic>
        <p:nvPicPr>
          <p:cNvPr id="125" name="Picture 3" descr=""/>
          <p:cNvPicPr/>
          <p:nvPr/>
        </p:nvPicPr>
        <p:blipFill>
          <a:blip r:embed="rId6"/>
          <a:stretch/>
        </p:blipFill>
        <p:spPr>
          <a:xfrm>
            <a:off x="5580000" y="4221000"/>
            <a:ext cx="3427920" cy="18464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259640" y="620640"/>
            <a:ext cx="633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LE LANGAGE NON VERBAL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39640" y="1917000"/>
            <a:ext cx="2304000" cy="575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</a:rPr>
              <a:t>La </a:t>
            </a:r>
            <a:r>
              <a:rPr b="1" lang="fr-FR" sz="2400" spc="-1" strike="noStrike">
                <a:solidFill>
                  <a:srgbClr val="ffffff"/>
                </a:solidFill>
                <a:latin typeface="Calibri"/>
              </a:rPr>
              <a:t>présentation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3204000" y="1917000"/>
            <a:ext cx="2304000" cy="575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libri"/>
              </a:rPr>
              <a:t>Le visage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5868000" y="1917000"/>
            <a:ext cx="2304000" cy="575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libri"/>
              </a:rPr>
              <a:t>Le corps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 flipH="1">
            <a:off x="754920" y="2493000"/>
            <a:ext cx="503640" cy="93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6"/>
          <p:cNvSpPr/>
          <p:nvPr/>
        </p:nvSpPr>
        <p:spPr>
          <a:xfrm>
            <a:off x="2123640" y="2493000"/>
            <a:ext cx="431640" cy="93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7"/>
          <p:cNvSpPr/>
          <p:nvPr/>
        </p:nvSpPr>
        <p:spPr>
          <a:xfrm flipH="1">
            <a:off x="3275280" y="2493000"/>
            <a:ext cx="503640" cy="187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8"/>
          <p:cNvSpPr/>
          <p:nvPr/>
        </p:nvSpPr>
        <p:spPr>
          <a:xfrm>
            <a:off x="4500000" y="2493000"/>
            <a:ext cx="360" cy="14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9"/>
          <p:cNvSpPr/>
          <p:nvPr/>
        </p:nvSpPr>
        <p:spPr>
          <a:xfrm>
            <a:off x="4860000" y="2421000"/>
            <a:ext cx="791640" cy="252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10"/>
          <p:cNvSpPr/>
          <p:nvPr/>
        </p:nvSpPr>
        <p:spPr>
          <a:xfrm>
            <a:off x="7668360" y="2493000"/>
            <a:ext cx="360" cy="86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11"/>
          <p:cNvSpPr/>
          <p:nvPr/>
        </p:nvSpPr>
        <p:spPr>
          <a:xfrm>
            <a:off x="6372360" y="2493000"/>
            <a:ext cx="360" cy="86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12"/>
          <p:cNvSpPr/>
          <p:nvPr/>
        </p:nvSpPr>
        <p:spPr>
          <a:xfrm>
            <a:off x="251640" y="3141000"/>
            <a:ext cx="1475280" cy="50364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Vêtements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93" name="CustomShape 13"/>
          <p:cNvSpPr/>
          <p:nvPr/>
        </p:nvSpPr>
        <p:spPr>
          <a:xfrm>
            <a:off x="1835640" y="3141000"/>
            <a:ext cx="1367640" cy="57564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Physique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94" name="CustomShape 14"/>
          <p:cNvSpPr/>
          <p:nvPr/>
        </p:nvSpPr>
        <p:spPr>
          <a:xfrm>
            <a:off x="2699640" y="4365000"/>
            <a:ext cx="1079640" cy="64764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Sourire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95" name="CustomShape 15"/>
          <p:cNvSpPr/>
          <p:nvPr/>
        </p:nvSpPr>
        <p:spPr>
          <a:xfrm>
            <a:off x="3924000" y="3933000"/>
            <a:ext cx="1223640" cy="57564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Regard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96" name="CustomShape 16"/>
          <p:cNvSpPr/>
          <p:nvPr/>
        </p:nvSpPr>
        <p:spPr>
          <a:xfrm>
            <a:off x="5292000" y="4941000"/>
            <a:ext cx="1656000" cy="64764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Expression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97" name="CustomShape 17"/>
          <p:cNvSpPr/>
          <p:nvPr/>
        </p:nvSpPr>
        <p:spPr>
          <a:xfrm>
            <a:off x="6012000" y="3357000"/>
            <a:ext cx="1079640" cy="50364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Gestes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98" name="CustomShape 18"/>
          <p:cNvSpPr/>
          <p:nvPr/>
        </p:nvSpPr>
        <p:spPr>
          <a:xfrm>
            <a:off x="7236360" y="3357000"/>
            <a:ext cx="1223640" cy="50364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Attitude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raphique 1"/>
          <p:cNvGraphicFramePr/>
          <p:nvPr/>
        </p:nvGraphicFramePr>
        <p:xfrm>
          <a:off x="755640" y="908640"/>
          <a:ext cx="8136720" cy="561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323640" y="548640"/>
            <a:ext cx="8558640" cy="6048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251640" y="260640"/>
            <a:ext cx="5256360" cy="551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000000"/>
                </a:solidFill>
                <a:latin typeface="Calibri"/>
              </a:rPr>
              <a:t>POSTURE DEBOUT </a:t>
            </a:r>
            <a:endParaRPr b="0" lang="fr-F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Dos droit</a:t>
            </a:r>
            <a:endParaRPr b="0" lang="fr-FR" sz="36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Les épaules forment un T</a:t>
            </a:r>
            <a:endParaRPr b="0" lang="fr-FR" sz="36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Tête dégagée</a:t>
            </a:r>
            <a:endParaRPr b="0" lang="fr-FR" sz="36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Pieds parallèles légèrement écartés ancrés dans le sol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202" name="Line 2"/>
          <p:cNvSpPr/>
          <p:nvPr/>
        </p:nvSpPr>
        <p:spPr>
          <a:xfrm>
            <a:off x="5508000" y="1988640"/>
            <a:ext cx="1728000" cy="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Line 3"/>
          <p:cNvSpPr/>
          <p:nvPr/>
        </p:nvSpPr>
        <p:spPr>
          <a:xfrm>
            <a:off x="7236000" y="1988640"/>
            <a:ext cx="0" cy="36000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Line 4"/>
          <p:cNvSpPr/>
          <p:nvPr/>
        </p:nvSpPr>
        <p:spPr>
          <a:xfrm>
            <a:off x="5508000" y="2348640"/>
            <a:ext cx="648000" cy="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Line 5"/>
          <p:cNvSpPr/>
          <p:nvPr/>
        </p:nvSpPr>
        <p:spPr>
          <a:xfrm flipH="1">
            <a:off x="6588000" y="2348640"/>
            <a:ext cx="576000" cy="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6"/>
          <p:cNvSpPr/>
          <p:nvPr/>
        </p:nvSpPr>
        <p:spPr>
          <a:xfrm>
            <a:off x="6084000" y="2349000"/>
            <a:ext cx="647640" cy="180000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7"/>
          <p:cNvSpPr/>
          <p:nvPr/>
        </p:nvSpPr>
        <p:spPr>
          <a:xfrm>
            <a:off x="6084000" y="1412640"/>
            <a:ext cx="575640" cy="575640"/>
          </a:xfrm>
          <a:prstGeom prst="smileyFace">
            <a:avLst>
              <a:gd name="adj" fmla="val 4653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Line 8"/>
          <p:cNvSpPr/>
          <p:nvPr/>
        </p:nvSpPr>
        <p:spPr>
          <a:xfrm>
            <a:off x="5868000" y="4221000"/>
            <a:ext cx="1080000" cy="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9" name="Picture 2" descr=""/>
          <p:cNvPicPr/>
          <p:nvPr/>
        </p:nvPicPr>
        <p:blipFill>
          <a:blip r:embed="rId1"/>
          <a:stretch/>
        </p:blipFill>
        <p:spPr>
          <a:xfrm>
            <a:off x="6300360" y="2205000"/>
            <a:ext cx="237600" cy="1923840"/>
          </a:xfrm>
          <a:prstGeom prst="rect">
            <a:avLst/>
          </a:prstGeom>
          <a:ln w="9360">
            <a:noFill/>
          </a:ln>
        </p:spPr>
      </p:pic>
      <p:sp>
        <p:nvSpPr>
          <p:cNvPr id="210" name="Line 9"/>
          <p:cNvSpPr/>
          <p:nvPr/>
        </p:nvSpPr>
        <p:spPr>
          <a:xfrm>
            <a:off x="5580000" y="1916640"/>
            <a:ext cx="0" cy="43200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39640" y="1225800"/>
            <a:ext cx="7920360" cy="49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000000"/>
                </a:solidFill>
                <a:latin typeface="Calibri"/>
              </a:rPr>
              <a:t>POSTURE ASSISE </a:t>
            </a:r>
            <a:endParaRPr b="0" lang="fr-F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</a:rPr>
              <a:t>Dos droit décollé du dossier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</a:rPr>
              <a:t>Mains visibles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</a:rPr>
              <a:t>Assis sur le premier tiers de la chaise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</a:rPr>
              <a:t>Pointe des pieds au sol, talons décollés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</a:rPr>
              <a:t>Pieds parallèles</a:t>
            </a:r>
            <a:endParaRPr b="0" lang="fr-FR" sz="4000" spc="-1" strike="noStrike">
              <a:latin typeface="Arial"/>
            </a:endParaRPr>
          </a:p>
        </p:txBody>
      </p:sp>
      <p:pic>
        <p:nvPicPr>
          <p:cNvPr id="212" name="Picture 2" descr=""/>
          <p:cNvPicPr/>
          <p:nvPr/>
        </p:nvPicPr>
        <p:blipFill>
          <a:blip r:embed="rId1"/>
          <a:stretch/>
        </p:blipFill>
        <p:spPr>
          <a:xfrm>
            <a:off x="6228360" y="404640"/>
            <a:ext cx="2361960" cy="34095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3852000" y="764640"/>
            <a:ext cx="4752000" cy="167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</a:rPr>
              <a:t>LE REGARD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Pour établir et garder le contact avec son auditoire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755640" y="764640"/>
            <a:ext cx="2838240" cy="1380600"/>
          </a:xfrm>
          <a:prstGeom prst="rect">
            <a:avLst/>
          </a:prstGeom>
          <a:ln w="9360"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827640" y="2925000"/>
            <a:ext cx="7344360" cy="328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Permet de prendre de l’information sur l’état d’écoute du public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Est-il dynamique ?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Me regarde t-il ?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S’est-il assoupi ?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Semble t-il comprendre ce que je dis ?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4140000" y="692640"/>
            <a:ext cx="19440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00"/>
                </a:solidFill>
                <a:latin typeface="Calibri"/>
              </a:rPr>
              <a:t>LA VOIX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251640" y="2205000"/>
            <a:ext cx="8208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Le registre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: voix de tête, de nez, de gorge, de poitrine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251640" y="2925000"/>
            <a:ext cx="720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Le ton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:  ce qui remplit les mots et leur donne du sens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251640" y="3573000"/>
            <a:ext cx="8712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timbre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: impression que donne votre voix (riches, chauds, doux …)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611640" y="332640"/>
            <a:ext cx="2016000" cy="1245600"/>
          </a:xfrm>
          <a:prstGeom prst="rect">
            <a:avLst/>
          </a:prstGeom>
          <a:ln w="9360">
            <a:noFill/>
          </a:ln>
        </p:spPr>
      </p:pic>
      <p:sp>
        <p:nvSpPr>
          <p:cNvPr id="221" name="CustomShape 5"/>
          <p:cNvSpPr/>
          <p:nvPr/>
        </p:nvSpPr>
        <p:spPr>
          <a:xfrm>
            <a:off x="251640" y="4293000"/>
            <a:ext cx="5544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La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prosodie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: mélodie de la voix.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22" name="CustomShape 6"/>
          <p:cNvSpPr/>
          <p:nvPr/>
        </p:nvSpPr>
        <p:spPr>
          <a:xfrm>
            <a:off x="251640" y="4941000"/>
            <a:ext cx="4032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La cadence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: débit de parole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23" name="CustomShape 7"/>
          <p:cNvSpPr/>
          <p:nvPr/>
        </p:nvSpPr>
        <p:spPr>
          <a:xfrm>
            <a:off x="323640" y="5661360"/>
            <a:ext cx="78483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Le volume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: puissance sonore à moduler suivant l’espace, le nombre d’interlocuteurs, les circonstances.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2915640" y="188640"/>
            <a:ext cx="4392000" cy="1007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EXERCICES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395640" y="5157360"/>
            <a:ext cx="6400440" cy="816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LES VIRELANGUES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26" name="Picture 2" descr=""/>
          <p:cNvPicPr/>
          <p:nvPr/>
        </p:nvPicPr>
        <p:blipFill>
          <a:blip r:embed="rId1"/>
          <a:stretch/>
        </p:blipFill>
        <p:spPr>
          <a:xfrm>
            <a:off x="395640" y="1628640"/>
            <a:ext cx="2304000" cy="2207880"/>
          </a:xfrm>
          <a:prstGeom prst="rect">
            <a:avLst/>
          </a:prstGeom>
          <a:ln w="9360">
            <a:noFill/>
          </a:ln>
        </p:spPr>
      </p:pic>
      <p:pic>
        <p:nvPicPr>
          <p:cNvPr id="227" name="Picture 2" descr=""/>
          <p:cNvPicPr/>
          <p:nvPr/>
        </p:nvPicPr>
        <p:blipFill>
          <a:blip r:embed="rId2"/>
          <a:stretch/>
        </p:blipFill>
        <p:spPr>
          <a:xfrm>
            <a:off x="3132000" y="1917000"/>
            <a:ext cx="5834160" cy="21805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5868000" y="1210680"/>
            <a:ext cx="3059640" cy="1785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5000"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LA RESPIRATION ABDOMINALE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827640" y="5229360"/>
            <a:ext cx="8064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https://fpdl.vimeocdn.com/vimeo-prod-skyfire-std-us/01/2035/13/335178325/1325143566.mp4?token=1563637190-0x87c18cae028607e6c597a5a73a4bb88786024821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https://youtu.be/aFw7MTRucoM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30" name="Picture 2" descr=""/>
          <p:cNvPicPr/>
          <p:nvPr/>
        </p:nvPicPr>
        <p:blipFill>
          <a:blip r:embed="rId3"/>
          <a:stretch/>
        </p:blipFill>
        <p:spPr>
          <a:xfrm>
            <a:off x="539640" y="764640"/>
            <a:ext cx="4752000" cy="2900160"/>
          </a:xfrm>
          <a:prstGeom prst="rect">
            <a:avLst/>
          </a:prstGeom>
          <a:ln w="9360">
            <a:noFill/>
          </a:ln>
        </p:spPr>
      </p:pic>
      <p:pic>
        <p:nvPicPr>
          <p:cNvPr id="231" name="Picture 3" descr=""/>
          <p:cNvPicPr/>
          <p:nvPr/>
        </p:nvPicPr>
        <p:blipFill>
          <a:blip r:embed="rId4"/>
          <a:stretch/>
        </p:blipFill>
        <p:spPr>
          <a:xfrm>
            <a:off x="4068000" y="3601440"/>
            <a:ext cx="4686120" cy="1771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2843640" y="836640"/>
            <a:ext cx="3960000" cy="182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TRAVAILLER L’ACCROCHE ET LA CONCLUSION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4644000" y="5661360"/>
            <a:ext cx="3384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 « règle des 4 x 20 » : secondes, mots, gestes, cm du visage -sourire et regard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34" name="Picture 3" descr=""/>
          <p:cNvPicPr/>
          <p:nvPr/>
        </p:nvPicPr>
        <p:blipFill>
          <a:blip r:embed="rId1"/>
          <a:stretch/>
        </p:blipFill>
        <p:spPr>
          <a:xfrm>
            <a:off x="611640" y="2565000"/>
            <a:ext cx="2973600" cy="2948400"/>
          </a:xfrm>
          <a:prstGeom prst="rect">
            <a:avLst/>
          </a:prstGeom>
          <a:ln w="9360">
            <a:noFill/>
          </a:ln>
        </p:spPr>
      </p:pic>
      <p:pic>
        <p:nvPicPr>
          <p:cNvPr id="235" name="Picture 4" descr=""/>
          <p:cNvPicPr/>
          <p:nvPr/>
        </p:nvPicPr>
        <p:blipFill>
          <a:blip r:embed="rId2"/>
          <a:stretch/>
        </p:blipFill>
        <p:spPr>
          <a:xfrm>
            <a:off x="4500000" y="2908080"/>
            <a:ext cx="3456000" cy="2272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55640" y="332640"/>
            <a:ext cx="7920360" cy="450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LES DIFFERENTES ETAPES DE L’ART ORATOIRE  COMPARÉES À L’APPRENTISSAGE DE LA MUSIQUE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1- On est inconscient et incompétent (très jeune enfant qui tapote sur un piano)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2- On devient compétent (apprentissage du solfège, entraînement sur les gammes)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3- On est conscient et compétent (bon élève)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4- On est inconscient et compétent (on lâche prise)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79640" y="6093360"/>
            <a:ext cx="871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Source Cyril Delhay   </a:t>
            </a: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https://www.canal-u.tv/video/eduscol/oral_l_oral_cela_s_apprend.51503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0" y="4762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BAISSER SON STRESS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Picture 2" descr=""/>
          <p:cNvPicPr/>
          <p:nvPr/>
        </p:nvPicPr>
        <p:blipFill>
          <a:blip r:embed="rId1"/>
          <a:stretch/>
        </p:blipFill>
        <p:spPr>
          <a:xfrm>
            <a:off x="323640" y="1772640"/>
            <a:ext cx="4714560" cy="3333240"/>
          </a:xfrm>
          <a:prstGeom prst="rect">
            <a:avLst/>
          </a:prstGeom>
          <a:ln w="9360">
            <a:noFill/>
          </a:ln>
        </p:spPr>
      </p:pic>
      <p:pic>
        <p:nvPicPr>
          <p:cNvPr id="238" name="Picture 3" descr=""/>
          <p:cNvPicPr/>
          <p:nvPr/>
        </p:nvPicPr>
        <p:blipFill>
          <a:blip r:embed="rId2"/>
          <a:stretch/>
        </p:blipFill>
        <p:spPr>
          <a:xfrm>
            <a:off x="5940000" y="1628640"/>
            <a:ext cx="2088000" cy="2088000"/>
          </a:xfrm>
          <a:prstGeom prst="rect">
            <a:avLst/>
          </a:prstGeom>
          <a:ln w="9360">
            <a:noFill/>
          </a:ln>
        </p:spPr>
      </p:pic>
      <p:pic>
        <p:nvPicPr>
          <p:cNvPr id="239" name="Picture 4" descr=""/>
          <p:cNvPicPr/>
          <p:nvPr/>
        </p:nvPicPr>
        <p:blipFill>
          <a:blip r:embed="rId3"/>
          <a:stretch/>
        </p:blipFill>
        <p:spPr>
          <a:xfrm>
            <a:off x="5940000" y="4221000"/>
            <a:ext cx="2076120" cy="2095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79640" y="908640"/>
            <a:ext cx="8568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SANS OUBLIER L’ENCHAINEMENT DES IDEES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899640" y="2205000"/>
            <a:ext cx="734436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PLAN ORGANISÉ :  introduction, développement, conclusion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971640" y="3645000"/>
            <a:ext cx="7848360" cy="106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LES DIFFERENTS TYPES D’ARGUMENTS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https://www.pearltrees.com/s/file/preview/171000435/fiche%20argumentation.pdf?pearlId=219916105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683640" y="5373360"/>
            <a:ext cx="7560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Et la pertinence du contenu !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3204000" y="980640"/>
            <a:ext cx="4800240" cy="4895640"/>
          </a:xfrm>
          <a:prstGeom prst="rect">
            <a:avLst/>
          </a:prstGeom>
          <a:ln w="9360">
            <a:noFill/>
          </a:ln>
        </p:spPr>
      </p:pic>
      <p:sp>
        <p:nvSpPr>
          <p:cNvPr id="245" name="CustomShape 1"/>
          <p:cNvSpPr/>
          <p:nvPr/>
        </p:nvSpPr>
        <p:spPr>
          <a:xfrm>
            <a:off x="179640" y="1268640"/>
            <a:ext cx="2664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EN RESUME !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899640" y="1340640"/>
            <a:ext cx="7272360" cy="548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En maternelle et en primaire : joie de la parole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Collège :  la peur s’installe, le jugement des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autres et l’évaluation inhibent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Lycée : on part du principe qu’on sait faire !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Enlever les barrières, mettre les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réflexes d’auto défense de côté,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créer un climat de bienveillance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6804360" y="620640"/>
            <a:ext cx="1537920" cy="1509480"/>
          </a:xfrm>
          <a:prstGeom prst="rect">
            <a:avLst/>
          </a:prstGeom>
          <a:ln w="9360">
            <a:noFill/>
          </a:ln>
        </p:spPr>
      </p:pic>
      <p:pic>
        <p:nvPicPr>
          <p:cNvPr id="130" name="Picture 3" descr=""/>
          <p:cNvPicPr/>
          <p:nvPr/>
        </p:nvPicPr>
        <p:blipFill>
          <a:blip r:embed="rId2"/>
          <a:stretch/>
        </p:blipFill>
        <p:spPr>
          <a:xfrm>
            <a:off x="6732360" y="2493000"/>
            <a:ext cx="1820880" cy="855000"/>
          </a:xfrm>
          <a:prstGeom prst="rect">
            <a:avLst/>
          </a:prstGeom>
          <a:ln w="9360">
            <a:noFill/>
          </a:ln>
        </p:spPr>
      </p:pic>
      <p:pic>
        <p:nvPicPr>
          <p:cNvPr id="131" name="Picture 4" descr=""/>
          <p:cNvPicPr/>
          <p:nvPr/>
        </p:nvPicPr>
        <p:blipFill>
          <a:blip r:embed="rId3"/>
          <a:stretch/>
        </p:blipFill>
        <p:spPr>
          <a:xfrm>
            <a:off x="6660360" y="3717000"/>
            <a:ext cx="2094120" cy="1036080"/>
          </a:xfrm>
          <a:prstGeom prst="rect">
            <a:avLst/>
          </a:prstGeom>
          <a:ln w="9360">
            <a:noFill/>
          </a:ln>
        </p:spPr>
      </p:pic>
      <p:pic>
        <p:nvPicPr>
          <p:cNvPr id="132" name="Picture 5" descr=""/>
          <p:cNvPicPr/>
          <p:nvPr/>
        </p:nvPicPr>
        <p:blipFill>
          <a:blip r:embed="rId4"/>
          <a:stretch/>
        </p:blipFill>
        <p:spPr>
          <a:xfrm>
            <a:off x="1475640" y="5157360"/>
            <a:ext cx="1955880" cy="10108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286000" y="2835720"/>
            <a:ext cx="4571640" cy="117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Calibri"/>
              </a:rPr>
              <a:t>n communique,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Calibri"/>
              </a:rPr>
              <a:t>ce qui compte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Calibri"/>
              </a:rPr>
              <a:t>c’est ce que l’autre comprend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1043640" y="2793960"/>
            <a:ext cx="6829200" cy="221904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971640" y="1700640"/>
            <a:ext cx="6840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LES POINTS DE VIGILANCE POUR UNE COMMUNICATION REUSSIE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133200" y="1071720"/>
            <a:ext cx="8876880" cy="47145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138240" y="1147680"/>
            <a:ext cx="8867520" cy="4562280"/>
          </a:xfrm>
          <a:prstGeom prst="rect">
            <a:avLst/>
          </a:prstGeom>
          <a:ln w="9360"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683640" y="6021360"/>
            <a:ext cx="7920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S’entendre sur le contexte, partager le même vocabulaire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"/>
          <p:cNvGrpSpPr/>
          <p:nvPr/>
        </p:nvGrpSpPr>
        <p:grpSpPr>
          <a:xfrm>
            <a:off x="86040" y="-16200"/>
            <a:ext cx="8777880" cy="5904000"/>
            <a:chOff x="86040" y="-16200"/>
            <a:chExt cx="8777880" cy="5904000"/>
          </a:xfrm>
        </p:grpSpPr>
        <p:sp>
          <p:nvSpPr>
            <p:cNvPr id="140" name="CustomShape 2"/>
            <p:cNvSpPr/>
            <p:nvPr/>
          </p:nvSpPr>
          <p:spPr>
            <a:xfrm>
              <a:off x="86040" y="-16200"/>
              <a:ext cx="8777880" cy="59040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CustomShape 3"/>
            <p:cNvSpPr/>
            <p:nvPr/>
          </p:nvSpPr>
          <p:spPr>
            <a:xfrm>
              <a:off x="3903840" y="303120"/>
              <a:ext cx="203580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fr-FR" sz="2400" spc="-1" strike="noStrike">
                  <a:solidFill>
                    <a:srgbClr val="ffffff"/>
                  </a:solidFill>
                  <a:latin typeface="Arial"/>
                </a:rPr>
                <a:t>Contexte</a:t>
              </a:r>
              <a:endParaRPr b="0" lang="fr-FR" sz="2400" spc="-1" strike="noStrike">
                <a:latin typeface="Arial"/>
              </a:endParaRPr>
            </a:p>
          </p:txBody>
        </p:sp>
      </p:grpSp>
      <p:grpSp>
        <p:nvGrpSpPr>
          <p:cNvPr id="142" name="Group 4"/>
          <p:cNvGrpSpPr/>
          <p:nvPr/>
        </p:nvGrpSpPr>
        <p:grpSpPr>
          <a:xfrm>
            <a:off x="0" y="1918080"/>
            <a:ext cx="3046680" cy="2148120"/>
            <a:chOff x="0" y="1918080"/>
            <a:chExt cx="3046680" cy="2148120"/>
          </a:xfrm>
        </p:grpSpPr>
        <p:sp>
          <p:nvSpPr>
            <p:cNvPr id="143" name="CustomShape 5"/>
            <p:cNvSpPr/>
            <p:nvPr/>
          </p:nvSpPr>
          <p:spPr>
            <a:xfrm>
              <a:off x="0" y="1918080"/>
              <a:ext cx="3046680" cy="2148120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" name="CustomShape 6"/>
            <p:cNvSpPr/>
            <p:nvPr/>
          </p:nvSpPr>
          <p:spPr>
            <a:xfrm>
              <a:off x="467640" y="2061000"/>
              <a:ext cx="2317320" cy="14857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92d05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fr-FR" sz="2400" spc="-1" strike="noStrike">
                  <a:solidFill>
                    <a:srgbClr val="ffffff"/>
                  </a:solidFill>
                  <a:latin typeface="Arial"/>
                </a:rPr>
                <a:t>Emetteur</a:t>
              </a:r>
              <a:endParaRPr b="0" lang="fr-FR" sz="2400" spc="-1" strike="noStrike">
                <a:latin typeface="Arial"/>
              </a:endParaRPr>
            </a:p>
          </p:txBody>
        </p:sp>
      </p:grpSp>
      <p:grpSp>
        <p:nvGrpSpPr>
          <p:cNvPr id="145" name="Group 7"/>
          <p:cNvGrpSpPr/>
          <p:nvPr/>
        </p:nvGrpSpPr>
        <p:grpSpPr>
          <a:xfrm>
            <a:off x="5760360" y="1772640"/>
            <a:ext cx="3125520" cy="2397240"/>
            <a:chOff x="5760360" y="1772640"/>
            <a:chExt cx="3125520" cy="2397240"/>
          </a:xfrm>
        </p:grpSpPr>
        <p:sp>
          <p:nvSpPr>
            <p:cNvPr id="146" name="CustomShape 8"/>
            <p:cNvSpPr/>
            <p:nvPr/>
          </p:nvSpPr>
          <p:spPr>
            <a:xfrm rot="11041800">
              <a:off x="5832360" y="1917360"/>
              <a:ext cx="2915280" cy="2152440"/>
            </a:xfrm>
            <a:prstGeom prst="cloud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7" name="CustomShape 9"/>
            <p:cNvSpPr/>
            <p:nvPr/>
          </p:nvSpPr>
          <p:spPr>
            <a:xfrm>
              <a:off x="6012000" y="1772640"/>
              <a:ext cx="2808000" cy="178632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92d05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fr-FR" sz="2400" spc="-1" strike="noStrike">
                  <a:solidFill>
                    <a:srgbClr val="ffffff"/>
                  </a:solidFill>
                  <a:latin typeface="Arial"/>
                </a:rPr>
                <a:t>Destinataire</a:t>
              </a:r>
              <a:endParaRPr b="0" lang="fr-FR" sz="2400" spc="-1" strike="noStrike">
                <a:latin typeface="Arial"/>
              </a:endParaRPr>
            </a:p>
          </p:txBody>
        </p:sp>
      </p:grpSp>
      <p:sp>
        <p:nvSpPr>
          <p:cNvPr id="148" name="CustomShape 10"/>
          <p:cNvSpPr/>
          <p:nvPr/>
        </p:nvSpPr>
        <p:spPr>
          <a:xfrm>
            <a:off x="2854800" y="2599200"/>
            <a:ext cx="3076200" cy="829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</a:rPr>
              <a:t>Message</a:t>
            </a:r>
            <a:endParaRPr b="0" lang="fr-FR" sz="2400" spc="-1" strike="noStrike">
              <a:latin typeface="Arial"/>
            </a:endParaRPr>
          </a:p>
        </p:txBody>
      </p:sp>
      <p:grpSp>
        <p:nvGrpSpPr>
          <p:cNvPr id="149" name="Group 11"/>
          <p:cNvGrpSpPr/>
          <p:nvPr/>
        </p:nvGrpSpPr>
        <p:grpSpPr>
          <a:xfrm>
            <a:off x="2381040" y="5100120"/>
            <a:ext cx="5214600" cy="585360"/>
            <a:chOff x="2381040" y="5100120"/>
            <a:chExt cx="5214600" cy="585360"/>
          </a:xfrm>
        </p:grpSpPr>
        <p:sp>
          <p:nvSpPr>
            <p:cNvPr id="150" name="CustomShape 12"/>
            <p:cNvSpPr/>
            <p:nvPr/>
          </p:nvSpPr>
          <p:spPr>
            <a:xfrm flipV="1" rot="10800000">
              <a:off x="2381040" y="5100120"/>
              <a:ext cx="4672080" cy="217440"/>
            </a:xfrm>
            <a:prstGeom prst="bentConnector3">
              <a:avLst>
                <a:gd name="adj1" fmla="val 50000"/>
              </a:avLst>
            </a:prstGeom>
            <a:noFill/>
            <a:ln w="177840">
              <a:solidFill>
                <a:srgbClr val="00206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" name="CustomShape 13"/>
            <p:cNvSpPr/>
            <p:nvPr/>
          </p:nvSpPr>
          <p:spPr>
            <a:xfrm>
              <a:off x="4863600" y="5229360"/>
              <a:ext cx="273204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fr-FR" sz="2400" spc="-1" strike="noStrike">
                  <a:solidFill>
                    <a:srgbClr val="002060"/>
                  </a:solidFill>
                  <a:latin typeface="Arial"/>
                </a:rPr>
                <a:t>Rétroaction</a:t>
              </a:r>
              <a:endParaRPr b="0" lang="fr-FR" sz="2400" spc="-1" strike="noStrike">
                <a:latin typeface="Arial"/>
              </a:endParaRPr>
            </a:p>
          </p:txBody>
        </p:sp>
      </p:grpSp>
      <p:grpSp>
        <p:nvGrpSpPr>
          <p:cNvPr id="152" name="Group 14"/>
          <p:cNvGrpSpPr/>
          <p:nvPr/>
        </p:nvGrpSpPr>
        <p:grpSpPr>
          <a:xfrm>
            <a:off x="1572840" y="3513960"/>
            <a:ext cx="6455160" cy="1427040"/>
            <a:chOff x="1572840" y="3513960"/>
            <a:chExt cx="6455160" cy="1427040"/>
          </a:xfrm>
        </p:grpSpPr>
        <p:grpSp>
          <p:nvGrpSpPr>
            <p:cNvPr id="153" name="Group 15"/>
            <p:cNvGrpSpPr/>
            <p:nvPr/>
          </p:nvGrpSpPr>
          <p:grpSpPr>
            <a:xfrm>
              <a:off x="1572840" y="3531960"/>
              <a:ext cx="6455160" cy="1409040"/>
              <a:chOff x="1572840" y="3531960"/>
              <a:chExt cx="6455160" cy="1409040"/>
            </a:xfrm>
          </p:grpSpPr>
          <p:sp>
            <p:nvSpPr>
              <p:cNvPr id="154" name="CustomShape 16"/>
              <p:cNvSpPr/>
              <p:nvPr/>
            </p:nvSpPr>
            <p:spPr>
              <a:xfrm>
                <a:off x="1572840" y="3655080"/>
                <a:ext cx="1702800" cy="1213920"/>
              </a:xfrm>
              <a:prstGeom prst="triangle">
                <a:avLst>
                  <a:gd name="adj" fmla="val 50000"/>
                </a:avLst>
              </a:prstGeom>
              <a:solidFill>
                <a:srgbClr val="9966ff"/>
              </a:solidFill>
              <a:ln>
                <a:solidFill>
                  <a:srgbClr val="99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fr-FR" sz="2000" spc="-1" strike="noStrike">
                    <a:solidFill>
                      <a:srgbClr val="ffffff"/>
                    </a:solidFill>
                    <a:latin typeface="Arial"/>
                  </a:rPr>
                  <a:t>code</a:t>
                </a:r>
                <a:endParaRPr b="0" lang="fr-FR" sz="2000" spc="-1" strike="noStrike">
                  <a:latin typeface="Arial"/>
                </a:endParaRPr>
              </a:p>
            </p:txBody>
          </p:sp>
          <p:sp>
            <p:nvSpPr>
              <p:cNvPr id="155" name="CustomShape 17"/>
              <p:cNvSpPr/>
              <p:nvPr/>
            </p:nvSpPr>
            <p:spPr>
              <a:xfrm>
                <a:off x="6402240" y="3714120"/>
                <a:ext cx="1625760" cy="1226880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fr-FR" sz="2000" spc="-1" strike="noStrike">
                    <a:solidFill>
                      <a:srgbClr val="ffffff"/>
                    </a:solidFill>
                    <a:latin typeface="Arial"/>
                  </a:rPr>
                  <a:t>code</a:t>
                </a:r>
                <a:endParaRPr b="0" lang="fr-FR" sz="2000" spc="-1" strike="noStrike">
                  <a:latin typeface="Arial"/>
                </a:endParaRPr>
              </a:p>
            </p:txBody>
          </p:sp>
          <p:sp>
            <p:nvSpPr>
              <p:cNvPr id="156" name="CustomShape 18"/>
              <p:cNvSpPr/>
              <p:nvPr/>
            </p:nvSpPr>
            <p:spPr>
              <a:xfrm flipV="1">
                <a:off x="2851920" y="3531240"/>
                <a:ext cx="3079080" cy="270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25560">
                <a:solidFill>
                  <a:srgbClr val="ff0000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57" name="CustomShape 19"/>
            <p:cNvSpPr/>
            <p:nvPr/>
          </p:nvSpPr>
          <p:spPr>
            <a:xfrm>
              <a:off x="3903840" y="3513960"/>
              <a:ext cx="157500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fr-FR" sz="2400" spc="-1" strike="noStrike">
                  <a:solidFill>
                    <a:srgbClr val="ff0000"/>
                  </a:solidFill>
                  <a:latin typeface="Arial"/>
                </a:rPr>
                <a:t>Canal</a:t>
              </a:r>
              <a:endParaRPr b="0" lang="fr-FR" sz="2400" spc="-1" strike="noStrike">
                <a:latin typeface="Arial"/>
              </a:endParaRPr>
            </a:p>
          </p:txBody>
        </p:sp>
      </p:grpSp>
      <p:grpSp>
        <p:nvGrpSpPr>
          <p:cNvPr id="158" name="Group 20"/>
          <p:cNvGrpSpPr/>
          <p:nvPr/>
        </p:nvGrpSpPr>
        <p:grpSpPr>
          <a:xfrm>
            <a:off x="4572000" y="980640"/>
            <a:ext cx="1511640" cy="3157560"/>
            <a:chOff x="4572000" y="980640"/>
            <a:chExt cx="1511640" cy="3157560"/>
          </a:xfrm>
        </p:grpSpPr>
        <p:sp>
          <p:nvSpPr>
            <p:cNvPr id="159" name="CustomShape 21"/>
            <p:cNvSpPr/>
            <p:nvPr/>
          </p:nvSpPr>
          <p:spPr>
            <a:xfrm rot="21288600">
              <a:off x="4847760" y="1706400"/>
              <a:ext cx="695160" cy="2413440"/>
            </a:xfrm>
            <a:prstGeom prst="lightningBolt">
              <a:avLst/>
            </a:prstGeom>
            <a:solidFill>
              <a:srgbClr val="ff6600"/>
            </a:solidFill>
            <a:ln>
              <a:solidFill>
                <a:srgbClr val="ffff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" name="CustomShape 22"/>
            <p:cNvSpPr/>
            <p:nvPr/>
          </p:nvSpPr>
          <p:spPr>
            <a:xfrm>
              <a:off x="4572000" y="980640"/>
              <a:ext cx="151164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fr-FR" sz="2400" spc="-1" strike="noStrike">
                  <a:solidFill>
                    <a:srgbClr val="ff6600"/>
                  </a:solidFill>
                  <a:latin typeface="Arial"/>
                </a:rPr>
                <a:t>Bruits</a:t>
              </a:r>
              <a:endParaRPr b="0" lang="fr-FR" sz="2400" spc="-1" strike="noStrike">
                <a:latin typeface="Arial"/>
              </a:endParaRPr>
            </a:p>
          </p:txBody>
        </p:sp>
      </p:grpSp>
      <p:sp>
        <p:nvSpPr>
          <p:cNvPr id="161" name="TextShape 2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E5A3CB0-E417-47E3-BF02-967995CD117F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62" name="CustomShape 24"/>
          <p:cNvSpPr/>
          <p:nvPr/>
        </p:nvSpPr>
        <p:spPr>
          <a:xfrm>
            <a:off x="1187640" y="6165360"/>
            <a:ext cx="691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LA COMMUNICATION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204840" y="1200240"/>
            <a:ext cx="8733960" cy="44575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259640" y="620640"/>
            <a:ext cx="633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LE LANGAGE VERBAL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539640" y="1917000"/>
            <a:ext cx="2304000" cy="575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libri"/>
              </a:rPr>
              <a:t>Ce qui est dit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4212000" y="1917000"/>
            <a:ext cx="3456000" cy="575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libri"/>
              </a:rPr>
              <a:t>La façon de le dire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 flipH="1">
            <a:off x="898920" y="2493000"/>
            <a:ext cx="431640" cy="71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5"/>
          <p:cNvSpPr/>
          <p:nvPr/>
        </p:nvSpPr>
        <p:spPr>
          <a:xfrm>
            <a:off x="2123640" y="2493000"/>
            <a:ext cx="359640" cy="64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6"/>
          <p:cNvSpPr/>
          <p:nvPr/>
        </p:nvSpPr>
        <p:spPr>
          <a:xfrm flipH="1">
            <a:off x="4499280" y="2493000"/>
            <a:ext cx="71640" cy="64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7"/>
          <p:cNvSpPr/>
          <p:nvPr/>
        </p:nvSpPr>
        <p:spPr>
          <a:xfrm>
            <a:off x="6156000" y="2493000"/>
            <a:ext cx="360" cy="71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8"/>
          <p:cNvSpPr/>
          <p:nvPr/>
        </p:nvSpPr>
        <p:spPr>
          <a:xfrm>
            <a:off x="7020360" y="2493000"/>
            <a:ext cx="503640" cy="64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9"/>
          <p:cNvSpPr/>
          <p:nvPr/>
        </p:nvSpPr>
        <p:spPr>
          <a:xfrm>
            <a:off x="251640" y="3213000"/>
            <a:ext cx="1475280" cy="50364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Les mots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73" name="CustomShape 10"/>
          <p:cNvSpPr/>
          <p:nvPr/>
        </p:nvSpPr>
        <p:spPr>
          <a:xfrm>
            <a:off x="1835640" y="3141000"/>
            <a:ext cx="1944000" cy="57564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L’organisation des mots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74" name="CustomShape 11"/>
          <p:cNvSpPr/>
          <p:nvPr/>
        </p:nvSpPr>
        <p:spPr>
          <a:xfrm>
            <a:off x="4068000" y="3141000"/>
            <a:ext cx="1367640" cy="64764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La voix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75" name="CustomShape 12"/>
          <p:cNvSpPr/>
          <p:nvPr/>
        </p:nvSpPr>
        <p:spPr>
          <a:xfrm>
            <a:off x="5580000" y="3213000"/>
            <a:ext cx="1656000" cy="57564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Les bruits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76" name="CustomShape 13"/>
          <p:cNvSpPr/>
          <p:nvPr/>
        </p:nvSpPr>
        <p:spPr>
          <a:xfrm>
            <a:off x="7308360" y="3141000"/>
            <a:ext cx="1656000" cy="64764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libri"/>
              </a:rPr>
              <a:t>Les silences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77" name="CustomShape 14"/>
          <p:cNvSpPr/>
          <p:nvPr/>
        </p:nvSpPr>
        <p:spPr>
          <a:xfrm>
            <a:off x="5652000" y="4005000"/>
            <a:ext cx="1728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Soupirs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Sifflements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Tics de langage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8" name="CustomShape 15"/>
          <p:cNvSpPr/>
          <p:nvPr/>
        </p:nvSpPr>
        <p:spPr>
          <a:xfrm>
            <a:off x="4140000" y="4005000"/>
            <a:ext cx="1439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Ton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Articulation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Débit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9" name="CustomShape 16"/>
          <p:cNvSpPr/>
          <p:nvPr/>
        </p:nvSpPr>
        <p:spPr>
          <a:xfrm>
            <a:off x="323640" y="4077000"/>
            <a:ext cx="1223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 registre de langage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0" name="CustomShape 17"/>
          <p:cNvSpPr/>
          <p:nvPr/>
        </p:nvSpPr>
        <p:spPr>
          <a:xfrm>
            <a:off x="1907640" y="4077000"/>
            <a:ext cx="1367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 structure du message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Application>LibreOffice/6.4.1.2$Windows_X86_64 LibreOffice_project/4d224e95b98b138af42a64d84056446d09082932</Application>
  <Words>440</Words>
  <Paragraphs>128</Paragraphs>
  <Company>Hachette Livre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2019-07-20T10:41:48Z</dcterms:created>
  <dc:creator>BDOUKHAN</dc:creator>
  <dc:description/>
  <dc:language>fr-FR</dc:language>
  <cp:lastModifiedBy/>
  <dcterms:modified xsi:type="dcterms:W3CDTF">2021-02-17T17:20:20Z</dcterms:modified>
  <cp:revision>47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Hachette Livre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22</vt:i4>
  </property>
</Properties>
</file>