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8" r:id="rId5"/>
    <p:sldId id="271" r:id="rId6"/>
    <p:sldId id="266" r:id="rId7"/>
    <p:sldId id="267" r:id="rId8"/>
    <p:sldId id="269" r:id="rId9"/>
    <p:sldId id="283" r:id="rId10"/>
    <p:sldId id="272" r:id="rId11"/>
    <p:sldId id="270" r:id="rId12"/>
    <p:sldId id="274" r:id="rId13"/>
    <p:sldId id="275" r:id="rId14"/>
    <p:sldId id="276" r:id="rId15"/>
    <p:sldId id="277" r:id="rId16"/>
    <p:sldId id="278" r:id="rId17"/>
    <p:sldId id="279" r:id="rId18"/>
    <p:sldId id="280" r:id="rId19"/>
    <p:sldId id="281" r:id="rId20"/>
    <p:sldId id="282" r:id="rId21"/>
    <p:sldId id="258" r:id="rId22"/>
    <p:sldId id="263" r:id="rId23"/>
  </p:sldIdLst>
  <p:sldSz cx="9144000" cy="6858000" type="screen4x3"/>
  <p:notesSz cx="6858000"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602" y="-4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A229447-7B26-4830-A435-1473E807B22B}" type="datetimeFigureOut">
              <a:rPr lang="fr-FR" smtClean="0"/>
              <a:pPr/>
              <a:t>24/01/2023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14A219-F6C4-4F3D-8B56-5D83C7D317D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229447-7B26-4830-A435-1473E807B22B}" type="datetimeFigureOut">
              <a:rPr lang="fr-FR" smtClean="0"/>
              <a:pPr/>
              <a:t>24/01/2023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14A219-F6C4-4F3D-8B56-5D83C7D317D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229447-7B26-4830-A435-1473E807B22B}" type="datetimeFigureOut">
              <a:rPr lang="fr-FR" smtClean="0"/>
              <a:pPr/>
              <a:t>24/01/2023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14A219-F6C4-4F3D-8B56-5D83C7D317D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229447-7B26-4830-A435-1473E807B22B}" type="datetimeFigureOut">
              <a:rPr lang="fr-FR" smtClean="0"/>
              <a:pPr/>
              <a:t>24/01/2023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14A219-F6C4-4F3D-8B56-5D83C7D317D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A229447-7B26-4830-A435-1473E807B22B}" type="datetimeFigureOut">
              <a:rPr lang="fr-FR" smtClean="0"/>
              <a:pPr/>
              <a:t>24/01/2023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14A219-F6C4-4F3D-8B56-5D83C7D317D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A229447-7B26-4830-A435-1473E807B22B}" type="datetimeFigureOut">
              <a:rPr lang="fr-FR" smtClean="0"/>
              <a:pPr/>
              <a:t>24/01/2023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14A219-F6C4-4F3D-8B56-5D83C7D317D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A229447-7B26-4830-A435-1473E807B22B}" type="datetimeFigureOut">
              <a:rPr lang="fr-FR" smtClean="0"/>
              <a:pPr/>
              <a:t>24/01/2023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B14A219-F6C4-4F3D-8B56-5D83C7D317D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A229447-7B26-4830-A435-1473E807B22B}" type="datetimeFigureOut">
              <a:rPr lang="fr-FR" smtClean="0"/>
              <a:pPr/>
              <a:t>24/01/2023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B14A219-F6C4-4F3D-8B56-5D83C7D317D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A229447-7B26-4830-A435-1473E807B22B}" type="datetimeFigureOut">
              <a:rPr lang="fr-FR" smtClean="0"/>
              <a:pPr/>
              <a:t>24/01/2023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B14A219-F6C4-4F3D-8B56-5D83C7D317D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A229447-7B26-4830-A435-1473E807B22B}" type="datetimeFigureOut">
              <a:rPr lang="fr-FR" smtClean="0"/>
              <a:pPr/>
              <a:t>24/01/2023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14A219-F6C4-4F3D-8B56-5D83C7D317D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A229447-7B26-4830-A435-1473E807B22B}" type="datetimeFigureOut">
              <a:rPr lang="fr-FR" smtClean="0"/>
              <a:pPr/>
              <a:t>24/01/2023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B14A219-F6C4-4F3D-8B56-5D83C7D317D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29447-7B26-4830-A435-1473E807B22B}" type="datetimeFigureOut">
              <a:rPr lang="fr-FR" smtClean="0"/>
              <a:pPr/>
              <a:t>24/01/2023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4A219-F6C4-4F3D-8B56-5D83C7D317D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ac-versailles.fr/cid108913/presentation-voie-technologique.html" TargetMode="External"/><Relationship Id="rId2" Type="http://schemas.openxmlformats.org/officeDocument/2006/relationships/hyperlink" Target="https://www.education.gouv.fr/cid147/le-baccalaureat-technologique.html#Les_huit%20s%C3%A9ries%20du%20baccalaur%C3%A9at%20technologique"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0920132u.esidoc.fr/"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8203;http:/www.secondes2018-2019.fr" TargetMode="External"/><Relationship Id="rId2" Type="http://schemas.openxmlformats.org/officeDocument/2006/relationships/hyperlink" Target="https://www.secondes-premieres2022-2023.fr/" TargetMode="Externa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s://www.oriane.inf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ac-versailles.fr/cid137246/projet-de-carte-des-enseignements-de-specialite-de-l-academie-de-versailles.html"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ac-versailles.fr/cid137246/projet-de-carte-des-enseignements-de-specialite-de-l-academie-de-versailles.htm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83768" y="188640"/>
            <a:ext cx="4572000" cy="646331"/>
          </a:xfrm>
          <a:prstGeom prst="rect">
            <a:avLst/>
          </a:prstGeom>
        </p:spPr>
        <p:txBody>
          <a:bodyPr>
            <a:spAutoFit/>
          </a:bodyPr>
          <a:lstStyle/>
          <a:p>
            <a:pPr algn="ctr"/>
            <a:r>
              <a:rPr lang="fr-FR" b="1" u="sng" dirty="0" smtClean="0"/>
              <a:t>Orientation après la Seconde </a:t>
            </a:r>
            <a:endParaRPr lang="fr-FR" dirty="0" smtClean="0"/>
          </a:p>
          <a:p>
            <a:pPr algn="ctr"/>
            <a:r>
              <a:rPr lang="fr-FR" b="1" u="none" strike="noStrike" dirty="0" smtClean="0"/>
              <a:t>Construire son projet professionnel</a:t>
            </a:r>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1614488" y="1052736"/>
            <a:ext cx="6701928" cy="54006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71600" y="476672"/>
            <a:ext cx="7848872" cy="6278642"/>
          </a:xfrm>
          <a:prstGeom prst="rect">
            <a:avLst/>
          </a:prstGeom>
          <a:noFill/>
        </p:spPr>
        <p:txBody>
          <a:bodyPr wrap="square" rtlCol="0">
            <a:spAutoFit/>
          </a:bodyPr>
          <a:lstStyle/>
          <a:p>
            <a:pPr algn="ctr"/>
            <a:r>
              <a:rPr lang="fr-FR" sz="2400" b="1" dirty="0" smtClean="0"/>
              <a:t>BAC TECHNOLOGIQUE</a:t>
            </a:r>
          </a:p>
          <a:p>
            <a:endParaRPr lang="fr-FR" dirty="0" smtClean="0"/>
          </a:p>
          <a:p>
            <a:r>
              <a:rPr lang="fr-FR" b="1" dirty="0" smtClean="0"/>
              <a:t>Au lycée Albert Camus, série STMG </a:t>
            </a:r>
            <a:r>
              <a:rPr lang="fr-FR" dirty="0" smtClean="0"/>
              <a:t>avec en terminale Gestion/finance ou Ressources humaines (autres lycées mercatique (marketing) ou systèmes d'information et de gestion)</a:t>
            </a:r>
          </a:p>
          <a:p>
            <a:endParaRPr lang="fr-FR" dirty="0" smtClean="0"/>
          </a:p>
          <a:p>
            <a:r>
              <a:rPr lang="fr-FR" b="1" u="sng" dirty="0" smtClean="0"/>
              <a:t>Autres filières possibles dans d’autres lycées</a:t>
            </a:r>
          </a:p>
          <a:p>
            <a:endParaRPr lang="fr-FR" dirty="0" smtClean="0"/>
          </a:p>
          <a:p>
            <a:r>
              <a:rPr lang="fr-FR" b="1" dirty="0" smtClean="0"/>
              <a:t>STD2A : sciences et technologies du design et des arts appliqués</a:t>
            </a:r>
          </a:p>
          <a:p>
            <a:endParaRPr lang="fr-FR" b="1" dirty="0" smtClean="0"/>
          </a:p>
          <a:p>
            <a:r>
              <a:rPr lang="fr-FR" b="1" dirty="0" smtClean="0"/>
              <a:t>STI2D : sciences et technologies de l'industrie et du développement durable</a:t>
            </a:r>
          </a:p>
          <a:p>
            <a:endParaRPr lang="fr-FR" b="1" dirty="0" smtClean="0"/>
          </a:p>
          <a:p>
            <a:r>
              <a:rPr lang="fr-FR" b="1" dirty="0" smtClean="0"/>
              <a:t>STL : sciences et technologies de laboratoire</a:t>
            </a:r>
          </a:p>
          <a:p>
            <a:endParaRPr lang="fr-FR" b="1" dirty="0" smtClean="0"/>
          </a:p>
          <a:p>
            <a:r>
              <a:rPr lang="fr-FR" b="1" dirty="0" smtClean="0"/>
              <a:t>ST2S : sciences et technologies de la santé et du social </a:t>
            </a:r>
          </a:p>
          <a:p>
            <a:endParaRPr lang="fr-FR" dirty="0" smtClean="0"/>
          </a:p>
          <a:p>
            <a:endParaRPr lang="fr-FR" dirty="0" smtClean="0"/>
          </a:p>
          <a:p>
            <a:r>
              <a:rPr lang="fr-FR" dirty="0" smtClean="0">
                <a:hlinkClick r:id="rId2"/>
              </a:rPr>
              <a:t>https://www.education.gouv.fr/cid147/le-baccalaureat-technologique.html#Les_huit%20s%C3%A9ries%20du%20baccalaur%C3%A9at%20technologique</a:t>
            </a:r>
            <a:endParaRPr lang="fr-FR" dirty="0" smtClean="0"/>
          </a:p>
          <a:p>
            <a:r>
              <a:rPr lang="fr-FR" dirty="0" smtClean="0">
                <a:hlinkClick r:id="rId3"/>
              </a:rPr>
              <a:t>http://www.ac-versailles.fr/cid108913/presentation-voie-technologique.html</a:t>
            </a:r>
            <a:endParaRPr lang="fr-FR" dirty="0" smtClean="0"/>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757238" y="547688"/>
            <a:ext cx="7629525" cy="576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83568" y="548680"/>
            <a:ext cx="5953125" cy="57531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475656" y="764704"/>
            <a:ext cx="6153150" cy="5143500"/>
          </a:xfrm>
          <a:prstGeom prst="rect">
            <a:avLst/>
          </a:prstGeom>
          <a:noFill/>
          <a:ln w="9525">
            <a:noFill/>
            <a:miter lim="800000"/>
            <a:headEnd/>
            <a:tailEnd/>
          </a:ln>
        </p:spPr>
      </p:pic>
      <p:sp>
        <p:nvSpPr>
          <p:cNvPr id="3" name="Rectangle 2"/>
          <p:cNvSpPr/>
          <p:nvPr/>
        </p:nvSpPr>
        <p:spPr>
          <a:xfrm>
            <a:off x="1403648" y="2420888"/>
            <a:ext cx="6264696"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onisep.fr/var/onisep/storage/images/media/images/choisir-mes-etudes/apres-le-bac/que-faire-apres-mon-bac/infographies-camenbert-noc-2020/ou-vont-les-bacheliers-technologiques/23928466-1-fre-FR/Ou-vont-les-bacheliers-technologiques.jpg"/>
          <p:cNvPicPr>
            <a:picLocks noChangeAspect="1" noChangeArrowheads="1"/>
          </p:cNvPicPr>
          <p:nvPr/>
        </p:nvPicPr>
        <p:blipFill>
          <a:blip r:embed="rId2" cstate="print"/>
          <a:srcRect/>
          <a:stretch>
            <a:fillRect/>
          </a:stretch>
        </p:blipFill>
        <p:spPr bwMode="auto">
          <a:xfrm>
            <a:off x="1619672" y="548680"/>
            <a:ext cx="5629275" cy="5638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67544" y="260648"/>
            <a:ext cx="8242300" cy="6175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ts val="375"/>
              </a:spcAft>
              <a:buClrTx/>
              <a:buSzTx/>
              <a:buFontTx/>
              <a:buNone/>
              <a:tabLst/>
            </a:pPr>
            <a:r>
              <a:rPr kumimoji="0" lang="fr-FR" sz="1600" b="1" i="0" u="none" strike="noStrike" cap="none" normalizeH="0" baseline="0" smtClean="0">
                <a:ln>
                  <a:noFill/>
                </a:ln>
                <a:solidFill>
                  <a:srgbClr val="000000"/>
                </a:solidFill>
                <a:effectLst/>
                <a:latin typeface="Arial" pitchFamily="34" charset="0"/>
                <a:cs typeface="Arial" pitchFamily="34" charset="0"/>
              </a:rPr>
              <a:t>BAC STMG</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Dotés de connaissances en en gestion, en économie et en droit, les bacheliers STMG peuvent poursuivre des études supérieures dans ces secteurs notamment.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BTS (BREVET DE TECHNICIEN SUPÉRIEUR)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4 bacheliers STMG sur 10 préparent un BTS (2 ans). La polyvalence de leur bac leur permet d'envisager une spécialité tertiaire (gestion ; vente commerce; informatique ; communication) ou orientée vers un secteur (assurance ; banque ; hôtellerie-restauration ; notariat ; immobilier; tourisme ; transport-logistique).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PRÉPA ECT (ÉCONOMIQUE ET COMMERCIALE OPTION TECHNOLOGIQUE)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Cette prépa (2 ans) est réservée aux bacheliers STMG. Elle prépare aux concours des écoles de commerce. Deux langues, dont l'anglais, sont au programme. Un bon niveau en mathématiques et dans les matières littéraires est exigé.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ÉCOLE DE COMMERCE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Une centaine d'écoles de commerce (3, 4 ou 5 ans) recrutent après le bac sur concours.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ÉCOLE SPÉCIALISÉE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Certaines écoles spécialisées en comptabilité, vente, tourisme, transport-logistique, secrétariat accueillent des bacheliers STMG.</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LICENCE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Les licences (3 ans) sont accessibles aux bacheliers STMG ayant une solide culture générale et un goût pour l'abstraction.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Ils peuvent s'inscrire en administration économique et sociale, qui comporte des matières déjà étudiées au lycée (droit, économie, gestion et sciences sociales), en gestion ou en économie et gestion.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La licence d'économie suppose des compétences en mathématiques.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Les licences de sciences humaines requièrent un bon esprit de synthèse, des qualités d'expression et une aisance à manipuler les concepts.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BUT (BACHELOR UNIVERSITAIRE DE TECHNOLOGIE)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Certaines mentions de BUT (3 ans) sont dans la continuité des spécialités du bac : carrières juridiques ; gestion des entreprises et des administrations; gestion administrative et commerciale des organisations ; gestion logistique et transport ; information-communication ; informatique ; statistique et informatique décisionnelle (bon niveau en mathématiques requis) ; techniques de commercialisation.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95536" y="404664"/>
            <a:ext cx="8277225" cy="60563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ts val="375"/>
              </a:spcAft>
              <a:buClrTx/>
              <a:buSzTx/>
              <a:buFontTx/>
              <a:buNone/>
              <a:tabLst/>
            </a:pPr>
            <a:r>
              <a:rPr kumimoji="0" lang="fr-FR" sz="1600" b="1" i="0" u="none" strike="noStrike" cap="none" normalizeH="0" baseline="0" smtClean="0">
                <a:ln>
                  <a:noFill/>
                </a:ln>
                <a:solidFill>
                  <a:srgbClr val="000000"/>
                </a:solidFill>
                <a:effectLst/>
                <a:latin typeface="Arial" pitchFamily="34" charset="0"/>
                <a:cs typeface="Arial" pitchFamily="34" charset="0"/>
              </a:rPr>
              <a:t>BAC ST2S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cs typeface="Arial" pitchFamily="34" charset="0"/>
              </a:rPr>
              <a:t>Les bacheliers ST2S ont accès à certaines formations supérieures du social et de la santé.</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BTS (BREVET DE TECHNICIEN SUPÉRIEUR)</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cs typeface="Arial" pitchFamily="34" charset="0"/>
              </a:rPr>
              <a:t>Les bacheliers ST2S peuvent préparer un BTS (2 ans). Parmi les spécialités accessibles : économie sociale familiale ou services et prestations des secteurs sanitaire et social.</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smtClean="0">
                <a:ln>
                  <a:noFill/>
                </a:ln>
                <a:solidFill>
                  <a:srgbClr val="000000"/>
                </a:solidFill>
                <a:effectLst/>
                <a:latin typeface="Arial" pitchFamily="34" charset="0"/>
                <a:cs typeface="Arial" pitchFamily="34" charset="0"/>
              </a:rPr>
              <a:t>Les spécialités conduisant à une profession paramédicale comme analyses de biologie médicale, diététique recrutent en priorité les bacheliers ayant un niveau solide en sciences.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BUT (BACHELOR UNIVERSITAIRE DE TECHNOLOGIE)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cs typeface="Arial" pitchFamily="34" charset="0"/>
              </a:rPr>
              <a:t>Les bacheliers STL peuvent s'inscrire en BUT (3 ans).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cs typeface="Arial" pitchFamily="34" charset="0"/>
              </a:rPr>
              <a:t>La mention carrières sociales forme à différents métiers, selon le parcours : animation sociale et socioculturelle, assistance sociale, éducation spécialisée, gestion urbaine, services à la personne. Avoir une expérience dans l'animation ou le secteur associatif est recommandé.</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smtClean="0">
                <a:ln>
                  <a:noFill/>
                </a:ln>
                <a:solidFill>
                  <a:srgbClr val="000000"/>
                </a:solidFill>
                <a:effectLst/>
                <a:latin typeface="Arial" pitchFamily="34" charset="0"/>
                <a:cs typeface="Arial" pitchFamily="34" charset="0"/>
              </a:rPr>
              <a:t>La mention génie biologique qui propose plusieurs parcours en lien avec le paramédical comporte un important volet scientifique.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DEUST (DIPLÔME D'ÉTUDES UNIVERSITAIRES SCIENTIFIQUES ET TECHNIQUES)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smtClean="0">
                <a:ln>
                  <a:noFill/>
                </a:ln>
                <a:solidFill>
                  <a:srgbClr val="000000"/>
                </a:solidFill>
                <a:effectLst/>
                <a:latin typeface="Arial" pitchFamily="34" charset="0"/>
                <a:cs typeface="Arial" pitchFamily="34" charset="0"/>
              </a:rPr>
              <a:t>Quelques diplômes d'études universitaires scientifiques et techniques (2 ans), sont centrés sur l'animation, la médiation sociale ou le développement local.</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ÉCOLE SPÉCIALISÉE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smtClean="0">
                <a:ln>
                  <a:noFill/>
                </a:ln>
                <a:solidFill>
                  <a:srgbClr val="000000"/>
                </a:solidFill>
                <a:effectLst/>
                <a:latin typeface="Arial" pitchFamily="34" charset="0"/>
                <a:cs typeface="Arial" pitchFamily="34" charset="0"/>
              </a:rPr>
              <a:t>Dans les écoles spécialisées, les bacheliers ST2S sont généralement présents dans les cursus menant aux DE d'aide-soignant et d'auxiliaire de puériculture (1 an) ou de moniteur-éducateur (2 ans).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67544" y="260648"/>
            <a:ext cx="8251825" cy="63420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ts val="375"/>
              </a:spcAft>
              <a:buClrTx/>
              <a:buSzTx/>
              <a:buFontTx/>
              <a:buNone/>
              <a:tabLst/>
            </a:pPr>
            <a:r>
              <a:rPr kumimoji="0" lang="fr-FR" sz="1600" b="1" i="0" u="none" strike="noStrike" cap="none" normalizeH="0" baseline="0" smtClean="0">
                <a:ln>
                  <a:noFill/>
                </a:ln>
                <a:solidFill>
                  <a:srgbClr val="000000"/>
                </a:solidFill>
                <a:effectLst/>
                <a:latin typeface="Arial" pitchFamily="34" charset="0"/>
                <a:cs typeface="Arial" pitchFamily="34" charset="0"/>
              </a:rPr>
              <a:t>BAC STHR</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cs typeface="Arial" pitchFamily="34" charset="0"/>
              </a:rPr>
              <a:t>Forts de 3 années d'enseignement technique spécifique, les bacheliers STHR poursuivent leurs études supérieures dans les formations du secteur.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BTS (BREVET DE TECHNICIEN SUPÉRIEUR)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smtClean="0">
                <a:ln>
                  <a:noFill/>
                </a:ln>
                <a:solidFill>
                  <a:srgbClr val="000000"/>
                </a:solidFill>
                <a:effectLst/>
                <a:latin typeface="Arial" pitchFamily="34" charset="0"/>
                <a:cs typeface="Arial" pitchFamily="34" charset="0"/>
              </a:rPr>
              <a:t>Les bacheliers STHR s'inscrivent nombreux en BTS management en hôtellerie-restauration (2 ans). Il forme au service en salle, au métier de la cuisine, ou aux métiers de l'hôtellerie (réceptionniste, gouvernant d'hôtel...). D'autres optent pour des spécialités transversales : gestion de la PME ; comptabilité et gestion ; management commercial opérationnel...</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ÉCOLE PRIVÉE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smtClean="0">
                <a:ln>
                  <a:noFill/>
                </a:ln>
                <a:solidFill>
                  <a:srgbClr val="000000"/>
                </a:solidFill>
                <a:effectLst/>
                <a:latin typeface="Arial" pitchFamily="34" charset="0"/>
                <a:cs typeface="Arial" pitchFamily="34" charset="0"/>
              </a:rPr>
              <a:t>De nombreuses écoles souvent privées dispensent des formations professionnelles (2 ou 3 ans) dans les arts culinaires et entrepreneuriat ou le management en hôtellerie internationale.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CCA (CABIN CREW ATTESTATION)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smtClean="0">
                <a:ln>
                  <a:noFill/>
                </a:ln>
                <a:solidFill>
                  <a:srgbClr val="000000"/>
                </a:solidFill>
                <a:effectLst/>
                <a:latin typeface="Arial" pitchFamily="34" charset="0"/>
                <a:cs typeface="Arial" pitchFamily="34" charset="0"/>
              </a:rPr>
              <a:t>Les bacheliers STHR intéressés par le métier de steward/hôtesse de l'air peuvent préparer le CCA (Cabin Crew Attestation).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BUT (BACHELOR UNIVERSITAIRE DE TECHNOLOGIE)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smtClean="0">
                <a:ln>
                  <a:noFill/>
                </a:ln>
                <a:solidFill>
                  <a:srgbClr val="000000"/>
                </a:solidFill>
                <a:effectLst/>
                <a:latin typeface="Arial" pitchFamily="34" charset="0"/>
                <a:cs typeface="Arial" pitchFamily="34" charset="0"/>
              </a:rPr>
              <a:t>Quelques bacheliers STHR optent pour un BUT (3 ans). Parmi les mentions : gestion administrative et commerciale des organisations ; gestion des entreprises et des administrations ; gestion logistique et transport ; techniques de commercialisation...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LICENCE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pitchFamily="34" charset="0"/>
                <a:cs typeface="Arial" pitchFamily="34" charset="0"/>
              </a:rPr>
              <a:t>Les bacheliers STHR sont rares à opter pour une licence (3 ans) qui exige un bon niveau dans les disciplines générales.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smtClean="0">
                <a:ln>
                  <a:noFill/>
                </a:ln>
                <a:solidFill>
                  <a:srgbClr val="000000"/>
                </a:solidFill>
                <a:effectLst/>
                <a:latin typeface="Arial" pitchFamily="34" charset="0"/>
                <a:cs typeface="Arial" pitchFamily="34" charset="0"/>
              </a:rPr>
              <a:t>La licence langues étrangères appliquées exige un très bon niveau dans 2 langues étrangères. La licence administration économique et sociale requiert un intérêt pour le droit, l'économie, les sciences humaines, et des capacités rédactionnelles.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23528" y="548680"/>
            <a:ext cx="8597900" cy="54022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ts val="375"/>
              </a:spcAft>
              <a:buClrTx/>
              <a:buSzTx/>
              <a:buFontTx/>
              <a:buNone/>
              <a:tabLst/>
            </a:pPr>
            <a:r>
              <a:rPr kumimoji="0" lang="fr-FR" sz="1600" b="1" i="0" u="none" strike="noStrike" cap="none" normalizeH="0" baseline="0" smtClean="0">
                <a:ln>
                  <a:noFill/>
                </a:ln>
                <a:solidFill>
                  <a:srgbClr val="000000"/>
                </a:solidFill>
                <a:effectLst/>
                <a:latin typeface="Arial" pitchFamily="34" charset="0"/>
                <a:cs typeface="Arial" pitchFamily="34" charset="0"/>
              </a:rPr>
              <a:t>BAC STI2D</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Dotés de connaissances en sciences industrielles, les bacheliers STI2D peuvent poursuivre des études supérieures diversifiées.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BTS (BREVET DE TECHNICIEN SUPÉRIEUR)</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Un tiers des bacheliers STI2D préparent un BTS (2 ans). La polyvalence de leur bac leur permet d'envisager l'une des nombreuses spécialités industrielles ou technico-commerciales.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Certains optent pour des spécialités du secteur paramédical  : opticien-lunetier ; podo-orthésiste ; prothésiste-orthésiste.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PRÉPA TSI (TECHNOLOGIE ET SCIENCES INDUSTRIELLES</a:t>
            </a:r>
            <a:r>
              <a:rPr kumimoji="0" lang="fr-FR" sz="1200" b="1" i="0" u="none" strike="noStrike" cap="none" normalizeH="0" baseline="0" smtClean="0">
                <a:ln>
                  <a:noFill/>
                </a:ln>
                <a:solidFill>
                  <a:schemeClr val="tx1"/>
                </a:solidFill>
                <a:effectLst/>
                <a:latin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Cette prépa (2 ans) recrute des bacheliers STI2D avec un bon dossier. Compétences attendues en mathématiques, physique-chimie, enseignements technologiques transversaux, mais aussi en expression écrite et langues.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ÉCOLE D'INGÉNIEURS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Une centaine d'écoles d'ingénieurs recrute après le bac (5 ans). Si la priorité est donnée aux profils généraux, la majorité des écoles accordent des places aux bacheliers STI2D. Par exemple, les écoles à vocation industrielle ou proposant le cycle ingénieur en apprentissage.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ÉCOLE SPÉCIALISÉE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Certaines écoles spécialisées en électronique, en gestion de production, en maintenance, en matériaux, en mécanique ou en automobile accueillent des bacheliers STI2D.</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LICENCE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Les licences (3 ans) orientées sciences pour l'ingénieur (électronique, énergie électrique, automatique ; mécanique ; génie civil...) sont accessibles aux bacheliers STI2D. Les mathématiques et les sciences physiques y prédominent, et il faut un bon niveau général en sciences pour suivre. Certaines universités proposent des mises à niveau.</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BUT (BACHELORS UNIVERSITAIRES DE TECHNOLOGIE)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Les BUT (3 ans) accueillent les bacheliers STI2D de spécialités proches. Les mentions adaptées sont celles relevant des sciences industrielles</a:t>
            </a:r>
            <a:r>
              <a:rPr kumimoji="0" lang="fr-FR" sz="900" b="0" i="0" u="none" strike="noStrike" cap="none" normalizeH="0" baseline="0" smtClean="0">
                <a:ln>
                  <a:noFill/>
                </a:ln>
                <a:solidFill>
                  <a:srgbClr val="000000"/>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51520" y="279400"/>
            <a:ext cx="8693150" cy="62459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ts val="375"/>
              </a:spcAft>
              <a:buClrTx/>
              <a:buSzTx/>
              <a:buFontTx/>
              <a:buNone/>
              <a:tabLst/>
            </a:pPr>
            <a:r>
              <a:rPr kumimoji="0" lang="fr-FR" sz="1600" b="1" i="0" u="none" strike="noStrike" cap="none" normalizeH="0" baseline="0" smtClean="0">
                <a:ln>
                  <a:noFill/>
                </a:ln>
                <a:solidFill>
                  <a:srgbClr val="000000"/>
                </a:solidFill>
                <a:effectLst/>
                <a:latin typeface="Arial" pitchFamily="34" charset="0"/>
                <a:cs typeface="Arial" pitchFamily="34" charset="0"/>
              </a:rPr>
              <a:t>BAC STL</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Formés à la démarche scientifique expérimentale, les bacheliers STL ont accès à des poursuites d'études variées.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BTS (BREVET DE TECHNICIEN SUPÉRIEUR)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3 bacheliers STL sur 10 s'inscrivent en BTS (2 ans). Les spécialités qui les accueillent sont celles en rapport avec la biologie (paramédical, environnement, industrie...), la chimie (cosmétiques, pharmacie, matériaux...), les sciences physiques (contrôle, mesures...), les techniques d'analyses en laboratoire.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BUT (BACHELOR UNIVERSITAIRE DE TECHNOLOGIE)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Les BUT (3 ans) accueillent également les bacheliers STL. Parmi les mentions : chimie ; génie biologique ; génie chimique, génie des procédés ; génie thermique et énergie ; mesures physiques ; science et génie des matériaux...</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DEUST (DIPLÔME D'ÉTUDES UNIVERSITAIRES SCIENTIFIQUES ET TECHNIQUES)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Certains bacheliers STL préparent un DEUST (2 ans), en particulier dans l'agroalimentaire, la biologie, la chimie, la santé ou l'environnement.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PRÉPAS TB (TECHNOLOGIE ET BIOLOGIE) ET TPC (TECHNOLOGIE, PHYSIQUE ET CHIMIE)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Les prépas TB (2 ans) accueillent des bacheliers STL désireux d'intégrer une école d'ingénieurs en agroalimentaire, environnement, génie biologique ou une école vétérinaire.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Les prépas TPC (2 ans) recrutent les bacheliers STL souhaitant intégrer une école d'ingénieurs en chimie ou physique.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LICENCE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Les licences de sciences de la vie, de chimie et/ou de physique (3 ans) comportent des enseignements en mathématiques et sciences physiques dans le prolongement de ceux dispensés en bac général. Quelques universités proposent des mise à niveau.</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ÉCOLE D'INGÉNIEURS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Une trentaine d'écoles d'ingénieurs (5 ans) recrutent des bacheliers STL avec un bon dossier. Elles sont spécialisées en biologie, chimie ou environnement.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ÉCOLE SPÉCIALISÉE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Quelques écoles spécialisées en biologie, biochimie, chimie, génie des procédés, environnement ou paramédical sont accessibles aux bacheliers STL.</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9752" y="332656"/>
            <a:ext cx="4572000" cy="923330"/>
          </a:xfrm>
          <a:prstGeom prst="rect">
            <a:avLst/>
          </a:prstGeom>
        </p:spPr>
        <p:txBody>
          <a:bodyPr wrap="square">
            <a:spAutoFit/>
          </a:bodyPr>
          <a:lstStyle/>
          <a:p>
            <a:pPr algn="ctr"/>
            <a:r>
              <a:rPr lang="fr-FR" b="1" dirty="0" smtClean="0"/>
              <a:t>Schéma des études </a:t>
            </a:r>
            <a:endParaRPr lang="fr-FR" dirty="0" smtClean="0"/>
          </a:p>
          <a:p>
            <a:r>
              <a:rPr lang="fr-FR" dirty="0" smtClean="0"/>
              <a:t/>
            </a:r>
            <a:br>
              <a:rPr lang="fr-FR" dirty="0" smtClean="0"/>
            </a:br>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500063" y="1289050"/>
            <a:ext cx="8143875" cy="4284663"/>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65100" y="927100"/>
            <a:ext cx="8799388" cy="541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ts val="375"/>
              </a:spcAft>
              <a:buClrTx/>
              <a:buSzTx/>
              <a:buFontTx/>
              <a:buNone/>
              <a:tabLst/>
            </a:pPr>
            <a:r>
              <a:rPr kumimoji="0" lang="fr-FR" sz="1600" b="1" i="0" u="none" strike="noStrike" cap="none" normalizeH="0" baseline="0" smtClean="0">
                <a:ln>
                  <a:noFill/>
                </a:ln>
                <a:solidFill>
                  <a:srgbClr val="000000"/>
                </a:solidFill>
                <a:effectLst/>
                <a:latin typeface="Arial" pitchFamily="34" charset="0"/>
                <a:cs typeface="Arial" pitchFamily="34" charset="0"/>
              </a:rPr>
              <a:t>BAC STD2A</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Déjà formés aux arts appliqués, les bacheliers STD2A peuvent poursuivre des études supérieures en </a:t>
            </a:r>
            <a:r>
              <a:rPr kumimoji="0" lang="fr-FR" sz="1200" b="1" i="0" u="none" strike="noStrike" cap="none" normalizeH="0" baseline="0" smtClean="0">
                <a:ln>
                  <a:noFill/>
                </a:ln>
                <a:solidFill>
                  <a:srgbClr val="000000"/>
                </a:solidFill>
                <a:effectLst/>
                <a:latin typeface="Arial" pitchFamily="34" charset="0"/>
                <a:cs typeface="Arial" pitchFamily="34" charset="0"/>
              </a:rPr>
              <a:t>design</a:t>
            </a:r>
            <a:r>
              <a:rPr kumimoji="0" lang="fr-FR" sz="1200" b="0" i="0" u="none" strike="noStrike" cap="none" normalizeH="0" baseline="0" smtClean="0">
                <a:ln>
                  <a:noFill/>
                </a:ln>
                <a:solidFill>
                  <a:srgbClr val="000000"/>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DN MADE (DIPLÔME NATIONAL DES MÉTIERS D'ART ET DU DESIGN) en 3 ans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Le DN MADE (3 ans) a pour but l'acquisition de connaissances et de compétences professionnelles dans les champs des métiers d'art et du design. Avec 14 mentions au choix, le cursus prévoit une spécialisation progressive.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PRÉPA ARTS ET DESIGN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Cette prépa (2 ans) accueille les bacheliers STD2A avec un bon dossier. Elle permet de se présenter au concours d'entrée de l'ENS Paris-Saclay ou de rejoindre une école d'art.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ÉCOLE D'ART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Les bacheliers STD2A peuvent s'inscrire en école d'art (3 à 5 ans) et s'y former dans un domaine : graphisme, stylisme, architecture intérieure, design de produit, cinéma d'animation, multimédia, etc.</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smtClean="0">
                <a:ln>
                  <a:noFill/>
                </a:ln>
                <a:solidFill>
                  <a:schemeClr val="tx1"/>
                </a:solidFill>
                <a:effectLst/>
                <a:latin typeface="Times New Roman" pitchFamily="18" charset="0"/>
                <a:cs typeface="Arial" pitchFamily="34" charset="0"/>
              </a:rPr>
              <a:t>LICENCE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smtClean="0">
                <a:ln>
                  <a:noFill/>
                </a:ln>
                <a:solidFill>
                  <a:srgbClr val="000000"/>
                </a:solidFill>
                <a:effectLst/>
                <a:latin typeface="Arial" pitchFamily="34" charset="0"/>
                <a:cs typeface="Arial" pitchFamily="34" charset="0"/>
              </a:rPr>
              <a:t>Certains bacheliers STD2A s'inscrivent en licence (3 ans) avant de poursuivre en master. Des parcours arts plastiques ou design sont proposées par quelques universités. Une solide culture générale et des qualités d'expression en français sont attendues.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11760" y="980728"/>
            <a:ext cx="6264696" cy="5693866"/>
          </a:xfrm>
          <a:prstGeom prst="rect">
            <a:avLst/>
          </a:prstGeom>
          <a:noFill/>
        </p:spPr>
        <p:txBody>
          <a:bodyPr wrap="square" rtlCol="0">
            <a:spAutoFit/>
          </a:bodyPr>
          <a:lstStyle/>
          <a:p>
            <a:pPr algn="ctr"/>
            <a:r>
              <a:rPr lang="fr-FR" sz="2800" dirty="0" smtClean="0"/>
              <a:t>RESSOURCES AU CDI</a:t>
            </a:r>
          </a:p>
          <a:p>
            <a:endParaRPr lang="fr-FR" sz="2800" dirty="0" smtClean="0"/>
          </a:p>
          <a:p>
            <a:r>
              <a:rPr lang="fr-FR" sz="2800" dirty="0" smtClean="0"/>
              <a:t>Documentation papier</a:t>
            </a:r>
          </a:p>
          <a:p>
            <a:endParaRPr lang="fr-FR" sz="2800" dirty="0" smtClean="0"/>
          </a:p>
          <a:p>
            <a:r>
              <a:rPr lang="fr-FR" sz="2800" dirty="0" smtClean="0"/>
              <a:t>Revue l’Etudiant, Onisep</a:t>
            </a:r>
          </a:p>
          <a:p>
            <a:endParaRPr lang="fr-FR" sz="2800" dirty="0" smtClean="0"/>
          </a:p>
          <a:p>
            <a:r>
              <a:rPr lang="fr-FR" sz="2800" dirty="0" smtClean="0"/>
              <a:t>Classeurs : attendus licences, CPGE</a:t>
            </a:r>
          </a:p>
          <a:p>
            <a:endParaRPr lang="fr-FR" sz="2800" dirty="0" smtClean="0"/>
          </a:p>
          <a:p>
            <a:r>
              <a:rPr lang="fr-FR" sz="2800" dirty="0" smtClean="0"/>
              <a:t>Brochures écoles</a:t>
            </a:r>
          </a:p>
          <a:p>
            <a:endParaRPr lang="fr-FR" sz="2800" dirty="0" smtClean="0"/>
          </a:p>
          <a:p>
            <a:r>
              <a:rPr lang="fr-FR" sz="2800" dirty="0" smtClean="0"/>
              <a:t>Salons, affiches et invitations</a:t>
            </a:r>
          </a:p>
          <a:p>
            <a:endParaRPr lang="fr-FR" sz="2800" dirty="0" smtClean="0"/>
          </a:p>
          <a:p>
            <a:r>
              <a:rPr lang="fr-FR" sz="2800" dirty="0" smtClean="0"/>
              <a:t>Portail du CDI : </a:t>
            </a:r>
            <a:r>
              <a:rPr lang="fr-FR" sz="2800" dirty="0" err="1" smtClean="0">
                <a:hlinkClick r:id="rId2"/>
              </a:rPr>
              <a:t>esidoc</a:t>
            </a:r>
            <a:r>
              <a:rPr lang="fr-FR" sz="2800" dirty="0" smtClean="0"/>
              <a:t>, CIDJ</a:t>
            </a:r>
            <a:endParaRPr lang="fr-FR" sz="2800" dirty="0"/>
          </a:p>
        </p:txBody>
      </p:sp>
      <p:pic>
        <p:nvPicPr>
          <p:cNvPr id="3074" name="Picture 2"/>
          <p:cNvPicPr>
            <a:picLocks noChangeAspect="1" noChangeArrowheads="1"/>
          </p:cNvPicPr>
          <p:nvPr/>
        </p:nvPicPr>
        <p:blipFill>
          <a:blip r:embed="rId3" cstate="print"/>
          <a:srcRect/>
          <a:stretch>
            <a:fillRect/>
          </a:stretch>
        </p:blipFill>
        <p:spPr bwMode="auto">
          <a:xfrm>
            <a:off x="107505" y="332656"/>
            <a:ext cx="2088232" cy="26542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2276872"/>
            <a:ext cx="6192688" cy="369332"/>
          </a:xfrm>
          <a:prstGeom prst="rect">
            <a:avLst/>
          </a:prstGeom>
        </p:spPr>
        <p:txBody>
          <a:bodyPr wrap="square">
            <a:spAutoFit/>
          </a:bodyPr>
          <a:lstStyle/>
          <a:p>
            <a:r>
              <a:rPr lang="fr-FR" dirty="0" smtClean="0">
                <a:hlinkClick r:id="rId2"/>
              </a:rPr>
              <a:t>https://www.secondes-premieres2022-2023.fr/</a:t>
            </a:r>
            <a:endParaRPr lang="fr-FR" dirty="0" smtClean="0">
              <a:hlinkClick r:id="rId3"/>
            </a:endParaRPr>
          </a:p>
        </p:txBody>
      </p:sp>
      <p:sp>
        <p:nvSpPr>
          <p:cNvPr id="3" name="ZoneTexte 2"/>
          <p:cNvSpPr txBox="1"/>
          <p:nvPr/>
        </p:nvSpPr>
        <p:spPr>
          <a:xfrm>
            <a:off x="1403648" y="3789040"/>
            <a:ext cx="3672408" cy="369332"/>
          </a:xfrm>
          <a:prstGeom prst="rect">
            <a:avLst/>
          </a:prstGeom>
          <a:noFill/>
        </p:spPr>
        <p:txBody>
          <a:bodyPr wrap="square" rtlCol="0">
            <a:spAutoFit/>
          </a:bodyPr>
          <a:lstStyle/>
          <a:p>
            <a:r>
              <a:rPr lang="fr-FR" dirty="0" smtClean="0">
                <a:hlinkClick r:id="rId4"/>
              </a:rPr>
              <a:t>https://www.oriane.info/</a:t>
            </a:r>
            <a:endParaRPr lang="fr-FR" dirty="0"/>
          </a:p>
        </p:txBody>
      </p:sp>
      <p:pic>
        <p:nvPicPr>
          <p:cNvPr id="4098" name="Picture 2"/>
          <p:cNvPicPr>
            <a:picLocks noChangeAspect="1" noChangeArrowheads="1"/>
          </p:cNvPicPr>
          <p:nvPr/>
        </p:nvPicPr>
        <p:blipFill>
          <a:blip r:embed="rId5" cstate="print"/>
          <a:srcRect/>
          <a:stretch>
            <a:fillRect/>
          </a:stretch>
        </p:blipFill>
        <p:spPr bwMode="auto">
          <a:xfrm>
            <a:off x="0" y="332656"/>
            <a:ext cx="2778540" cy="18038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00063" y="969218"/>
            <a:ext cx="8143875" cy="57721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203848" y="260648"/>
            <a:ext cx="5381625" cy="476250"/>
          </a:xfrm>
          <a:prstGeom prst="rect">
            <a:avLst/>
          </a:prstGeom>
          <a:noFill/>
          <a:ln w="9525">
            <a:noFill/>
            <a:miter lim="800000"/>
            <a:headEnd/>
            <a:tailEnd/>
          </a:ln>
        </p:spPr>
      </p:pic>
      <p:sp>
        <p:nvSpPr>
          <p:cNvPr id="4" name="ZoneTexte 3"/>
          <p:cNvSpPr txBox="1"/>
          <p:nvPr/>
        </p:nvSpPr>
        <p:spPr>
          <a:xfrm>
            <a:off x="1547664" y="3573016"/>
            <a:ext cx="4680520" cy="369332"/>
          </a:xfrm>
          <a:prstGeom prst="rect">
            <a:avLst/>
          </a:prstGeom>
          <a:noFill/>
        </p:spPr>
        <p:txBody>
          <a:bodyPr wrap="square" rtlCol="0">
            <a:spAutoFit/>
          </a:bodyPr>
          <a:lstStyle/>
          <a:p>
            <a:pPr>
              <a:buFont typeface="Arial" pitchFamily="34" charset="0"/>
              <a:buChar char="•"/>
            </a:pPr>
            <a:r>
              <a:rPr lang="fr-FR" dirty="0" smtClean="0"/>
              <a:t>   </a:t>
            </a:r>
            <a:r>
              <a:rPr lang="fr-FR" sz="1600" dirty="0" smtClean="0"/>
              <a:t>EPS</a:t>
            </a:r>
            <a:endParaRPr lang="fr-FR" sz="1600" dirty="0"/>
          </a:p>
        </p:txBody>
      </p:sp>
      <p:sp>
        <p:nvSpPr>
          <p:cNvPr id="5" name="ZoneTexte 4"/>
          <p:cNvSpPr txBox="1"/>
          <p:nvPr/>
        </p:nvSpPr>
        <p:spPr>
          <a:xfrm>
            <a:off x="755576" y="5589240"/>
            <a:ext cx="7272808" cy="369332"/>
          </a:xfrm>
          <a:prstGeom prst="rect">
            <a:avLst/>
          </a:prstGeom>
          <a:solidFill>
            <a:schemeClr val="bg1"/>
          </a:solidFill>
        </p:spPr>
        <p:txBody>
          <a:bodyPr wrap="square" rtlCol="0">
            <a:spAutoFit/>
          </a:bodyPr>
          <a:lstStyle/>
          <a:p>
            <a:endParaRPr lang="fr-FR" dirty="0"/>
          </a:p>
        </p:txBody>
      </p:sp>
      <p:sp>
        <p:nvSpPr>
          <p:cNvPr id="6" name="ZoneTexte 5"/>
          <p:cNvSpPr txBox="1"/>
          <p:nvPr/>
        </p:nvSpPr>
        <p:spPr>
          <a:xfrm>
            <a:off x="899592" y="5805264"/>
            <a:ext cx="1656184" cy="369332"/>
          </a:xfrm>
          <a:prstGeom prst="rect">
            <a:avLst/>
          </a:prstGeom>
          <a:solidFill>
            <a:schemeClr val="bg1"/>
          </a:solidFill>
        </p:spPr>
        <p:txBody>
          <a:bodyPr wrap="square" rtlCol="0">
            <a:spAutoFit/>
          </a:bodyPr>
          <a:lstStyle/>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99592" y="332656"/>
            <a:ext cx="7776864" cy="792088"/>
          </a:xfrm>
          <a:prstGeom prst="rect">
            <a:avLst/>
          </a:prstGeom>
          <a:noFill/>
          <a:ln w="9525">
            <a:noFill/>
            <a:miter lim="800000"/>
            <a:headEnd/>
            <a:tailEnd/>
          </a:ln>
        </p:spPr>
      </p:pic>
      <p:sp>
        <p:nvSpPr>
          <p:cNvPr id="9" name="ZoneTexte 8"/>
          <p:cNvSpPr txBox="1"/>
          <p:nvPr/>
        </p:nvSpPr>
        <p:spPr>
          <a:xfrm>
            <a:off x="251520" y="1340768"/>
            <a:ext cx="7992888" cy="646331"/>
          </a:xfrm>
          <a:prstGeom prst="rect">
            <a:avLst/>
          </a:prstGeom>
          <a:noFill/>
        </p:spPr>
        <p:txBody>
          <a:bodyPr wrap="square" rtlCol="0">
            <a:spAutoFit/>
          </a:bodyPr>
          <a:lstStyle/>
          <a:p>
            <a:r>
              <a:rPr lang="fr-FR" dirty="0" smtClean="0">
                <a:hlinkClick r:id="rId3"/>
              </a:rPr>
              <a:t>Ou dans un autre lycée http://www.ac-versailles.fr/cid137246/projet-de-carte-des-enseignements-de-specialite-de-l-academie-de-versailles.html</a:t>
            </a:r>
            <a:endParaRPr lang="fr-FR" dirty="0"/>
          </a:p>
        </p:txBody>
      </p:sp>
      <p:sp>
        <p:nvSpPr>
          <p:cNvPr id="7" name="ZoneTexte 6"/>
          <p:cNvSpPr txBox="1"/>
          <p:nvPr/>
        </p:nvSpPr>
        <p:spPr>
          <a:xfrm>
            <a:off x="467544" y="1043444"/>
            <a:ext cx="7344816" cy="369332"/>
          </a:xfrm>
          <a:prstGeom prst="rect">
            <a:avLst/>
          </a:prstGeom>
          <a:noFill/>
        </p:spPr>
        <p:txBody>
          <a:bodyPr wrap="square" rtlCol="0">
            <a:spAutoFit/>
          </a:bodyPr>
          <a:lstStyle/>
          <a:p>
            <a:r>
              <a:rPr lang="fr-FR" dirty="0" smtClean="0"/>
              <a:t>Les spécialités à Camus</a:t>
            </a:r>
            <a:endParaRPr lang="fr-FR" dirty="0"/>
          </a:p>
        </p:txBody>
      </p:sp>
      <p:sp>
        <p:nvSpPr>
          <p:cNvPr id="8" name="ZoneTexte 7"/>
          <p:cNvSpPr txBox="1"/>
          <p:nvPr/>
        </p:nvSpPr>
        <p:spPr>
          <a:xfrm>
            <a:off x="899592" y="1988840"/>
            <a:ext cx="7704856" cy="4247317"/>
          </a:xfrm>
          <a:prstGeom prst="rect">
            <a:avLst/>
          </a:prstGeom>
          <a:noFill/>
        </p:spPr>
        <p:txBody>
          <a:bodyPr wrap="square" rtlCol="0">
            <a:spAutoFit/>
          </a:bodyPr>
          <a:lstStyle/>
          <a:p>
            <a:r>
              <a:rPr lang="fr-FR" dirty="0" smtClean="0"/>
              <a:t>Mathématiques</a:t>
            </a:r>
          </a:p>
          <a:p>
            <a:r>
              <a:rPr lang="fr-FR" dirty="0" smtClean="0"/>
              <a:t>Physique-chimie</a:t>
            </a:r>
          </a:p>
          <a:p>
            <a:r>
              <a:rPr lang="fr-FR" dirty="0" smtClean="0"/>
              <a:t>Sciences de la Vie et de la Terre</a:t>
            </a:r>
          </a:p>
          <a:p>
            <a:r>
              <a:rPr lang="fr-FR" dirty="0" smtClean="0"/>
              <a:t>Sciences économiques et sociales</a:t>
            </a:r>
          </a:p>
          <a:p>
            <a:r>
              <a:rPr lang="fr-FR" dirty="0" smtClean="0"/>
              <a:t>Numérique et sciences du numérique</a:t>
            </a:r>
          </a:p>
          <a:p>
            <a:r>
              <a:rPr lang="fr-FR" dirty="0" smtClean="0"/>
              <a:t>Histoire-géographie, géopolitique et sciences politiques</a:t>
            </a:r>
          </a:p>
          <a:p>
            <a:r>
              <a:rPr lang="fr-FR" dirty="0" smtClean="0"/>
              <a:t>Humanités, littérature et philosophie</a:t>
            </a:r>
          </a:p>
          <a:p>
            <a:r>
              <a:rPr lang="fr-FR" dirty="0" smtClean="0"/>
              <a:t>Langues, littérature et cultures étrangères (anglais ou espagnol suivant les demandes), Anglais monde contemporain</a:t>
            </a:r>
          </a:p>
          <a:p>
            <a:r>
              <a:rPr lang="fr-FR" dirty="0" smtClean="0"/>
              <a:t>Arts plastiques</a:t>
            </a:r>
          </a:p>
          <a:p>
            <a:r>
              <a:rPr lang="fr-FR" dirty="0" smtClean="0"/>
              <a:t>Arts cinéma audiovisuel</a:t>
            </a:r>
          </a:p>
          <a:p>
            <a:r>
              <a:rPr lang="fr-FR" dirty="0" smtClean="0"/>
              <a:t>3 enseignements de 4h chacun, soit 12h </a:t>
            </a:r>
          </a:p>
          <a:p>
            <a:endParaRPr lang="fr-FR" dirty="0" smtClean="0"/>
          </a:p>
          <a:p>
            <a:r>
              <a:rPr lang="fr-FR" dirty="0" smtClean="0"/>
              <a:t>En terminale, choix de 2 spécialités (parmi les 3 suivies en 1ere) à raison de 6h par spécialité, soit 12h</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620688"/>
            <a:ext cx="8352928" cy="4247317"/>
          </a:xfrm>
          <a:prstGeom prst="rect">
            <a:avLst/>
          </a:prstGeom>
          <a:noFill/>
        </p:spPr>
        <p:txBody>
          <a:bodyPr wrap="square" rtlCol="0">
            <a:spAutoFit/>
          </a:bodyPr>
          <a:lstStyle/>
          <a:p>
            <a:r>
              <a:rPr lang="fr-FR" dirty="0" smtClean="0">
                <a:hlinkClick r:id="rId2"/>
              </a:rPr>
              <a:t>Ou dans un autre lycée http://www.ac-versailles.fr/cid137246/projet-de-carte-des-enseignements-de-specialite-de-l-academie-de-versailles.html</a:t>
            </a:r>
            <a:endParaRPr lang="fr-FR" dirty="0" smtClean="0"/>
          </a:p>
          <a:p>
            <a:endParaRPr lang="fr-FR" dirty="0" smtClean="0"/>
          </a:p>
          <a:p>
            <a:r>
              <a:rPr lang="fr-FR" dirty="0" smtClean="0"/>
              <a:t>Spécialités non présentes au lycée Camus</a:t>
            </a:r>
          </a:p>
          <a:p>
            <a:endParaRPr lang="fr-FR" dirty="0" smtClean="0"/>
          </a:p>
          <a:p>
            <a:r>
              <a:rPr lang="fr-FR" dirty="0" smtClean="0"/>
              <a:t>Sciences de l’ingénieur</a:t>
            </a:r>
          </a:p>
          <a:p>
            <a:endParaRPr lang="fr-FR" dirty="0" smtClean="0"/>
          </a:p>
          <a:p>
            <a:r>
              <a:rPr lang="fr-FR" dirty="0" smtClean="0"/>
              <a:t>Arts du cirque, danse, théâtre, Histoire des Arts, musique</a:t>
            </a:r>
          </a:p>
          <a:p>
            <a:endParaRPr lang="fr-FR" dirty="0" smtClean="0"/>
          </a:p>
          <a:p>
            <a:r>
              <a:rPr lang="fr-FR" dirty="0" smtClean="0"/>
              <a:t>Langues et culture de l’Antiquité</a:t>
            </a:r>
          </a:p>
          <a:p>
            <a:endParaRPr lang="fr-FR" dirty="0" smtClean="0"/>
          </a:p>
          <a:p>
            <a:r>
              <a:rPr lang="fr-FR" dirty="0" smtClean="0"/>
              <a:t>EPS : se renseigner auprès des professeurs car cette spécialité vient d’être annoncée par le ministre en décembre</a:t>
            </a:r>
          </a:p>
          <a:p>
            <a:endParaRPr lang="fr-FR" dirty="0" smtClean="0"/>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2413" y="1252538"/>
            <a:ext cx="8639175" cy="43529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90538" y="385763"/>
            <a:ext cx="8162925" cy="608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76288" y="609600"/>
            <a:ext cx="7591425"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592" y="836712"/>
            <a:ext cx="6984776" cy="369332"/>
          </a:xfrm>
          <a:prstGeom prst="rect">
            <a:avLst/>
          </a:prstGeom>
          <a:noFill/>
        </p:spPr>
        <p:txBody>
          <a:bodyPr wrap="square" rtlCol="0">
            <a:spAutoFit/>
          </a:bodyPr>
          <a:lstStyle/>
          <a:p>
            <a:r>
              <a:rPr lang="fr-FR" dirty="0" smtClean="0"/>
              <a:t>BACHIBAC ET ESABAC</a:t>
            </a:r>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251520" y="1412776"/>
            <a:ext cx="7405836" cy="509553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764</Words>
  <Application>Microsoft Office PowerPoint</Application>
  <PresentationFormat>Affichage à l'écran (4:3)</PresentationFormat>
  <Paragraphs>155</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vector>
  </TitlesOfParts>
  <Company>Hachette Livre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BDOUKHAN</dc:creator>
  <cp:lastModifiedBy>AlbertCamus</cp:lastModifiedBy>
  <cp:revision>27</cp:revision>
  <dcterms:created xsi:type="dcterms:W3CDTF">2017-10-24T15:54:03Z</dcterms:created>
  <dcterms:modified xsi:type="dcterms:W3CDTF">2023-01-24T11:03:37Z</dcterms:modified>
</cp:coreProperties>
</file>