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70" r:id="rId2"/>
    <p:sldId id="382" r:id="rId3"/>
    <p:sldId id="384" r:id="rId4"/>
    <p:sldId id="385" r:id="rId5"/>
    <p:sldId id="386" r:id="rId6"/>
    <p:sldId id="387" r:id="rId7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rgbClr val="006782"/>
        </a:solidFill>
        <a:latin typeface="Verdana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9EE0"/>
    <a:srgbClr val="F29400"/>
    <a:srgbClr val="006782"/>
    <a:srgbClr val="003E90"/>
    <a:srgbClr val="1A1DAA"/>
    <a:srgbClr val="BD8E01"/>
    <a:srgbClr val="FF014B"/>
    <a:srgbClr val="83B8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225"/>
    <p:restoredTop sz="97030"/>
  </p:normalViewPr>
  <p:slideViewPr>
    <p:cSldViewPr snapToGrid="0">
      <p:cViewPr>
        <p:scale>
          <a:sx n="80" d="100"/>
          <a:sy n="80" d="100"/>
        </p:scale>
        <p:origin x="-11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1" d="100"/>
          <a:sy n="111" d="100"/>
        </p:scale>
        <p:origin x="2992" y="22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529F831-40E9-AD4C-A1ED-6377B20EE1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890904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0146E18-8D96-5E4A-BBD4-617B158448C2}" type="datetime1">
              <a:rPr lang="fr-FR"/>
              <a:pPr>
                <a:defRPr/>
              </a:pPr>
              <a:t>21/03/2019</a:t>
            </a:fld>
            <a:endParaRPr lang="fr-F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B1C68B7C-8F32-CC48-8184-E12CEE3A74E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813214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68B7C-8F32-CC48-8184-E12CEE3A74EA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3417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C68B7C-8F32-CC48-8184-E12CEE3A74EA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067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enallux_montgolfier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275" y="333375"/>
            <a:ext cx="1441450" cy="1670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48908"/>
          </a:xfrm>
        </p:spPr>
        <p:txBody>
          <a:bodyPr/>
          <a:lstStyle>
            <a:lvl1pPr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nl-BE" dirty="0" smtClean="0"/>
              <a:t>Cliquez et modifiez le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99266" y="4224866"/>
            <a:ext cx="5858933" cy="1413933"/>
          </a:xfrm>
        </p:spPr>
        <p:txBody>
          <a:bodyPr anchor="b"/>
          <a:lstStyle>
            <a:lvl1pPr marL="0" indent="0" algn="l">
              <a:buNone/>
              <a:defRPr sz="2000" i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BE" dirty="0" smtClean="0"/>
              <a:t>Cliquez pour modifier le style des sous-titres du masque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7B36E-C8E7-AF46-A5B5-1297ACD31EAF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6625833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6FDA1-BFAD-9549-9C83-E6FB5D2CE3D3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E4E265-2F72-DF4D-B77D-D3249BA76B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6975332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3060171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nl-BE" dirty="0" smtClean="0"/>
              <a:t>Cliquez et modifiez le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442224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BE" dirty="0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9D778-2599-A241-8779-6330E2CB79D5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174E2D-55EB-1646-8534-505E491D10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80282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07424"/>
            <a:ext cx="4038600" cy="4818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 smtClean="0"/>
              <a:t>Cliquez pour modifier les styles du texte du masque</a:t>
            </a:r>
          </a:p>
          <a:p>
            <a:pPr lvl="1"/>
            <a:r>
              <a:rPr lang="nl-BE" dirty="0" smtClean="0"/>
              <a:t>Deuxième niveau</a:t>
            </a:r>
          </a:p>
          <a:p>
            <a:pPr lvl="2"/>
            <a:r>
              <a:rPr lang="nl-BE" dirty="0" smtClean="0"/>
              <a:t>Troisième niveau</a:t>
            </a:r>
          </a:p>
          <a:p>
            <a:pPr lvl="3"/>
            <a:r>
              <a:rPr lang="nl-BE" dirty="0" smtClean="0"/>
              <a:t>Quatrième niveau</a:t>
            </a:r>
          </a:p>
          <a:p>
            <a:pPr lvl="4"/>
            <a:r>
              <a:rPr lang="nl-BE" dirty="0" smtClean="0"/>
              <a:t>Cinquième niveau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07424"/>
            <a:ext cx="4038600" cy="4818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781F2-DADA-9D45-843F-5FF3CF072E26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75AE84-FC5B-644C-B767-A4D234A13C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49426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18537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958299"/>
            <a:ext cx="4040188" cy="41678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dirty="0" smtClean="0"/>
              <a:t>Cliquez pour modifier les styles du texte du masque</a:t>
            </a:r>
          </a:p>
          <a:p>
            <a:pPr lvl="1"/>
            <a:r>
              <a:rPr lang="nl-BE" dirty="0" smtClean="0"/>
              <a:t>Deuxième niveau</a:t>
            </a:r>
          </a:p>
          <a:p>
            <a:pPr lvl="2"/>
            <a:r>
              <a:rPr lang="nl-BE" dirty="0" smtClean="0"/>
              <a:t>Troisième niveau</a:t>
            </a:r>
          </a:p>
          <a:p>
            <a:pPr lvl="3"/>
            <a:r>
              <a:rPr lang="nl-BE" dirty="0" smtClean="0"/>
              <a:t>Quatrième niveau</a:t>
            </a:r>
          </a:p>
          <a:p>
            <a:pPr lvl="4"/>
            <a:r>
              <a:rPr lang="nl-BE" dirty="0" smtClean="0"/>
              <a:t>Cinquième niveau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4" y="1318537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958299"/>
            <a:ext cx="4041775" cy="41678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5E245-3E20-0549-8B83-BFC6180DFBF1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4A49BC-A964-1A4D-A0D1-FC251F76C5F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90006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9ED0A-1720-474C-A0A4-C8A5F5F632FC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479638-AE31-1342-9070-BA24DFF325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5100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54D7-EE73-024E-A60B-70B9669DFB2E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104AAD-CE3A-5F49-B8E6-B2B255CB01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665210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0DA9-FF11-3C4B-80FE-F71BF403F38C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88FBAC-F17B-E84E-83CA-507A047E63EF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Rectangle 5"/>
          <p:cNvSpPr/>
          <p:nvPr userDrawn="1"/>
        </p:nvSpPr>
        <p:spPr bwMode="auto">
          <a:xfrm rot="10800000" flipH="1">
            <a:off x="2720257" y="6"/>
            <a:ext cx="462652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 rot="10800000" flipH="1">
            <a:off x="8417612" y="4"/>
            <a:ext cx="726388" cy="444740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 rot="10800000" flipH="1">
            <a:off x="-1" y="6"/>
            <a:ext cx="462652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 rot="10800000" flipH="1">
            <a:off x="433448" y="485"/>
            <a:ext cx="627001" cy="4442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 rot="10800000" flipH="1">
            <a:off x="1055967" y="484"/>
            <a:ext cx="1004132" cy="444264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 rot="10800000" flipH="1">
            <a:off x="1993644" y="484"/>
            <a:ext cx="311405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1"/>
          <p:cNvSpPr/>
          <p:nvPr userDrawn="1"/>
        </p:nvSpPr>
        <p:spPr bwMode="auto">
          <a:xfrm rot="10800000" flipH="1">
            <a:off x="2301004" y="484"/>
            <a:ext cx="649037" cy="444264"/>
          </a:xfrm>
          <a:prstGeom prst="rect">
            <a:avLst/>
          </a:prstGeom>
          <a:solidFill>
            <a:srgbClr val="009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 rot="10800000" flipH="1">
            <a:off x="3031611" y="6"/>
            <a:ext cx="926141" cy="444741"/>
          </a:xfrm>
          <a:prstGeom prst="rect">
            <a:avLst/>
          </a:prstGeom>
          <a:solidFill>
            <a:srgbClr val="B523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 rot="10800000" flipH="1">
            <a:off x="3920835" y="485"/>
            <a:ext cx="254290" cy="444264"/>
          </a:xfrm>
          <a:prstGeom prst="rect">
            <a:avLst/>
          </a:prstGeom>
          <a:solidFill>
            <a:srgbClr val="0737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 rot="10800000" flipH="1">
            <a:off x="4168560" y="485"/>
            <a:ext cx="649037" cy="444264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 rot="10800000" flipH="1">
            <a:off x="4791079" y="485"/>
            <a:ext cx="717545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 rot="10800000" flipH="1">
            <a:off x="5500982" y="485"/>
            <a:ext cx="561653" cy="444264"/>
          </a:xfrm>
          <a:prstGeom prst="rect">
            <a:avLst/>
          </a:prstGeom>
          <a:solidFill>
            <a:srgbClr val="009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 rot="10800000" flipH="1">
            <a:off x="6036117" y="7"/>
            <a:ext cx="830881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 rot="10800000" flipH="1">
            <a:off x="6756240" y="485"/>
            <a:ext cx="530384" cy="444264"/>
          </a:xfrm>
          <a:prstGeom prst="rect">
            <a:avLst/>
          </a:prstGeom>
          <a:solidFill>
            <a:srgbClr val="0737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 rot="10800000" flipH="1">
            <a:off x="7281155" y="485"/>
            <a:ext cx="453554" cy="4442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 rot="10800000" flipH="1">
            <a:off x="7716143" y="485"/>
            <a:ext cx="783331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Carré corné 21"/>
          <p:cNvSpPr/>
          <p:nvPr userDrawn="1"/>
        </p:nvSpPr>
        <p:spPr>
          <a:xfrm>
            <a:off x="-1" y="0"/>
            <a:ext cx="9144000" cy="339484"/>
          </a:xfrm>
          <a:prstGeom prst="foldedCorner">
            <a:avLst>
              <a:gd name="adj" fmla="val 50000"/>
            </a:avLst>
          </a:prstGeom>
          <a:gradFill>
            <a:gsLst>
              <a:gs pos="0">
                <a:srgbClr val="009EE0"/>
              </a:gs>
              <a:gs pos="100000">
                <a:srgbClr val="003E90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fr-FR"/>
          </a:p>
        </p:txBody>
      </p:sp>
      <p:pic>
        <p:nvPicPr>
          <p:cNvPr id="24" name="Image 8" descr="henallux_montgolfier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05500"/>
            <a:ext cx="6794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28656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117850" cy="6516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41966"/>
            <a:ext cx="5568950" cy="46240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41966"/>
            <a:ext cx="3008313" cy="462404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DF0F8-2037-3A41-89CA-C74E42CFE50C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9044F9-8BE6-BB4C-B653-ED10AD4EF6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80586758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782BF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1241965"/>
            <a:ext cx="9144000" cy="34856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BE" noProof="0" smtClean="0"/>
              <a:t>Faire glisser l'image vers l'espace réservé ou cliquer sur l'icône pour l'ajouter</a:t>
            </a:r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307AE-529A-1648-A5B0-80A329F3E1E8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BC5BDB-30D9-874E-9178-28052D6825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3851301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35E80-3D15-A74E-93A3-1C069E316F09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FE541D-7DDF-5E48-A44F-4037AD1768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1498180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412776"/>
            <a:ext cx="2057400" cy="4713387"/>
          </a:xfrm>
        </p:spPr>
        <p:txBody>
          <a:bodyPr vert="eaVert"/>
          <a:lstStyle>
            <a:lvl1pPr>
              <a:defRPr>
                <a:solidFill>
                  <a:srgbClr val="1782BF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12776"/>
            <a:ext cx="6019800" cy="4713387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7D33B-3A60-0545-9389-D1161C748F4F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DCDD16-1E0A-2643-A97A-B49D3F5951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47786371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 userDrawn="1"/>
        </p:nvSpPr>
        <p:spPr bwMode="auto">
          <a:xfrm rot="10800000" flipH="1">
            <a:off x="2720258" y="744254"/>
            <a:ext cx="462652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 rot="10800000" flipH="1">
            <a:off x="8417613" y="431133"/>
            <a:ext cx="726388" cy="757861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 rot="10800000" flipH="1">
            <a:off x="0" y="744254"/>
            <a:ext cx="462652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 rot="10800000" flipH="1">
            <a:off x="433449" y="744733"/>
            <a:ext cx="627001" cy="4442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 rot="10800000" flipH="1">
            <a:off x="1055968" y="744732"/>
            <a:ext cx="1004132" cy="444264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 rot="10800000" flipH="1">
            <a:off x="1993645" y="744732"/>
            <a:ext cx="311405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 rot="10800000" flipH="1">
            <a:off x="2301005" y="744732"/>
            <a:ext cx="649037" cy="444264"/>
          </a:xfrm>
          <a:prstGeom prst="rect">
            <a:avLst/>
          </a:prstGeom>
          <a:solidFill>
            <a:srgbClr val="009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 rot="10800000" flipH="1">
            <a:off x="3031612" y="744254"/>
            <a:ext cx="926141" cy="444741"/>
          </a:xfrm>
          <a:prstGeom prst="rect">
            <a:avLst/>
          </a:prstGeom>
          <a:solidFill>
            <a:srgbClr val="B523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 rot="10800000" flipH="1">
            <a:off x="3920836" y="744733"/>
            <a:ext cx="254290" cy="444264"/>
          </a:xfrm>
          <a:prstGeom prst="rect">
            <a:avLst/>
          </a:prstGeom>
          <a:solidFill>
            <a:srgbClr val="0737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 flipH="1">
            <a:off x="4168561" y="744733"/>
            <a:ext cx="649037" cy="444264"/>
          </a:xfrm>
          <a:prstGeom prst="rect">
            <a:avLst/>
          </a:prstGeom>
          <a:solidFill>
            <a:srgbClr val="F29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 rot="10800000" flipH="1">
            <a:off x="4791080" y="744733"/>
            <a:ext cx="717545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 rot="10800000" flipH="1">
            <a:off x="5500983" y="744733"/>
            <a:ext cx="561653" cy="444264"/>
          </a:xfrm>
          <a:prstGeom prst="rect">
            <a:avLst/>
          </a:prstGeom>
          <a:solidFill>
            <a:srgbClr val="009E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 rot="10800000" flipH="1">
            <a:off x="6036118" y="744255"/>
            <a:ext cx="830881" cy="444741"/>
          </a:xfrm>
          <a:prstGeom prst="rect">
            <a:avLst/>
          </a:prstGeom>
          <a:solidFill>
            <a:srgbClr val="83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 rot="10800000" flipH="1">
            <a:off x="6756241" y="744733"/>
            <a:ext cx="530384" cy="444264"/>
          </a:xfrm>
          <a:prstGeom prst="rect">
            <a:avLst/>
          </a:prstGeom>
          <a:solidFill>
            <a:srgbClr val="0737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 rot="10800000" flipH="1">
            <a:off x="7281156" y="744733"/>
            <a:ext cx="453554" cy="4442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 rot="10800000" flipH="1">
            <a:off x="7716144" y="744733"/>
            <a:ext cx="783331" cy="444264"/>
          </a:xfrm>
          <a:prstGeom prst="rect">
            <a:avLst/>
          </a:prstGeom>
          <a:solidFill>
            <a:srgbClr val="FF0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" name="Carré corné 26"/>
          <p:cNvSpPr/>
          <p:nvPr userDrawn="1"/>
        </p:nvSpPr>
        <p:spPr>
          <a:xfrm>
            <a:off x="0" y="1"/>
            <a:ext cx="9144000" cy="1083732"/>
          </a:xfrm>
          <a:prstGeom prst="foldedCorner">
            <a:avLst>
              <a:gd name="adj" fmla="val 50000"/>
            </a:avLst>
          </a:prstGeom>
          <a:gradFill>
            <a:gsLst>
              <a:gs pos="0">
                <a:srgbClr val="009EE0"/>
              </a:gs>
              <a:gs pos="100000">
                <a:srgbClr val="003E90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fr-FR"/>
          </a:p>
        </p:txBody>
      </p:sp>
      <p:sp>
        <p:nvSpPr>
          <p:cNvPr id="10" name="Rectangle 9"/>
          <p:cNvSpPr/>
          <p:nvPr userDrawn="1"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28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457200" y="61533"/>
            <a:ext cx="8229600" cy="946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457200" y="1306324"/>
            <a:ext cx="8229600" cy="481983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 userDrawn="1">
            <p:ph type="dt" sz="half" idx="2"/>
          </p:nvPr>
        </p:nvSpPr>
        <p:spPr bwMode="auto">
          <a:xfrm>
            <a:off x="457200" y="6426054"/>
            <a:ext cx="16668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40404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686F793-5C58-FD4B-966B-76597F7D4510}" type="datetime1">
              <a:rPr lang="fr-BE" smtClean="0"/>
              <a:pPr>
                <a:defRPr/>
              </a:pPr>
              <a:t>21-03-19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 userDrawn="1">
            <p:ph type="ftr" sz="quarter" idx="3"/>
          </p:nvPr>
        </p:nvSpPr>
        <p:spPr bwMode="auto">
          <a:xfrm>
            <a:off x="2339975" y="6426054"/>
            <a:ext cx="44640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40404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7019925" y="6426054"/>
            <a:ext cx="10810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404040"/>
                </a:solidFill>
                <a:latin typeface="Arial" charset="0"/>
              </a:defRPr>
            </a:lvl1pPr>
          </a:lstStyle>
          <a:p>
            <a:pPr>
              <a:defRPr/>
            </a:pPr>
            <a:fld id="{0D88FBAC-F17B-E84E-83CA-507A047E63E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1033" name="Image 8" descr="henallux_montgolfiere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905500"/>
            <a:ext cx="6794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70" r:id="rId8"/>
    <p:sldLayoutId id="2147483766" r:id="rId9"/>
    <p:sldLayoutId id="2147483767" r:id="rId10"/>
    <p:sldLayoutId id="2147483768" r:id="rId11"/>
    <p:sldLayoutId id="2147483769" r:id="rId12"/>
  </p:sldLayoutIdLst>
  <p:transition spd="slow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40404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04040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04040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04040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e.tv/fr/videos/RC-014082/arte-journal-junior/?tag=22216" TargetMode="External"/><Relationship Id="rId2" Type="http://schemas.openxmlformats.org/officeDocument/2006/relationships/hyperlink" Target="https://www.youtube.com/watch?v=H5L1plV9ob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voirs.rfi.fr/fr/apprendre-enseign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>
                <a:latin typeface="Arial" charset="0"/>
                <a:ea typeface="ＭＳ Ｐゴシック" charset="0"/>
                <a:cs typeface="ＭＳ Ｐゴシック" charset="0"/>
              </a:rPr>
              <a:t>Retour de </a:t>
            </a:r>
            <a:r>
              <a:rPr lang="fr-BE" dirty="0" smtClean="0">
                <a:latin typeface="Arial" charset="0"/>
                <a:ea typeface="ＭＳ Ｐゴシック" charset="0"/>
                <a:cs typeface="ＭＳ Ｐゴシック" charset="0"/>
              </a:rPr>
              <a:t>stage</a:t>
            </a:r>
            <a:endParaRPr lang="fr-FR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2" name="Sous-titre 2"/>
          <p:cNvSpPr>
            <a:spLocks noGrp="1"/>
          </p:cNvSpPr>
          <p:nvPr>
            <p:ph type="subTitle" idx="1"/>
          </p:nvPr>
        </p:nvSpPr>
        <p:spPr>
          <a:xfrm>
            <a:off x="3352800" y="3886200"/>
            <a:ext cx="5105400" cy="1752600"/>
          </a:xfrm>
        </p:spPr>
        <p:txBody>
          <a:bodyPr/>
          <a:lstStyle/>
          <a:p>
            <a:pPr algn="l"/>
            <a:r>
              <a:rPr lang="fr-FR" sz="2400" i="1" dirty="0" smtClean="0">
                <a:latin typeface="Arial" charset="0"/>
                <a:ea typeface="ＭＳ Ｐゴシック" charset="0"/>
                <a:cs typeface="ＭＳ Ｐゴシック" charset="0"/>
              </a:rPr>
              <a:t>Sous-titre</a:t>
            </a:r>
            <a:endParaRPr lang="fr-FR" sz="2400" i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Déroulement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1</a:t>
            </a:r>
            <a:r>
              <a:rPr lang="fr-BE" baseline="30000" dirty="0" smtClean="0"/>
              <a:t>ère</a:t>
            </a:r>
            <a:r>
              <a:rPr lang="fr-BE" dirty="0" smtClean="0"/>
              <a:t> période</a:t>
            </a:r>
          </a:p>
          <a:p>
            <a:pPr lvl="1"/>
            <a:r>
              <a:rPr lang="fr-BE" dirty="0" smtClean="0"/>
              <a:t>Mon ressenti à la fin de mon stage</a:t>
            </a:r>
          </a:p>
          <a:p>
            <a:pPr lvl="1"/>
            <a:r>
              <a:rPr lang="fr-BE" dirty="0" smtClean="0"/>
              <a:t>Un partage d’idée, d’expérience, d’outils</a:t>
            </a:r>
          </a:p>
          <a:p>
            <a:pPr lvl="1"/>
            <a:r>
              <a:rPr lang="fr-BE" dirty="0" smtClean="0"/>
              <a:t>La phase d’</a:t>
            </a:r>
            <a:r>
              <a:rPr lang="fr-BE" dirty="0" err="1" smtClean="0"/>
              <a:t>exercisation</a:t>
            </a:r>
            <a:endParaRPr lang="fr-BE" dirty="0" smtClean="0"/>
          </a:p>
          <a:p>
            <a:r>
              <a:rPr lang="fr-BE" dirty="0" smtClean="0"/>
              <a:t>2</a:t>
            </a:r>
            <a:r>
              <a:rPr lang="fr-BE" baseline="30000" dirty="0" smtClean="0"/>
              <a:t>ème</a:t>
            </a:r>
            <a:r>
              <a:rPr lang="fr-BE" dirty="0" smtClean="0"/>
              <a:t> période</a:t>
            </a:r>
          </a:p>
          <a:p>
            <a:pPr lvl="1"/>
            <a:r>
              <a:rPr lang="fr-BE" dirty="0" smtClean="0"/>
              <a:t>Comment développer l’actualité?</a:t>
            </a:r>
          </a:p>
          <a:p>
            <a:pPr lvl="1"/>
            <a:r>
              <a:rPr lang="fr-BE" dirty="0" smtClean="0"/>
              <a:t>Lecture des rapports + AICIP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E4E265-2F72-DF4D-B77D-D3249BA76B9F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74952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Mon ressenti à la fin du stage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Individuellement, où me </a:t>
            </a:r>
            <a:r>
              <a:rPr lang="fr-BE" dirty="0" smtClean="0"/>
              <a:t>suis-je </a:t>
            </a:r>
            <a:r>
              <a:rPr lang="fr-BE" dirty="0" smtClean="0"/>
              <a:t>sur l’arbre?</a:t>
            </a:r>
          </a:p>
          <a:p>
            <a:r>
              <a:rPr lang="fr-BE" dirty="0" smtClean="0"/>
              <a:t>Photo langage </a:t>
            </a:r>
            <a:r>
              <a:rPr lang="fr-BE" dirty="0" smtClean="0">
                <a:sym typeface="Wingdings" pitchFamily="2" charset="2"/>
              </a:rPr>
              <a:t></a:t>
            </a:r>
            <a:r>
              <a:rPr lang="fr-BE" dirty="0" smtClean="0"/>
              <a:t>4 sous-groupes </a:t>
            </a:r>
            <a:r>
              <a:rPr lang="fr-BE" dirty="0" smtClean="0">
                <a:sym typeface="Wingdings" pitchFamily="2" charset="2"/>
              </a:rPr>
              <a:t> quelle est la photo qui me correspond le plus? Pourquoi? </a:t>
            </a:r>
          </a:p>
          <a:p>
            <a:pPr lvl="1"/>
            <a:r>
              <a:rPr lang="fr-BE" dirty="0" smtClean="0">
                <a:sym typeface="Wingdings" pitchFamily="2" charset="2"/>
              </a:rPr>
              <a:t>Un(e) volontaire prend note des éléments facilitateurs ou non (20’)</a:t>
            </a:r>
          </a:p>
          <a:p>
            <a:pPr lvl="1"/>
            <a:r>
              <a:rPr lang="fr-BE" dirty="0" smtClean="0">
                <a:sym typeface="Wingdings" pitchFamily="2" charset="2"/>
              </a:rPr>
              <a:t>Échange en grand groupe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E4E265-2F72-DF4D-B77D-D3249BA76B9F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Un partage d’idées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En sous-groupes, j’ai envie de </a:t>
            </a:r>
            <a:r>
              <a:rPr lang="fr-BE" dirty="0" smtClean="0"/>
              <a:t>partager </a:t>
            </a:r>
            <a:r>
              <a:rPr lang="fr-BE" dirty="0" smtClean="0"/>
              <a:t>parce qu’il/elle a bien fonctionné (20’)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E4E265-2F72-DF4D-B77D-D3249BA76B9F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La phase d’</a:t>
            </a:r>
            <a:r>
              <a:rPr lang="fr-BE" dirty="0" err="1" smtClean="0"/>
              <a:t>exercisation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Individuellement, quel est votre point de vue concernant les exercices proposés?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E4E265-2F72-DF4D-B77D-D3249BA76B9F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Développer l’actualité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Que dit le programme?</a:t>
            </a:r>
          </a:p>
          <a:p>
            <a:r>
              <a:rPr lang="fr-BE" dirty="0" smtClean="0"/>
              <a:t>Par groupe de 3, exploitation d’un JDE</a:t>
            </a:r>
          </a:p>
          <a:p>
            <a:pPr lvl="1"/>
            <a:r>
              <a:rPr lang="fr-BE" dirty="0" smtClean="0"/>
              <a:t>Comment exploiter un fait d’actualité?</a:t>
            </a:r>
          </a:p>
          <a:p>
            <a:pPr lvl="1"/>
            <a:r>
              <a:rPr lang="fr-BE" dirty="0" smtClean="0"/>
              <a:t>De manière interdisciplinaire?</a:t>
            </a:r>
          </a:p>
          <a:p>
            <a:pPr lvl="0"/>
            <a:r>
              <a:rPr lang="fr-FR" u="sng" dirty="0" smtClean="0">
                <a:hlinkClick r:id="rId2"/>
              </a:rPr>
              <a:t>https://www.youtube.com/watch?v=H5L1plV9obc</a:t>
            </a:r>
            <a:endParaRPr lang="fr-FR" dirty="0" smtClean="0"/>
          </a:p>
          <a:p>
            <a:pPr lvl="0"/>
            <a:r>
              <a:rPr lang="fr-FR" u="sng" dirty="0" smtClean="0">
                <a:hlinkClick r:id="rId3"/>
              </a:rPr>
              <a:t>https://www.arte.tv/fr/videos/RC-014082/arte-journal-junior/?tag=22216</a:t>
            </a:r>
            <a:endParaRPr lang="fr-FR" dirty="0" smtClean="0"/>
          </a:p>
          <a:p>
            <a:pPr lvl="0"/>
            <a:r>
              <a:rPr lang="fr-FR" u="sng" dirty="0" smtClean="0">
                <a:hlinkClick r:id="rId4"/>
              </a:rPr>
              <a:t>https://savoirs.rfi.fr/fr/apprendre-enseigner</a:t>
            </a:r>
            <a:r>
              <a:rPr lang="fr-FR" dirty="0" smtClean="0"/>
              <a:t>.</a:t>
            </a:r>
            <a:endParaRPr lang="fr-FR" smtClean="0"/>
          </a:p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E4E265-2F72-DF4D-B77D-D3249BA76B9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odele_Henallux">
  <a:themeElements>
    <a:clrScheme name="Ciel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dirty="0" err="1" smtClean="0">
            <a:solidFill>
              <a:schemeClr val="tx1"/>
            </a:solidFill>
            <a:latin typeface="+mn-lt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Modele_Henallux.potx</Template>
  <TotalTime>6047</TotalTime>
  <Words>164</Words>
  <Application>Microsoft Macintosh PowerPoint</Application>
  <PresentationFormat>Affichage à l'écran (4:3)</PresentationFormat>
  <Paragraphs>34</Paragraphs>
  <Slides>6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Modele_Henallux</vt:lpstr>
      <vt:lpstr>Retour de stage</vt:lpstr>
      <vt:lpstr>Déroulement</vt:lpstr>
      <vt:lpstr>Mon ressenti à la fin du stage</vt:lpstr>
      <vt:lpstr>Un partage d’idées</vt:lpstr>
      <vt:lpstr>La phase d’exercisation</vt:lpstr>
      <vt:lpstr>Développer l’actualité</vt:lpstr>
    </vt:vector>
  </TitlesOfParts>
  <Company>Hénallux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Hénallux</dc:creator>
  <cp:lastModifiedBy>Utilisateur</cp:lastModifiedBy>
  <cp:revision>773</cp:revision>
  <dcterms:created xsi:type="dcterms:W3CDTF">2012-03-02T14:48:03Z</dcterms:created>
  <dcterms:modified xsi:type="dcterms:W3CDTF">2019-03-21T10:42:40Z</dcterms:modified>
</cp:coreProperties>
</file>