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68" r:id="rId3"/>
    <p:sldId id="270" r:id="rId4"/>
    <p:sldId id="271" r:id="rId5"/>
    <p:sldId id="280" r:id="rId6"/>
    <p:sldId id="281" r:id="rId7"/>
    <p:sldId id="272" r:id="rId8"/>
    <p:sldId id="282" r:id="rId9"/>
    <p:sldId id="258" r:id="rId10"/>
    <p:sldId id="300" r:id="rId11"/>
    <p:sldId id="290" r:id="rId12"/>
    <p:sldId id="301" r:id="rId13"/>
    <p:sldId id="302" r:id="rId14"/>
    <p:sldId id="291" r:id="rId15"/>
    <p:sldId id="30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9470" autoAdjust="0"/>
  </p:normalViewPr>
  <p:slideViewPr>
    <p:cSldViewPr snapToGrid="0" showGuides="1">
      <p:cViewPr>
        <p:scale>
          <a:sx n="81" d="100"/>
          <a:sy n="81" d="100"/>
        </p:scale>
        <p:origin x="-252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2" d="100"/>
          <a:sy n="82" d="100"/>
        </p:scale>
        <p:origin x="38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93605-0C0C-4258-9724-5F2F9BB3BC90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FFE7F-C917-439A-8026-3D301EB5CC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31B3D-E4E3-4A80-AB70-C5564C26726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0B30D-C07A-425B-A90C-BA7BEB1910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/>
          </p:nvPr>
        </p:nvSpPr>
        <p:spPr>
          <a:xfrm>
            <a:off x="1066800" y="4245434"/>
            <a:ext cx="8686800" cy="1464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SubTitre 2"/>
          <p:cNvSpPr>
            <a:spLocks noGrp="1"/>
          </p:cNvSpPr>
          <p:nvPr>
            <p:ph idx="1"/>
          </p:nvPr>
        </p:nvSpPr>
        <p:spPr>
          <a:xfrm>
            <a:off x="1066800" y="5731795"/>
            <a:ext cx="8686800" cy="44040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contenu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e contenu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/>
          </p:nvPr>
        </p:nvSpPr>
        <p:spPr>
          <a:xfrm>
            <a:off x="6842760" y="3090672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Espace réservé de contenu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Vertical Espace réservé du text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re 1"/>
          <p:cNvSpPr>
            <a:spLocks noGrp="1"/>
          </p:cNvSpPr>
          <p:nvPr>
            <p:ph orient="vert"/>
          </p:nvPr>
        </p:nvSpPr>
        <p:spPr>
          <a:xfrm>
            <a:off x="9296400" y="457200"/>
            <a:ext cx="1828800" cy="57197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Vertical Espace réservé du texte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gif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gif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gif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gif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gif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gif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13" Type="http://schemas.openxmlformats.org/officeDocument/2006/relationships/image" Target="../media/image15.gif"/><Relationship Id="rId18" Type="http://schemas.openxmlformats.org/officeDocument/2006/relationships/image" Target="../media/image20.gif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12" Type="http://schemas.openxmlformats.org/officeDocument/2006/relationships/image" Target="../media/image14.gif"/><Relationship Id="rId17" Type="http://schemas.openxmlformats.org/officeDocument/2006/relationships/image" Target="../media/image19.gif"/><Relationship Id="rId2" Type="http://schemas.openxmlformats.org/officeDocument/2006/relationships/image" Target="../media/image4.gif"/><Relationship Id="rId16" Type="http://schemas.openxmlformats.org/officeDocument/2006/relationships/image" Target="../media/image18.gif"/><Relationship Id="rId20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11" Type="http://schemas.openxmlformats.org/officeDocument/2006/relationships/image" Target="../media/image13.gif"/><Relationship Id="rId5" Type="http://schemas.openxmlformats.org/officeDocument/2006/relationships/image" Target="../media/image7.gif"/><Relationship Id="rId15" Type="http://schemas.openxmlformats.org/officeDocument/2006/relationships/image" Target="../media/image17.gif"/><Relationship Id="rId10" Type="http://schemas.openxmlformats.org/officeDocument/2006/relationships/image" Target="../media/image12.gif"/><Relationship Id="rId19" Type="http://schemas.openxmlformats.org/officeDocument/2006/relationships/slide" Target="slide1.xml"/><Relationship Id="rId4" Type="http://schemas.openxmlformats.org/officeDocument/2006/relationships/image" Target="../media/image6.gif"/><Relationship Id="rId9" Type="http://schemas.openxmlformats.org/officeDocument/2006/relationships/image" Target="../media/image11.gif"/><Relationship Id="rId1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gif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gif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gif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gif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13" Type="http://schemas.openxmlformats.org/officeDocument/2006/relationships/image" Target="../media/image15.gif"/><Relationship Id="rId18" Type="http://schemas.openxmlformats.org/officeDocument/2006/relationships/image" Target="../media/image20.gif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12" Type="http://schemas.openxmlformats.org/officeDocument/2006/relationships/image" Target="../media/image14.gif"/><Relationship Id="rId17" Type="http://schemas.openxmlformats.org/officeDocument/2006/relationships/image" Target="../media/image19.gif"/><Relationship Id="rId2" Type="http://schemas.openxmlformats.org/officeDocument/2006/relationships/image" Target="../media/image4.gif"/><Relationship Id="rId16" Type="http://schemas.openxmlformats.org/officeDocument/2006/relationships/image" Target="../media/image18.gif"/><Relationship Id="rId20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11" Type="http://schemas.openxmlformats.org/officeDocument/2006/relationships/image" Target="../media/image13.gif"/><Relationship Id="rId5" Type="http://schemas.openxmlformats.org/officeDocument/2006/relationships/image" Target="../media/image7.gif"/><Relationship Id="rId15" Type="http://schemas.openxmlformats.org/officeDocument/2006/relationships/image" Target="../media/image17.gif"/><Relationship Id="rId10" Type="http://schemas.openxmlformats.org/officeDocument/2006/relationships/image" Target="../media/image12.gif"/><Relationship Id="rId19" Type="http://schemas.openxmlformats.org/officeDocument/2006/relationships/slide" Target="slide1.xml"/><Relationship Id="rId4" Type="http://schemas.openxmlformats.org/officeDocument/2006/relationships/image" Target="../media/image6.gif"/><Relationship Id="rId9" Type="http://schemas.openxmlformats.org/officeDocument/2006/relationships/image" Target="../media/image11.gif"/><Relationship Id="rId1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59924" y="604309"/>
            <a:ext cx="8686800" cy="1464906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fr-FR" dirty="0" smtClean="0">
                <a:latin typeface="+mj-lt"/>
                <a:ea typeface="+mj-ea"/>
                <a:cs typeface="+mj-cs"/>
              </a:rPr>
              <a:t>La lettre : exercices </a:t>
            </a:r>
            <a:endParaRPr lang="fr-FR" dirty="0">
              <a:latin typeface="+mj-lt"/>
              <a:ea typeface="+mj-ea"/>
              <a:cs typeface="+mj-cs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fr-FR" sz="2400" b="1" i="1" dirty="0" smtClean="0">
                <a:solidFill>
                  <a:schemeClr val="bg1"/>
                </a:solidFill>
                <a:effectLst>
                  <a:outerShdw blurRad="63500" algn="ctr">
                    <a:prstClr val="black">
                      <a:alpha val="40000"/>
                    </a:prstClr>
                  </a:outerShdw>
                </a:effectLst>
              </a:rPr>
              <a:t>Un simple clic sur le fond permet de passer à la diapo suivante…</a:t>
            </a:r>
            <a:br>
              <a:rPr lang="fr-FR" sz="2400" b="1" i="1" dirty="0" smtClean="0">
                <a:solidFill>
                  <a:schemeClr val="bg1"/>
                </a:solidFill>
                <a:effectLst>
                  <a:outerShdw blurRad="63500" algn="ctr">
                    <a:prstClr val="black">
                      <a:alpha val="40000"/>
                    </a:prstClr>
                  </a:outerShdw>
                </a:effectLst>
              </a:rPr>
            </a:br>
            <a:r>
              <a:rPr lang="fr-FR" b="1" i="1" dirty="0" smtClean="0">
                <a:effectLst>
                  <a:outerShdw blurRad="63500" algn="ctr">
                    <a:prstClr val="black">
                      <a:alpha val="40000"/>
                    </a:prstClr>
                  </a:outerShdw>
                </a:effectLst>
              </a:rPr>
              <a:t>Valentine De </a:t>
            </a:r>
            <a:r>
              <a:rPr lang="fr-FR" b="1" i="1" dirty="0" err="1" smtClean="0">
                <a:effectLst>
                  <a:outerShdw blurRad="63500" algn="ctr">
                    <a:prstClr val="black">
                      <a:alpha val="40000"/>
                    </a:prstClr>
                  </a:outerShdw>
                </a:effectLst>
              </a:rPr>
              <a:t>Clercq</a:t>
            </a:r>
            <a:endParaRPr lang="fr-FR" sz="2400" b="1" i="1" dirty="0">
              <a:solidFill>
                <a:schemeClr val="bg1"/>
              </a:solidFill>
              <a:effectLst>
                <a:outerShdw blurRad="63500" algn="ctr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Hexagone 3">
            <a:hlinkClick r:id="rId2" action="ppaction://hlinksldjump"/>
          </p:cNvPr>
          <p:cNvSpPr/>
          <p:nvPr/>
        </p:nvSpPr>
        <p:spPr>
          <a:xfrm>
            <a:off x="9917723" y="1602935"/>
            <a:ext cx="1623485" cy="1054444"/>
          </a:xfrm>
          <a:prstGeom prst="hexago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contenu</a:t>
            </a:r>
            <a:endParaRPr lang="fr-FR" dirty="0"/>
          </a:p>
        </p:txBody>
      </p:sp>
      <p:sp>
        <p:nvSpPr>
          <p:cNvPr id="5" name="Hexagone 4">
            <a:hlinkClick r:id="rId3" action="ppaction://hlinksldjump"/>
          </p:cNvPr>
          <p:cNvSpPr/>
          <p:nvPr/>
        </p:nvSpPr>
        <p:spPr>
          <a:xfrm>
            <a:off x="9917724" y="298867"/>
            <a:ext cx="1623486" cy="1054444"/>
          </a:xfrm>
          <a:prstGeom prst="hexago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La lettre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836930" y="2731476"/>
            <a:ext cx="4535880" cy="249879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omic Sans MS" panose="030F0702030302020204" pitchFamily="66" charset="0"/>
              </a:rPr>
              <a:t>Comment s’appelle la personne qui envoie la lettre?</a:t>
            </a:r>
            <a:endParaRPr lang="fr-FR" sz="3200" dirty="0">
              <a:latin typeface="Comic Sans MS" panose="030F0702030302020204" pitchFamily="66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836930" y="2731476"/>
            <a:ext cx="4522573" cy="2508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smtClean="0">
                <a:latin typeface="Comic Sans MS" panose="030F0702030302020204" pitchFamily="66" charset="0"/>
              </a:rPr>
              <a:t>Le destinateur est la personne qui envoie la </a:t>
            </a:r>
            <a:r>
              <a:rPr lang="fr-FR" sz="3600" dirty="0" smtClean="0">
                <a:latin typeface="Comic Sans MS" panose="030F0702030302020204" pitchFamily="66" charset="0"/>
              </a:rPr>
              <a:t>lettre.</a:t>
            </a:r>
            <a:endParaRPr lang="fr-FR" sz="3200" dirty="0">
              <a:latin typeface="Comic Sans MS" panose="030F0702030302020204" pitchFamily="66" charset="0"/>
            </a:endParaRPr>
          </a:p>
        </p:txBody>
      </p:sp>
      <p:sp>
        <p:nvSpPr>
          <p:cNvPr id="10" name="Hexagone 9"/>
          <p:cNvSpPr/>
          <p:nvPr/>
        </p:nvSpPr>
        <p:spPr>
          <a:xfrm>
            <a:off x="2930770" y="745810"/>
            <a:ext cx="2614246" cy="1369413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Comic Sans MS" panose="030F0702030302020204" pitchFamily="66" charset="0"/>
              </a:rPr>
              <a:t>Le destinateur</a:t>
            </a:r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12" name="Hexagone 11"/>
          <p:cNvSpPr/>
          <p:nvPr/>
        </p:nvSpPr>
        <p:spPr>
          <a:xfrm>
            <a:off x="6564923" y="726292"/>
            <a:ext cx="2883877" cy="1388931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Comic Sans MS" panose="030F0702030302020204" pitchFamily="66" charset="0"/>
              </a:rPr>
              <a:t>Le destinataire</a:t>
            </a:r>
            <a:endParaRPr lang="fr-FR" sz="2400" dirty="0">
              <a:latin typeface="Comic Sans MS" panose="030F0702030302020204" pitchFamily="66" charset="0"/>
            </a:endParaRPr>
          </a:p>
        </p:txBody>
      </p:sp>
      <p:pic>
        <p:nvPicPr>
          <p:cNvPr id="5" name="Imag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63" y="4686814"/>
            <a:ext cx="1819709" cy="174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13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861248" y="3154140"/>
            <a:ext cx="3970638" cy="192195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 smtClean="0">
                <a:latin typeface="Comic Sans MS" panose="030F0702030302020204" pitchFamily="66" charset="0"/>
              </a:rPr>
              <a:t>Qui est le destinataire?</a:t>
            </a:r>
            <a:endParaRPr lang="fr-FR" sz="4400" dirty="0">
              <a:latin typeface="Comic Sans MS" panose="030F0702030302020204" pitchFamily="66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861248" y="3154140"/>
            <a:ext cx="3970638" cy="19219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latin typeface="Comic Sans MS" panose="030F0702030302020204" pitchFamily="66" charset="0"/>
              </a:rPr>
              <a:t>Les enfants belges</a:t>
            </a:r>
            <a:endParaRPr lang="fr-FR" sz="4800" dirty="0">
              <a:latin typeface="Comic Sans MS" panose="030F0702030302020204" pitchFamily="66" charset="0"/>
            </a:endParaRPr>
          </a:p>
        </p:txBody>
      </p:sp>
      <p:sp>
        <p:nvSpPr>
          <p:cNvPr id="10" name="Hexagone 9"/>
          <p:cNvSpPr/>
          <p:nvPr/>
        </p:nvSpPr>
        <p:spPr>
          <a:xfrm>
            <a:off x="2168769" y="745810"/>
            <a:ext cx="2988278" cy="1458128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Comic Sans MS" panose="030F0702030302020204" pitchFamily="66" charset="0"/>
              </a:rPr>
              <a:t>Les enfants belges</a:t>
            </a:r>
            <a:endParaRPr lang="fr-FR" sz="2800" dirty="0">
              <a:latin typeface="Comic Sans MS" panose="030F0702030302020204" pitchFamily="66" charset="0"/>
            </a:endParaRPr>
          </a:p>
        </p:txBody>
      </p:sp>
      <p:sp>
        <p:nvSpPr>
          <p:cNvPr id="12" name="Hexagone 11"/>
          <p:cNvSpPr/>
          <p:nvPr/>
        </p:nvSpPr>
        <p:spPr>
          <a:xfrm>
            <a:off x="6837244" y="726292"/>
            <a:ext cx="2693617" cy="1477646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Comic Sans MS" panose="030F0702030302020204" pitchFamily="66" charset="0"/>
              </a:rPr>
              <a:t>Les enfants sénégalais</a:t>
            </a:r>
            <a:endParaRPr lang="fr-FR" sz="2800" dirty="0">
              <a:latin typeface="Comic Sans MS" panose="030F0702030302020204" pitchFamily="66" charset="0"/>
            </a:endParaRPr>
          </a:p>
        </p:txBody>
      </p:sp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63" y="4686814"/>
            <a:ext cx="1819709" cy="174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4179520" y="3210341"/>
            <a:ext cx="3970638" cy="202745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 smtClean="0">
                <a:latin typeface="Comic Sans MS" panose="030F0702030302020204" pitchFamily="66" charset="0"/>
              </a:rPr>
              <a:t>Qui est le destinateur?</a:t>
            </a:r>
            <a:endParaRPr lang="fr-FR" sz="4400" dirty="0">
              <a:latin typeface="Comic Sans MS" panose="030F0702030302020204" pitchFamily="66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179520" y="3210341"/>
            <a:ext cx="3970638" cy="2027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>
                <a:latin typeface="Comic Sans MS" panose="030F0702030302020204" pitchFamily="66" charset="0"/>
              </a:rPr>
              <a:t>Les enfants sénégalais</a:t>
            </a:r>
            <a:endParaRPr lang="fr-FR" sz="4000" dirty="0">
              <a:latin typeface="Comic Sans MS" panose="030F0702030302020204" pitchFamily="66" charset="0"/>
            </a:endParaRPr>
          </a:p>
        </p:txBody>
      </p:sp>
      <p:sp>
        <p:nvSpPr>
          <p:cNvPr id="10" name="Hexagone 9"/>
          <p:cNvSpPr/>
          <p:nvPr/>
        </p:nvSpPr>
        <p:spPr>
          <a:xfrm>
            <a:off x="1887415" y="745810"/>
            <a:ext cx="3410309" cy="1469852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omic Sans MS" panose="030F0702030302020204" pitchFamily="66" charset="0"/>
              </a:rPr>
              <a:t>Les enfants belges</a:t>
            </a:r>
            <a:endParaRPr lang="fr-FR" sz="3200" dirty="0">
              <a:latin typeface="Comic Sans MS" panose="030F0702030302020204" pitchFamily="66" charset="0"/>
            </a:endParaRPr>
          </a:p>
        </p:txBody>
      </p:sp>
      <p:sp>
        <p:nvSpPr>
          <p:cNvPr id="12" name="Hexagone 11"/>
          <p:cNvSpPr/>
          <p:nvPr/>
        </p:nvSpPr>
        <p:spPr>
          <a:xfrm>
            <a:off x="7138346" y="745810"/>
            <a:ext cx="2994718" cy="1489370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omic Sans MS" panose="030F0702030302020204" pitchFamily="66" charset="0"/>
              </a:rPr>
              <a:t>Les enfants sénégalais</a:t>
            </a:r>
            <a:endParaRPr lang="fr-FR" sz="3200" dirty="0">
              <a:latin typeface="Comic Sans MS" panose="030F0702030302020204" pitchFamily="66" charset="0"/>
            </a:endParaRPr>
          </a:p>
        </p:txBody>
      </p:sp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63" y="4686814"/>
            <a:ext cx="1819709" cy="174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9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4011827" y="2907957"/>
            <a:ext cx="3970638" cy="21329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00" dirty="0" smtClean="0">
              <a:latin typeface="Comic Sans MS" panose="030F0702030302020204" pitchFamily="66" charset="0"/>
            </a:endParaRPr>
          </a:p>
          <a:p>
            <a:pPr algn="ctr"/>
            <a:r>
              <a:rPr lang="fr-FR" sz="4000" dirty="0" smtClean="0">
                <a:latin typeface="Comic Sans MS" panose="030F0702030302020204" pitchFamily="66" charset="0"/>
              </a:rPr>
              <a:t>Quand </a:t>
            </a:r>
            <a:r>
              <a:rPr lang="fr-FR" sz="4000" dirty="0">
                <a:latin typeface="Comic Sans MS" panose="030F0702030302020204" pitchFamily="66" charset="0"/>
              </a:rPr>
              <a:t>la lettre a-t-elle été écrite?</a:t>
            </a:r>
          </a:p>
          <a:p>
            <a:pPr algn="ctr"/>
            <a:endParaRPr lang="fr-FR" sz="4800" dirty="0">
              <a:latin typeface="Comic Sans MS" panose="030F0702030302020204" pitchFamily="66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011827" y="2907957"/>
            <a:ext cx="3970638" cy="21329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800" dirty="0" smtClean="0">
              <a:latin typeface="Comic Sans MS" panose="030F0702030302020204" pitchFamily="66" charset="0"/>
            </a:endParaRPr>
          </a:p>
          <a:p>
            <a:pPr algn="ctr"/>
            <a:r>
              <a:rPr lang="fr-FR" sz="4800" dirty="0" smtClean="0">
                <a:latin typeface="Comic Sans MS" panose="030F0702030302020204" pitchFamily="66" charset="0"/>
              </a:rPr>
              <a:t>Le </a:t>
            </a:r>
            <a:r>
              <a:rPr lang="fr-FR" sz="4800" dirty="0">
                <a:latin typeface="Comic Sans MS" panose="030F0702030302020204" pitchFamily="66" charset="0"/>
              </a:rPr>
              <a:t>jeudi 5 mars 2020</a:t>
            </a:r>
          </a:p>
          <a:p>
            <a:pPr algn="ctr"/>
            <a:endParaRPr lang="fr-FR" sz="4800" dirty="0">
              <a:latin typeface="Comic Sans MS" panose="030F0702030302020204" pitchFamily="66" charset="0"/>
            </a:endParaRPr>
          </a:p>
        </p:txBody>
      </p:sp>
      <p:sp>
        <p:nvSpPr>
          <p:cNvPr id="10" name="Hexagone 9"/>
          <p:cNvSpPr/>
          <p:nvPr/>
        </p:nvSpPr>
        <p:spPr>
          <a:xfrm>
            <a:off x="2426677" y="745810"/>
            <a:ext cx="2730370" cy="1442477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fr-FR" sz="3600" dirty="0" smtClean="0">
                <a:latin typeface="Comic Sans MS" panose="030F0702030302020204" pitchFamily="66" charset="0"/>
              </a:rPr>
              <a:t>Le </a:t>
            </a:r>
            <a:r>
              <a:rPr lang="fr-FR" sz="3600" dirty="0">
                <a:latin typeface="Comic Sans MS" panose="030F0702030302020204" pitchFamily="66" charset="0"/>
              </a:rPr>
              <a:t>mardi 5 mars</a:t>
            </a:r>
          </a:p>
          <a:p>
            <a:pPr algn="ctr"/>
            <a:endParaRPr lang="fr-FR" sz="4800" dirty="0">
              <a:latin typeface="Comic Sans MS" panose="030F0702030302020204" pitchFamily="66" charset="0"/>
            </a:endParaRPr>
          </a:p>
        </p:txBody>
      </p:sp>
      <p:sp>
        <p:nvSpPr>
          <p:cNvPr id="12" name="Hexagone 11"/>
          <p:cNvSpPr/>
          <p:nvPr/>
        </p:nvSpPr>
        <p:spPr>
          <a:xfrm>
            <a:off x="7021116" y="745810"/>
            <a:ext cx="2810847" cy="1442477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>
                <a:latin typeface="Comic Sans MS" panose="030F0702030302020204" pitchFamily="66" charset="0"/>
              </a:rPr>
              <a:t>Le jeudi 5 mars</a:t>
            </a:r>
          </a:p>
        </p:txBody>
      </p:sp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63" y="4686814"/>
            <a:ext cx="1819709" cy="174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695304" y="2907956"/>
            <a:ext cx="3970638" cy="216813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>
                <a:latin typeface="Comic Sans MS" panose="030F0702030302020204" pitchFamily="66" charset="0"/>
              </a:rPr>
              <a:t>« Chers amis belges » est …</a:t>
            </a:r>
            <a:endParaRPr lang="fr-FR" sz="4000" dirty="0">
              <a:latin typeface="Comic Sans MS" panose="030F0702030302020204" pitchFamily="66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695304" y="2907956"/>
            <a:ext cx="3970638" cy="2168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>
                <a:latin typeface="Comic Sans MS" panose="030F0702030302020204" pitchFamily="66" charset="0"/>
              </a:rPr>
              <a:t>La formule d’interpellation</a:t>
            </a:r>
            <a:endParaRPr lang="fr-FR" sz="4000" dirty="0">
              <a:latin typeface="Comic Sans MS" panose="030F0702030302020204" pitchFamily="66" charset="0"/>
            </a:endParaRPr>
          </a:p>
        </p:txBody>
      </p:sp>
      <p:sp>
        <p:nvSpPr>
          <p:cNvPr id="10" name="Hexagone 9"/>
          <p:cNvSpPr/>
          <p:nvPr/>
        </p:nvSpPr>
        <p:spPr>
          <a:xfrm>
            <a:off x="1652954" y="745810"/>
            <a:ext cx="3504093" cy="1516744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Comic Sans MS" panose="030F0702030302020204" pitchFamily="66" charset="0"/>
              </a:rPr>
              <a:t>La formule d’interpellation</a:t>
            </a:r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12" name="Hexagone 11"/>
          <p:cNvSpPr/>
          <p:nvPr/>
        </p:nvSpPr>
        <p:spPr>
          <a:xfrm>
            <a:off x="6376346" y="745810"/>
            <a:ext cx="3455617" cy="1536262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omic Sans MS" panose="030F0702030302020204" pitchFamily="66" charset="0"/>
              </a:rPr>
              <a:t>La formule de politesse</a:t>
            </a:r>
            <a:endParaRPr lang="fr-FR" sz="2800" dirty="0">
              <a:latin typeface="Comic Sans MS" panose="030F0702030302020204" pitchFamily="66" charset="0"/>
            </a:endParaRPr>
          </a:p>
        </p:txBody>
      </p:sp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63" y="4686814"/>
            <a:ext cx="1819709" cy="174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6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836931" y="3193430"/>
            <a:ext cx="3970638" cy="218961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smtClean="0">
                <a:latin typeface="Comic Sans MS" panose="030F0702030302020204" pitchFamily="66" charset="0"/>
              </a:rPr>
              <a:t>« Bisous les petits enfants » est …</a:t>
            </a:r>
            <a:endParaRPr lang="fr-FR" sz="3600" dirty="0">
              <a:latin typeface="Comic Sans MS" panose="030F0702030302020204" pitchFamily="66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836931" y="3193429"/>
            <a:ext cx="3970638" cy="21896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latin typeface="Comic Sans MS" panose="030F0702030302020204" pitchFamily="66" charset="0"/>
              </a:rPr>
              <a:t>La formule de politesse</a:t>
            </a:r>
            <a:endParaRPr lang="fr-FR" sz="4800" dirty="0">
              <a:latin typeface="Comic Sans MS" panose="030F0702030302020204" pitchFamily="66" charset="0"/>
            </a:endParaRPr>
          </a:p>
        </p:txBody>
      </p:sp>
      <p:sp>
        <p:nvSpPr>
          <p:cNvPr id="10" name="Hexagone 9"/>
          <p:cNvSpPr/>
          <p:nvPr/>
        </p:nvSpPr>
        <p:spPr>
          <a:xfrm>
            <a:off x="2039814" y="736051"/>
            <a:ext cx="3165232" cy="1692590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Comic Sans MS" panose="030F0702030302020204" pitchFamily="66" charset="0"/>
              </a:rPr>
              <a:t>La formule d’interpellation</a:t>
            </a:r>
            <a:endParaRPr lang="fr-FR" sz="2400" dirty="0">
              <a:latin typeface="Comic Sans MS" panose="030F0702030302020204" pitchFamily="66" charset="0"/>
            </a:endParaRPr>
          </a:p>
        </p:txBody>
      </p:sp>
      <p:sp>
        <p:nvSpPr>
          <p:cNvPr id="12" name="Hexagone 11"/>
          <p:cNvSpPr/>
          <p:nvPr/>
        </p:nvSpPr>
        <p:spPr>
          <a:xfrm>
            <a:off x="6371887" y="736051"/>
            <a:ext cx="3221155" cy="1712108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omic Sans MS" panose="030F0702030302020204" pitchFamily="66" charset="0"/>
              </a:rPr>
              <a:t>La formule de politesse</a:t>
            </a:r>
            <a:endParaRPr lang="fr-FR" sz="3200" dirty="0">
              <a:latin typeface="Comic Sans MS" panose="030F0702030302020204" pitchFamily="66" charset="0"/>
            </a:endParaRPr>
          </a:p>
        </p:txBody>
      </p:sp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63" y="4686814"/>
            <a:ext cx="1819709" cy="174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960712"/>
            <a:ext cx="10058400" cy="2782231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fr-FR" sz="7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fr-FR" sz="7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fr-FR" sz="7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BRAVO !</a:t>
            </a:r>
            <a:endParaRPr lang="fr-FR" sz="72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80" y="3091624"/>
            <a:ext cx="2365439" cy="223027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42" y="997102"/>
            <a:ext cx="339662" cy="70196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018" y="2347974"/>
            <a:ext cx="353950" cy="58991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221" y="3312928"/>
            <a:ext cx="261748" cy="43001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080" y="5035296"/>
            <a:ext cx="544000" cy="42947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846" y="475488"/>
            <a:ext cx="864305" cy="48522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173" y="5530376"/>
            <a:ext cx="249556" cy="40998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506" y="5321895"/>
            <a:ext cx="529384" cy="52938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324" y="925154"/>
            <a:ext cx="374523" cy="37452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585" y="3938016"/>
            <a:ext cx="451528" cy="451528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105" y="3091624"/>
            <a:ext cx="436311" cy="436311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50" y="1299677"/>
            <a:ext cx="589893" cy="58989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346" y="5411326"/>
            <a:ext cx="556261" cy="556261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2466719"/>
            <a:ext cx="390525" cy="352425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88" y="4081908"/>
            <a:ext cx="930141" cy="797264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419" y="5892445"/>
            <a:ext cx="468731" cy="468731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268" y="390144"/>
            <a:ext cx="786028" cy="1122897"/>
          </a:xfrm>
          <a:prstGeom prst="rect">
            <a:avLst/>
          </a:prstGeom>
        </p:spPr>
      </p:pic>
      <p:pic>
        <p:nvPicPr>
          <p:cNvPr id="23" name="Image 22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308" y="5367093"/>
            <a:ext cx="1290470" cy="131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3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601520" y="2907957"/>
            <a:ext cx="3970638" cy="216813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omic Sans MS" panose="030F0702030302020204" pitchFamily="66" charset="0"/>
              </a:rPr>
              <a:t>Est-ce qu’il y a beaucoup d’élèves dans une classe?</a:t>
            </a:r>
            <a:endParaRPr lang="fr-FR" sz="3200" dirty="0">
              <a:latin typeface="Comic Sans MS" panose="030F0702030302020204" pitchFamily="66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601520" y="2907956"/>
            <a:ext cx="3970638" cy="2168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>
                <a:latin typeface="Comic Sans MS" panose="030F0702030302020204" pitchFamily="66" charset="0"/>
              </a:rPr>
              <a:t>Oui, il y a beaucoup d’élèves par classe.</a:t>
            </a:r>
            <a:endParaRPr lang="fr-FR" sz="3600" b="1" dirty="0">
              <a:latin typeface="Comic Sans MS" panose="030F0702030302020204" pitchFamily="66" charset="0"/>
            </a:endParaRPr>
          </a:p>
        </p:txBody>
      </p:sp>
      <p:sp>
        <p:nvSpPr>
          <p:cNvPr id="10" name="Hexagone 9"/>
          <p:cNvSpPr/>
          <p:nvPr/>
        </p:nvSpPr>
        <p:spPr>
          <a:xfrm>
            <a:off x="2872155" y="745810"/>
            <a:ext cx="1663570" cy="1029809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>
                <a:latin typeface="Comic Sans MS" panose="030F0702030302020204" pitchFamily="66" charset="0"/>
              </a:rPr>
              <a:t>Non</a:t>
            </a:r>
            <a:endParaRPr lang="fr-FR" sz="4000" dirty="0">
              <a:latin typeface="Comic Sans MS" panose="030F0702030302020204" pitchFamily="66" charset="0"/>
            </a:endParaRPr>
          </a:p>
        </p:txBody>
      </p:sp>
      <p:sp>
        <p:nvSpPr>
          <p:cNvPr id="12" name="Hexagone 11"/>
          <p:cNvSpPr/>
          <p:nvPr/>
        </p:nvSpPr>
        <p:spPr>
          <a:xfrm>
            <a:off x="6870119" y="745809"/>
            <a:ext cx="1685432" cy="1029809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latin typeface="Comic Sans MS" panose="030F0702030302020204" pitchFamily="66" charset="0"/>
              </a:rPr>
              <a:t>Oui</a:t>
            </a:r>
            <a:endParaRPr lang="fr-FR" sz="4800" dirty="0">
              <a:latin typeface="Comic Sans MS" panose="030F0702030302020204" pitchFamily="66" charset="0"/>
            </a:endParaRPr>
          </a:p>
        </p:txBody>
      </p:sp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63" y="4686814"/>
            <a:ext cx="1819709" cy="174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8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824258" y="2649415"/>
            <a:ext cx="3970638" cy="245012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omic Sans MS" panose="030F0702030302020204" pitchFamily="66" charset="0"/>
              </a:rPr>
              <a:t>Après l’école, Khady Sar aide sa maman.</a:t>
            </a:r>
            <a:endParaRPr lang="fr-FR" sz="3200" dirty="0">
              <a:latin typeface="Comic Sans MS" panose="030F0702030302020204" pitchFamily="66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824258" y="2649415"/>
            <a:ext cx="3970638" cy="24501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omic Sans MS" panose="030F0702030302020204" pitchFamily="66" charset="0"/>
              </a:rPr>
              <a:t>Oui: brosser la chambre, sortir les chèvres, faire le repas…</a:t>
            </a:r>
            <a:endParaRPr lang="fr-FR" sz="3200" dirty="0">
              <a:latin typeface="Comic Sans MS" panose="030F0702030302020204" pitchFamily="66" charset="0"/>
            </a:endParaRPr>
          </a:p>
        </p:txBody>
      </p:sp>
      <p:sp>
        <p:nvSpPr>
          <p:cNvPr id="10" name="Hexagone 9"/>
          <p:cNvSpPr/>
          <p:nvPr/>
        </p:nvSpPr>
        <p:spPr>
          <a:xfrm>
            <a:off x="2497016" y="745810"/>
            <a:ext cx="2133600" cy="1029809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latin typeface="Comic Sans MS" panose="030F0702030302020204" pitchFamily="66" charset="0"/>
              </a:rPr>
              <a:t>Oui</a:t>
            </a:r>
            <a:endParaRPr lang="fr-FR" sz="4800" dirty="0">
              <a:latin typeface="Comic Sans MS" panose="030F0702030302020204" pitchFamily="66" charset="0"/>
            </a:endParaRPr>
          </a:p>
        </p:txBody>
      </p:sp>
      <p:sp>
        <p:nvSpPr>
          <p:cNvPr id="12" name="Hexagone 11"/>
          <p:cNvSpPr/>
          <p:nvPr/>
        </p:nvSpPr>
        <p:spPr>
          <a:xfrm>
            <a:off x="6942753" y="760607"/>
            <a:ext cx="2318478" cy="1029809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latin typeface="Comic Sans MS" panose="030F0702030302020204" pitchFamily="66" charset="0"/>
              </a:rPr>
              <a:t>Non</a:t>
            </a:r>
            <a:endParaRPr lang="fr-FR" sz="4800" dirty="0">
              <a:latin typeface="Comic Sans MS" panose="030F0702030302020204" pitchFamily="66" charset="0"/>
            </a:endParaRPr>
          </a:p>
        </p:txBody>
      </p:sp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63" y="4686814"/>
            <a:ext cx="1819709" cy="174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47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999154" y="2429461"/>
            <a:ext cx="3970638" cy="31294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>
                <a:latin typeface="Comic Sans MS" panose="030F0702030302020204" pitchFamily="66" charset="0"/>
              </a:rPr>
              <a:t>La danse et la musique sont des loisirs très aimés.</a:t>
            </a:r>
            <a:endParaRPr lang="fr-FR" sz="4000" dirty="0">
              <a:latin typeface="Comic Sans MS" panose="030F0702030302020204" pitchFamily="66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999154" y="2426067"/>
            <a:ext cx="3970638" cy="3129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latin typeface="Comic Sans MS" panose="030F0702030302020204" pitchFamily="66" charset="0"/>
              </a:rPr>
              <a:t>Oui, c’est une tradition chez eux. </a:t>
            </a:r>
            <a:endParaRPr lang="fr-FR" sz="4800" dirty="0">
              <a:latin typeface="Comic Sans MS" panose="030F0702030302020204" pitchFamily="66" charset="0"/>
            </a:endParaRPr>
          </a:p>
        </p:txBody>
      </p:sp>
      <p:sp>
        <p:nvSpPr>
          <p:cNvPr id="10" name="Hexagone 9"/>
          <p:cNvSpPr/>
          <p:nvPr/>
        </p:nvSpPr>
        <p:spPr>
          <a:xfrm>
            <a:off x="3038810" y="745810"/>
            <a:ext cx="1709035" cy="1029809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 smtClean="0">
                <a:latin typeface="Comic Sans MS" panose="030F0702030302020204" pitchFamily="66" charset="0"/>
              </a:rPr>
              <a:t>Non</a:t>
            </a:r>
            <a:endParaRPr lang="fr-FR" sz="4400" dirty="0">
              <a:latin typeface="Comic Sans MS" panose="030F0702030302020204" pitchFamily="66" charset="0"/>
            </a:endParaRPr>
          </a:p>
        </p:txBody>
      </p:sp>
      <p:sp>
        <p:nvSpPr>
          <p:cNvPr id="12" name="Hexagone 11"/>
          <p:cNvSpPr/>
          <p:nvPr/>
        </p:nvSpPr>
        <p:spPr>
          <a:xfrm>
            <a:off x="7268308" y="726291"/>
            <a:ext cx="1687173" cy="1029809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latin typeface="Comic Sans MS" panose="030F0702030302020204" pitchFamily="66" charset="0"/>
              </a:rPr>
              <a:t>Oui</a:t>
            </a:r>
            <a:endParaRPr lang="fr-FR" sz="4800" dirty="0">
              <a:latin typeface="Comic Sans MS" panose="030F0702030302020204" pitchFamily="66" charset="0"/>
            </a:endParaRPr>
          </a:p>
        </p:txBody>
      </p:sp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63" y="4686814"/>
            <a:ext cx="1819709" cy="174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0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4011826" y="2587947"/>
            <a:ext cx="3970638" cy="248529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omic Sans MS" panose="030F0702030302020204" pitchFamily="66" charset="0"/>
              </a:rPr>
              <a:t>Les familles sénégalaises sont des familles nombreuses.</a:t>
            </a:r>
            <a:endParaRPr lang="fr-FR" sz="3200" dirty="0">
              <a:latin typeface="Comic Sans MS" panose="030F0702030302020204" pitchFamily="66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011827" y="2587948"/>
            <a:ext cx="3970638" cy="24852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>
                <a:latin typeface="Comic Sans MS" panose="030F0702030302020204" pitchFamily="66" charset="0"/>
              </a:rPr>
              <a:t>Oui, il y a beaucoup d’enfants dans une famille.</a:t>
            </a:r>
            <a:endParaRPr lang="fr-FR" sz="4000" dirty="0">
              <a:latin typeface="Comic Sans MS" panose="030F0702030302020204" pitchFamily="66" charset="0"/>
            </a:endParaRPr>
          </a:p>
        </p:txBody>
      </p:sp>
      <p:sp>
        <p:nvSpPr>
          <p:cNvPr id="10" name="Hexagone 9"/>
          <p:cNvSpPr/>
          <p:nvPr/>
        </p:nvSpPr>
        <p:spPr>
          <a:xfrm>
            <a:off x="3331887" y="745810"/>
            <a:ext cx="1697311" cy="1029809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 smtClean="0">
                <a:latin typeface="Comic Sans MS" panose="030F0702030302020204" pitchFamily="66" charset="0"/>
              </a:rPr>
              <a:t>Non</a:t>
            </a:r>
            <a:endParaRPr lang="fr-FR" sz="4400" dirty="0">
              <a:latin typeface="Comic Sans MS" panose="030F0702030302020204" pitchFamily="66" charset="0"/>
            </a:endParaRPr>
          </a:p>
        </p:txBody>
      </p:sp>
      <p:sp>
        <p:nvSpPr>
          <p:cNvPr id="12" name="Hexagone 11"/>
          <p:cNvSpPr/>
          <p:nvPr/>
        </p:nvSpPr>
        <p:spPr>
          <a:xfrm>
            <a:off x="7168186" y="726291"/>
            <a:ext cx="1628557" cy="1029809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latin typeface="Comic Sans MS" panose="030F0702030302020204" pitchFamily="66" charset="0"/>
              </a:rPr>
              <a:t>Oui</a:t>
            </a:r>
            <a:endParaRPr lang="fr-FR" sz="4800" dirty="0">
              <a:latin typeface="Comic Sans MS" panose="030F0702030302020204" pitchFamily="66" charset="0"/>
            </a:endParaRPr>
          </a:p>
        </p:txBody>
      </p:sp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63" y="4686814"/>
            <a:ext cx="1819709" cy="174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9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817603" y="2576860"/>
            <a:ext cx="3970638" cy="253218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smtClean="0">
                <a:latin typeface="Comic Sans MS" panose="030F0702030302020204" pitchFamily="66" charset="0"/>
              </a:rPr>
              <a:t>Il y a beaucoup de matériel scolaire dans la classe.</a:t>
            </a:r>
            <a:endParaRPr lang="fr-FR" sz="3600" dirty="0">
              <a:latin typeface="Comic Sans MS" panose="030F0702030302020204" pitchFamily="66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828376" y="2576860"/>
            <a:ext cx="3970638" cy="2532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atin typeface="Comic Sans MS" panose="030F0702030302020204" pitchFamily="66" charset="0"/>
              </a:rPr>
              <a:t>Non, seulement quelques </a:t>
            </a:r>
            <a:r>
              <a:rPr lang="fr-FR" sz="3200" dirty="0" smtClean="0">
                <a:latin typeface="Comic Sans MS" panose="030F0702030302020204" pitchFamily="66" charset="0"/>
              </a:rPr>
              <a:t>cahiers, crayons, </a:t>
            </a:r>
            <a:r>
              <a:rPr lang="fr-FR" sz="3200" dirty="0" err="1" smtClean="0">
                <a:latin typeface="Comic Sans MS" panose="030F0702030302020204" pitchFamily="66" charset="0"/>
              </a:rPr>
              <a:t>bics</a:t>
            </a:r>
            <a:r>
              <a:rPr lang="fr-FR" sz="3200" dirty="0" smtClean="0">
                <a:latin typeface="Comic Sans MS" panose="030F0702030302020204" pitchFamily="66" charset="0"/>
              </a:rPr>
              <a:t>, ardoises... </a:t>
            </a:r>
            <a:endParaRPr lang="fr-FR" sz="3200" dirty="0">
              <a:latin typeface="Comic Sans MS" panose="030F0702030302020204" pitchFamily="66" charset="0"/>
            </a:endParaRPr>
          </a:p>
        </p:txBody>
      </p:sp>
      <p:sp>
        <p:nvSpPr>
          <p:cNvPr id="10" name="Hexagone 9"/>
          <p:cNvSpPr/>
          <p:nvPr/>
        </p:nvSpPr>
        <p:spPr>
          <a:xfrm>
            <a:off x="3437394" y="726291"/>
            <a:ext cx="1791097" cy="1029809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latin typeface="Comic Sans MS" panose="030F0702030302020204" pitchFamily="66" charset="0"/>
              </a:rPr>
              <a:t>Non</a:t>
            </a:r>
            <a:endParaRPr lang="fr-FR" sz="4800" dirty="0">
              <a:latin typeface="Comic Sans MS" panose="030F0702030302020204" pitchFamily="66" charset="0"/>
            </a:endParaRPr>
          </a:p>
        </p:txBody>
      </p:sp>
      <p:sp>
        <p:nvSpPr>
          <p:cNvPr id="12" name="Hexagone 11"/>
          <p:cNvSpPr/>
          <p:nvPr/>
        </p:nvSpPr>
        <p:spPr>
          <a:xfrm>
            <a:off x="6658708" y="754378"/>
            <a:ext cx="1827850" cy="1029809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latin typeface="Comic Sans MS" panose="030F0702030302020204" pitchFamily="66" charset="0"/>
              </a:rPr>
              <a:t>Oui</a:t>
            </a:r>
            <a:endParaRPr lang="fr-FR" sz="4800" dirty="0">
              <a:latin typeface="Comic Sans MS" panose="030F0702030302020204" pitchFamily="66" charset="0"/>
            </a:endParaRPr>
          </a:p>
        </p:txBody>
      </p:sp>
      <p:pic>
        <p:nvPicPr>
          <p:cNvPr id="8" name="Image 7">
            <a:hlinkClick r:id="" action="ppaction://noaction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63" y="4686814"/>
            <a:ext cx="1819709" cy="174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960712"/>
            <a:ext cx="10058400" cy="2782231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fr-FR" sz="7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fr-FR" sz="7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fr-FR" sz="7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BRAVO !</a:t>
            </a:r>
            <a:endParaRPr lang="fr-FR" sz="72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80" y="3091624"/>
            <a:ext cx="2365439" cy="223027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42" y="997102"/>
            <a:ext cx="339662" cy="70196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018" y="2347974"/>
            <a:ext cx="353950" cy="58991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221" y="3312928"/>
            <a:ext cx="261748" cy="43001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080" y="5035296"/>
            <a:ext cx="544000" cy="42947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846" y="475488"/>
            <a:ext cx="864305" cy="48522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173" y="5530376"/>
            <a:ext cx="249556" cy="40998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506" y="5321895"/>
            <a:ext cx="529384" cy="52938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324" y="925154"/>
            <a:ext cx="374523" cy="37452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585" y="3938016"/>
            <a:ext cx="451528" cy="451528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105" y="3091624"/>
            <a:ext cx="436311" cy="436311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50" y="1299677"/>
            <a:ext cx="589893" cy="58989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346" y="5411326"/>
            <a:ext cx="556261" cy="556261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2466719"/>
            <a:ext cx="390525" cy="352425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88" y="4081908"/>
            <a:ext cx="930141" cy="797264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419" y="5892445"/>
            <a:ext cx="468731" cy="468731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268" y="390144"/>
            <a:ext cx="786028" cy="1122897"/>
          </a:xfrm>
          <a:prstGeom prst="rect">
            <a:avLst/>
          </a:prstGeom>
        </p:spPr>
      </p:pic>
      <p:pic>
        <p:nvPicPr>
          <p:cNvPr id="23" name="Image 22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308" y="5367093"/>
            <a:ext cx="1290470" cy="131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2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erry Blossom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herryBlossom_16x9_TP103031001" id="{317DF4FA-C752-4394-966C-73DAF77D73B5}" vid="{EA43CC55-887E-4E86-B681-B11B899A283E}"/>
    </a:ext>
  </a:extLst>
</a:theme>
</file>

<file path=ppt/theme/theme2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7CB48F5-D6B9-4A73-B7C9-0F05E58E1A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0</TotalTime>
  <Words>230</Words>
  <Application>Microsoft Office PowerPoint</Application>
  <PresentationFormat>Personnalisé</PresentationFormat>
  <Paragraphs>53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Cherry Blossom 16x9</vt:lpstr>
      <vt:lpstr>La lettre : exercices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BRAVO 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BRAVO 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2016-04-08T15:46:35Z</dcterms:created>
  <dcterms:modified xsi:type="dcterms:W3CDTF">2020-04-16T19:21:58Z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TC030310029991</vt:lpwstr>
  </property>
</Properties>
</file>