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0449-DB5F-4C33-99BF-7B0764B5B0B8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780-176C-4ECB-A261-798D523B3F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4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0449-DB5F-4C33-99BF-7B0764B5B0B8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780-176C-4ECB-A261-798D523B3F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16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0449-DB5F-4C33-99BF-7B0764B5B0B8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780-176C-4ECB-A261-798D523B3F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63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E746-D249-474E-9C48-82A694E45B08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65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8C2-28D9-4310-9AB1-167EE42B0D15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DD31-00A1-4B2E-B4AD-DF5815F0BC3C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4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CB98-7403-4551-92E4-BA0DD1704566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8FDF-AF64-49D1-B056-1399B5BDC20D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9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3025-63CC-4E01-8C2B-1CA640A418FE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2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9847-9FA4-447A-8E71-5057E0630D87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18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5405-E990-408D-9D38-86E082C190D9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5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0449-DB5F-4C33-99BF-7B0764B5B0B8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780-176C-4ECB-A261-798D523B3F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747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4E5B-7544-454C-9206-68761E848D4E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09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DBA9-F62F-41FF-92B3-B3CD98790C30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23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3BD8-DF3A-4D17-A61D-BBC3E97E58D7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5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0449-DB5F-4C33-99BF-7B0764B5B0B8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780-176C-4ECB-A261-798D523B3F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37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0449-DB5F-4C33-99BF-7B0764B5B0B8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780-176C-4ECB-A261-798D523B3F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74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0449-DB5F-4C33-99BF-7B0764B5B0B8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780-176C-4ECB-A261-798D523B3F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79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0449-DB5F-4C33-99BF-7B0764B5B0B8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780-176C-4ECB-A261-798D523B3F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10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0449-DB5F-4C33-99BF-7B0764B5B0B8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780-176C-4ECB-A261-798D523B3F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7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0449-DB5F-4C33-99BF-7B0764B5B0B8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780-176C-4ECB-A261-798D523B3F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37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0449-DB5F-4C33-99BF-7B0764B5B0B8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F780-176C-4ECB-A261-798D523B3F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21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0449-DB5F-4C33-99BF-7B0764B5B0B8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F780-176C-4ECB-A261-798D523B3F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25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2AC047-FC3C-4863-90D6-4050B0C02367}" type="datetime1">
              <a:rPr lang="fr-FR" smtClean="0">
                <a:solidFill>
                  <a:srgbClr val="575F6D"/>
                </a:solidFill>
              </a:rPr>
              <a:pPr/>
              <a:t>08/09/2020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575F6D"/>
                </a:solidFill>
              </a:rPr>
              <a:t>Claire Perdriel- conseillère pédagique langues vivantes</a:t>
            </a: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69BBD92-0FB7-4C9E-AB7D-1913A7C2E62B}" type="slidenum">
              <a:rPr lang="fr-FR" smtClean="0">
                <a:solidFill>
                  <a:srgbClr val="575F6D"/>
                </a:solidFill>
              </a:rPr>
              <a:pPr/>
              <a:t>‹N°›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8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tiff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://www.lv13.ac-aix-marseille.fr/spip/spip.php?article212&amp;var_mode=calcu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2.ac-lyon.fr/ressources/rhone/langues-vivantes/spip.php?article270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lv13.ac-aix-marseille.fr/spip/spip.php?article209&amp;var_mode=calcul$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tif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url=https://pixabay.com/fr/vectors/cam%C3%A9ra-vid%C3%A9o-cin%C3%A9ma-cin%C3%A9matographie-3110130/&amp;psig=AOvVaw3f9rFLo_wEyhAUlCMABQcZ&amp;ust=1584007085022000&amp;source=images&amp;cd=vfe&amp;ved=0CAIQjRxqFwoTCMCE4a6UkugCFQAAAAAdAAAAABAK" TargetMode="External"/><Relationship Id="rId2" Type="http://schemas.openxmlformats.org/officeDocument/2006/relationships/hyperlink" Target="http://ww2.ac-poitiers.fr/dsden86-pedagogie/spip.php?article1919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https://supersimple.com/song/clean-u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C450E768-01F2-F848-9F21-F700CF8C884D}"/>
              </a:ext>
            </a:extLst>
          </p:cNvPr>
          <p:cNvSpPr/>
          <p:nvPr/>
        </p:nvSpPr>
        <p:spPr>
          <a:xfrm>
            <a:off x="4644008" y="973786"/>
            <a:ext cx="3779034" cy="9280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Apprendre en s’exerçant</a:t>
            </a:r>
          </a:p>
          <a:p>
            <a:pPr marL="342900" indent="-342900" algn="ctr">
              <a:buFontTx/>
              <a:buChar char="-"/>
            </a:pPr>
            <a:r>
              <a:rPr lang="fr-FR" sz="2000" b="1" dirty="0">
                <a:solidFill>
                  <a:prstClr val="black"/>
                </a:solidFill>
              </a:rPr>
              <a:t>Tongue </a:t>
            </a:r>
            <a:r>
              <a:rPr lang="fr-FR" sz="2000" b="1" dirty="0" err="1">
                <a:solidFill>
                  <a:prstClr val="black"/>
                </a:solidFill>
              </a:rPr>
              <a:t>twisters</a:t>
            </a:r>
            <a:endParaRPr lang="fr-FR" sz="2000" b="1" dirty="0">
              <a:solidFill>
                <a:prstClr val="black"/>
              </a:solidFill>
            </a:endParaRPr>
          </a:p>
          <a:p>
            <a:pPr algn="ctr"/>
            <a:r>
              <a:rPr lang="fr-FR" sz="1200" dirty="0">
                <a:solidFill>
                  <a:prstClr val="black"/>
                </a:solidFill>
              </a:rPr>
              <a:t>Sentir ses cordes vocales</a:t>
            </a:r>
          </a:p>
        </p:txBody>
      </p:sp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xmlns="" id="{4A2880D0-F795-174D-88C4-726F661F19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16" b="13208"/>
          <a:stretch/>
        </p:blipFill>
        <p:spPr>
          <a:xfrm>
            <a:off x="268956" y="2611665"/>
            <a:ext cx="1828235" cy="1275051"/>
          </a:xfrm>
          <a:prstGeom prst="rect">
            <a:avLst/>
          </a:prstGeom>
        </p:spPr>
      </p:pic>
      <p:pic>
        <p:nvPicPr>
          <p:cNvPr id="8" name="Image 7">
            <a:hlinkClick r:id="rId2"/>
            <a:extLst>
              <a:ext uri="{FF2B5EF4-FFF2-40B4-BE49-F238E27FC236}">
                <a16:creationId xmlns:a16="http://schemas.microsoft.com/office/drawing/2014/main" xmlns="" id="{FC017768-318E-424E-9990-BFA97BF24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89" y="4027878"/>
            <a:ext cx="1414102" cy="90768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171374" y="628454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GT Langues vivantes 78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4492" y="707109"/>
            <a:ext cx="3090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prstClr val="white"/>
                </a:solidFill>
                <a:latin typeface="Calibri" panose="020F0502020204030204" pitchFamily="34" charset="0"/>
              </a:rPr>
              <a:t>Jeux de </a:t>
            </a:r>
            <a:r>
              <a:rPr lang="fr-FR" sz="2400" b="1" dirty="0" err="1">
                <a:solidFill>
                  <a:prstClr val="white"/>
                </a:solidFill>
                <a:latin typeface="Calibri" panose="020F0502020204030204" pitchFamily="34" charset="0"/>
              </a:rPr>
              <a:t>Virelangues</a:t>
            </a:r>
            <a:endParaRPr lang="fr-FR" sz="2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8708" y="3551370"/>
            <a:ext cx="17992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http://www.lv13.ac-aix-marseille.fr/spip/spip.php?article212&amp;var_mode=calcul</a:t>
            </a:r>
            <a:endParaRPr lang="fr-FR" sz="11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4047" y="3516140"/>
            <a:ext cx="18547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prstClr val="black"/>
                </a:solidFill>
                <a:hlinkClick r:id="rId5"/>
              </a:rPr>
              <a:t>http://www.lv13.ac-aix-marseille.fr/spip/spip.php?article209&amp;var_mode=calcul</a:t>
            </a:r>
            <a:endParaRPr lang="fr-FR" sz="1100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26162" y="2060848"/>
            <a:ext cx="127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Anglais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17206" y="2627024"/>
            <a:ext cx="104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Italien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4008" y="5295228"/>
            <a:ext cx="136856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prstClr val="black"/>
                </a:solidFill>
                <a:latin typeface="Calibri" panose="020F0502020204030204" pitchFamily="34" charset="0"/>
                <a:hlinkClick r:id="rId6"/>
              </a:rPr>
              <a:t>http://www2.ac-lyon.fr/ressources/rhone/langues-vivantes/spip.php?article270</a:t>
            </a:r>
            <a:endParaRPr lang="fr-FR" sz="105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087731" y="4521084"/>
            <a:ext cx="139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Allemand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24661" y="3339169"/>
            <a:ext cx="1398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Sopra la panca la capra campa</a:t>
            </a:r>
          </a:p>
          <a:p>
            <a:r>
              <a:rPr lang="it-IT" sz="1400" dirty="0">
                <a:solidFill>
                  <a:prstClr val="black"/>
                </a:solidFill>
                <a:latin typeface="Calibri" panose="020F0502020204030204" pitchFamily="34" charset="0"/>
              </a:rPr>
              <a:t>Sotto la panca la capra crepa</a:t>
            </a:r>
            <a:endParaRPr lang="fr-FR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82826" y="5003531"/>
            <a:ext cx="1152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</a:rPr>
              <a:t>Als Anna </a:t>
            </a:r>
          </a:p>
          <a:p>
            <a:r>
              <a:rPr lang="fr-FR" sz="1600" dirty="0" err="1">
                <a:solidFill>
                  <a:prstClr val="black"/>
                </a:solidFill>
              </a:rPr>
              <a:t>abends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ass</a:t>
            </a:r>
            <a:r>
              <a:rPr lang="fr-FR" sz="1600" dirty="0">
                <a:solidFill>
                  <a:prstClr val="black"/>
                </a:solidFill>
              </a:rPr>
              <a:t>, </a:t>
            </a:r>
          </a:p>
          <a:p>
            <a:r>
              <a:rPr lang="fr-FR" sz="1600" dirty="0" err="1">
                <a:solidFill>
                  <a:prstClr val="black"/>
                </a:solidFill>
              </a:rPr>
              <a:t>ass</a:t>
            </a:r>
            <a:r>
              <a:rPr lang="fr-FR" sz="1600" dirty="0">
                <a:solidFill>
                  <a:prstClr val="black"/>
                </a:solidFill>
              </a:rPr>
              <a:t> Anna </a:t>
            </a:r>
          </a:p>
          <a:p>
            <a:r>
              <a:rPr lang="fr-FR" sz="1600" dirty="0" err="1">
                <a:solidFill>
                  <a:prstClr val="black"/>
                </a:solidFill>
              </a:rPr>
              <a:t>abends</a:t>
            </a:r>
            <a:r>
              <a:rPr lang="fr-FR" sz="1600" dirty="0">
                <a:solidFill>
                  <a:prstClr val="black"/>
                </a:solidFill>
              </a:rPr>
              <a:t> Ananas.</a:t>
            </a:r>
          </a:p>
        </p:txBody>
      </p:sp>
      <p:pic>
        <p:nvPicPr>
          <p:cNvPr id="1638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77" y="2811690"/>
            <a:ext cx="507527" cy="50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4"/>
          <a:stretch/>
        </p:blipFill>
        <p:spPr bwMode="auto">
          <a:xfrm>
            <a:off x="6404047" y="2877440"/>
            <a:ext cx="679531" cy="61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06" y="4705750"/>
            <a:ext cx="683196" cy="6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51" y="2811690"/>
            <a:ext cx="516755" cy="5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30" y="5745351"/>
            <a:ext cx="680848" cy="68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030"/>
            <a:ext cx="11461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0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84168" y="2519468"/>
            <a:ext cx="29683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Clean up, clean up.</a:t>
            </a:r>
            <a:b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Everybody, let’s clean up.</a:t>
            </a:r>
            <a:b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Clean up, clean up.</a:t>
            </a:r>
            <a:b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Put your things away.</a:t>
            </a:r>
          </a:p>
          <a:p>
            <a:endParaRPr lang="en-US" sz="16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Clean up! Clean up! Clean up!</a:t>
            </a:r>
            <a:b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Put your things away.</a:t>
            </a:r>
            <a:b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Pick up your toys.</a:t>
            </a:r>
            <a:b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Pick up your books.</a:t>
            </a:r>
            <a:b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Pick up your shoes.</a:t>
            </a:r>
            <a:b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Put your things away.</a:t>
            </a:r>
          </a:p>
          <a:p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Clean up, clean up.</a:t>
            </a:r>
            <a:b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Everybody, let’s clean up.</a:t>
            </a:r>
            <a:b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Clean up, clean up.</a:t>
            </a:r>
            <a:b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Calibri" panose="020F0502020204030204" pitchFamily="34" charset="0"/>
              </a:rPr>
              <a:t>Put your things away.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C450E768-01F2-F848-9F21-F700CF8C884D}"/>
              </a:ext>
            </a:extLst>
          </p:cNvPr>
          <p:cNvSpPr/>
          <p:nvPr/>
        </p:nvSpPr>
        <p:spPr>
          <a:xfrm>
            <a:off x="4302850" y="859573"/>
            <a:ext cx="4325252" cy="9623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Apprendre en s’exerçant</a:t>
            </a:r>
          </a:p>
          <a:p>
            <a:pPr algn="ctr"/>
            <a:r>
              <a:rPr lang="fr-FR" sz="2000" b="1" dirty="0">
                <a:solidFill>
                  <a:prstClr val="black"/>
                </a:solidFill>
              </a:rPr>
              <a:t>- </a:t>
            </a:r>
            <a:r>
              <a:rPr lang="fr-FR" sz="2000" dirty="0">
                <a:solidFill>
                  <a:prstClr val="black"/>
                </a:solidFill>
              </a:rPr>
              <a:t>Associer le dire et le faire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749" y="3967406"/>
            <a:ext cx="2752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</a:rPr>
              <a:t>L’enseignant accompagne sa parole avec le geste correspondant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418" y="4808140"/>
            <a:ext cx="2764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</a:rPr>
              <a:t>Par la suite, l’enseignant pourra différer l’action en laissant un temps de réflexion aux élèves.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8124" y="2036303"/>
            <a:ext cx="306572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1">
              <a:lnSpc>
                <a:spcPct val="115000"/>
              </a:lnSpc>
            </a:pP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activité / Echauffement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624" y="2482579"/>
            <a:ext cx="32855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>
                <a:solidFill>
                  <a:prstClr val="black"/>
                </a:solidFill>
                <a:latin typeface="Calibri" panose="020F0502020204030204" pitchFamily="34" charset="0"/>
              </a:rPr>
              <a:t>Objectifs:</a:t>
            </a:r>
          </a:p>
          <a:p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</a:rPr>
              <a:t>- Comprendre des verbes d’action et des prépositions relatives à l’espace: </a:t>
            </a:r>
          </a:p>
          <a:p>
            <a:r>
              <a:rPr lang="fr-FR" sz="16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sit</a:t>
            </a:r>
            <a:r>
              <a:rPr lang="fr-FR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down, stand up, jump, </a:t>
            </a:r>
            <a:r>
              <a:rPr lang="fr-FR" sz="16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walk,put</a:t>
            </a:r>
            <a:r>
              <a:rPr lang="fr-FR" sz="1600" b="1" i="1" dirty="0">
                <a:solidFill>
                  <a:srgbClr val="002060"/>
                </a:solidFill>
                <a:latin typeface="Calibri" panose="020F0502020204030204" pitchFamily="34" charset="0"/>
              </a:rPr>
              <a:t>, on, in front of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3344" y="5119630"/>
            <a:ext cx="11295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prstClr val="black"/>
                </a:solidFill>
                <a:hlinkClick r:id="rId2"/>
              </a:rPr>
              <a:t>http://ww2.ac-poitiers.fr/dsden86-pedagogie/spip.php?article1919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14" name="AutoShape 4" descr="Résultat de recherche d'images pour &quot;cinema&quot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68121" y="2259441"/>
            <a:ext cx="2968398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1">
              <a:lnSpc>
                <a:spcPct val="115000"/>
              </a:lnSpc>
            </a:pPr>
            <a:r>
              <a:rPr lang="fr-FR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ranger la classe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272223" y="6337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GT Langues vivantes 78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8733" y="620688"/>
            <a:ext cx="3219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prstClr val="white"/>
                </a:solidFill>
                <a:latin typeface="Calibri" panose="020F0502020204030204" pitchFamily="34" charset="0"/>
              </a:rPr>
              <a:t>Echauffer son corps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prstClr val="white"/>
                </a:solidFill>
                <a:latin typeface="Calibri" panose="020F0502020204030204" pitchFamily="34" charset="0"/>
              </a:rPr>
              <a:t>Ranger la classe</a:t>
            </a:r>
          </a:p>
        </p:txBody>
      </p:sp>
      <p:sp>
        <p:nvSpPr>
          <p:cNvPr id="2" name="Rectangle 1"/>
          <p:cNvSpPr/>
          <p:nvPr/>
        </p:nvSpPr>
        <p:spPr>
          <a:xfrm>
            <a:off x="4890300" y="3581436"/>
            <a:ext cx="107782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prstClr val="black"/>
                </a:solidFill>
                <a:hlinkClick r:id="rId4"/>
              </a:rPr>
              <a:t>https://supersimple.com/song/clean-up/</a:t>
            </a:r>
            <a:endParaRPr lang="fr-FR" sz="1050" dirty="0">
              <a:solidFill>
                <a:prstClr val="black"/>
              </a:solidFill>
            </a:endParaRPr>
          </a:p>
        </p:txBody>
      </p:sp>
      <p:pic>
        <p:nvPicPr>
          <p:cNvPr id="1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61" y="4116722"/>
            <a:ext cx="921634" cy="92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93" y="2659802"/>
            <a:ext cx="921634" cy="92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8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gues">
  <a:themeElements>
    <a:clrScheme name="Personnalisé 3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00B0F0"/>
      </a:accent1>
      <a:accent2>
        <a:srgbClr val="7598D9"/>
      </a:accent2>
      <a:accent3>
        <a:srgbClr val="B32C16"/>
      </a:accent3>
      <a:accent4>
        <a:srgbClr val="FF66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Affichage à l'écran (4:3)</PresentationFormat>
  <Paragraphs>35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Thème Office</vt:lpstr>
      <vt:lpstr>Vagues</vt:lpstr>
      <vt:lpstr>Présentation PowerPoint</vt:lpstr>
      <vt:lpstr>Présentation PowerPoint</vt:lpstr>
    </vt:vector>
  </TitlesOfParts>
  <Company>DSI-Rectorat de Versailles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Celia Chaillot</dc:creator>
  <cp:lastModifiedBy>Celia Chaillot</cp:lastModifiedBy>
  <cp:revision>2</cp:revision>
  <dcterms:created xsi:type="dcterms:W3CDTF">2020-04-20T08:08:34Z</dcterms:created>
  <dcterms:modified xsi:type="dcterms:W3CDTF">2020-09-08T07:18:49Z</dcterms:modified>
</cp:coreProperties>
</file>