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8"/>
  </p:notesMasterIdLst>
  <p:sldIdLst>
    <p:sldId id="319" r:id="rId2"/>
    <p:sldId id="318" r:id="rId3"/>
    <p:sldId id="313" r:id="rId4"/>
    <p:sldId id="315" r:id="rId5"/>
    <p:sldId id="314" r:id="rId6"/>
    <p:sldId id="316" r:id="rId7"/>
  </p:sldIdLst>
  <p:sldSz cx="9144000" cy="6858000" type="screen4x3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7BD"/>
    <a:srgbClr val="70E5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 autoAdjust="0"/>
    <p:restoredTop sz="94676" autoAdjust="0"/>
  </p:normalViewPr>
  <p:slideViewPr>
    <p:cSldViewPr>
      <p:cViewPr>
        <p:scale>
          <a:sx n="100" d="100"/>
          <a:sy n="100" d="100"/>
        </p:scale>
        <p:origin x="-61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941CCC-5539-4CE7-BC90-DE2F2A4D3646}" type="datetimeFigureOut">
              <a:rPr lang="fr-FR" smtClean="0"/>
              <a:t>20/04/2020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569DC-1D1B-48F1-892C-EB4CBEDB9E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025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04E746-D249-474E-9C48-82A694E45B08}" type="datetime1">
              <a:rPr lang="fr-FR" smtClean="0"/>
              <a:t>20/04/2020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Claire Perdriel- conseillère pédagique langues vivantes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BD92-0FB7-4C9E-AB7D-1913A7C2E6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5DBA9-F62F-41FF-92B3-B3CD98790C30}" type="datetime1">
              <a:rPr lang="fr-FR" smtClean="0"/>
              <a:t>20/04/2020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Claire Perdriel- conseillère pédagique langues vivantes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BD92-0FB7-4C9E-AB7D-1913A7C2E6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7C3BD8-DF3A-4D17-A61D-BBC3E97E58D7}" type="datetime1">
              <a:rPr lang="fr-FR" smtClean="0"/>
              <a:t>20/04/2020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Claire Perdriel- conseillère pédagique langues vivantes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BD92-0FB7-4C9E-AB7D-1913A7C2E62B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18C2-28D9-4310-9AB1-167EE42B0D15}" type="datetime1">
              <a:rPr lang="fr-FR" smtClean="0"/>
              <a:t>20/04/2020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Claire Perdriel- conseillère pédagique langues vivantes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BD92-0FB7-4C9E-AB7D-1913A7C2E6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36DD31-00A1-4B2E-B4AD-DF5815F0BC3C}" type="datetime1">
              <a:rPr lang="fr-FR" smtClean="0"/>
              <a:t>20/04/2020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Claire Perdriel- conseillère pédagique langues vivantes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BD92-0FB7-4C9E-AB7D-1913A7C2E6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CBCB98-7403-4551-92E4-BA0DD1704566}" type="datetime1">
              <a:rPr lang="fr-FR" smtClean="0"/>
              <a:t>20/04/2020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Claire Perdriel- conseillère pédagique langues vivantes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BD92-0FB7-4C9E-AB7D-1913A7C2E6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D8FDF-AF64-49D1-B056-1399B5BDC20D}" type="datetime1">
              <a:rPr lang="fr-FR" smtClean="0"/>
              <a:t>20/04/2020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Claire Perdriel- conseillère pédagique langues vivantes</a:t>
            </a:r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BD92-0FB7-4C9E-AB7D-1913A7C2E6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B23025-63CC-4E01-8C2B-1CA640A418FE}" type="datetime1">
              <a:rPr lang="fr-FR" smtClean="0"/>
              <a:t>20/04/2020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Claire Perdriel- conseillère pédagique langues vivantes</a:t>
            </a:r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BD92-0FB7-4C9E-AB7D-1913A7C2E6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2F9847-9FA4-447A-8E71-5057E0630D87}" type="datetime1">
              <a:rPr lang="fr-FR" smtClean="0"/>
              <a:t>20/04/2020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Claire Perdriel- conseillère pédagique langues vivantes</a:t>
            </a:r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BD92-0FB7-4C9E-AB7D-1913A7C2E6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85405-E990-408D-9D38-86E082C190D9}" type="datetime1">
              <a:rPr lang="fr-FR" smtClean="0"/>
              <a:t>20/04/2020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Claire Perdriel- conseillère pédagique langues vivantes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BD92-0FB7-4C9E-AB7D-1913A7C2E6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DB4E5B-7544-454C-9206-68761E848D4E}" type="datetime1">
              <a:rPr lang="fr-FR" smtClean="0"/>
              <a:t>20/04/2020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Claire Perdriel- conseillère pédagique langues vivantes</a:t>
            </a:r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9BBD92-0FB7-4C9E-AB7D-1913A7C2E6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A2AC047-FC3C-4863-90D6-4050B0C02367}" type="datetime1">
              <a:rPr lang="fr-FR" smtClean="0"/>
              <a:t>20/04/2020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r>
              <a:rPr lang="fr-FR" smtClean="0"/>
              <a:t>Claire Perdriel- conseillère pédagique langues vivantes</a:t>
            </a:r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69BBD92-0FB7-4C9E-AB7D-1913A7C2E62B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storytelling2.canalblog.com/archives/2019/06/26/37458379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eole.irdp.ch/activites_eole/le_papagei.pdf" TargetMode="External"/><Relationship Id="rId3" Type="http://schemas.openxmlformats.org/officeDocument/2006/relationships/hyperlink" Target="https://cache.media.eduscol.education.fr/file/Cycle_2/34/6/2019_reco_pedago_primaire_bdef_1173346.pdf" TargetMode="External"/><Relationship Id="rId7" Type="http://schemas.openxmlformats.org/officeDocument/2006/relationships/hyperlink" Target="https://www.dailymotion.com/video/x45u80y" TargetMode="External"/><Relationship Id="rId12" Type="http://schemas.openxmlformats.org/officeDocument/2006/relationships/hyperlink" Target="http://www.ac-versailles.fr/cid111413/eveil-a-la-diversite-linguistique-en-maternelle.html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lodil.umontreal.ca/videos/presentation/video/eveil-aux-langues-et-developpement-de-loral-a/" TargetMode="External"/><Relationship Id="rId11" Type="http://schemas.openxmlformats.org/officeDocument/2006/relationships/hyperlink" Target="https://www.dulala.fr/boite-a-histoires-dulala/" TargetMode="External"/><Relationship Id="rId5" Type="http://schemas.openxmlformats.org/officeDocument/2006/relationships/hyperlink" Target="http://bilem.ac-besancon.fr/faire-classe/leveil-aux-langues/" TargetMode="External"/><Relationship Id="rId10" Type="http://schemas.openxmlformats.org/officeDocument/2006/relationships/hyperlink" Target="https://eduscol.education.fr/pid31440/favoriser-l%20ouverture-aux-autres-cultures-et-la-dimension-internationale.html?mode_player=1&amp;video=360013" TargetMode="External"/><Relationship Id="rId4" Type="http://schemas.openxmlformats.org/officeDocument/2006/relationships/hyperlink" Target="https://www.education.gouv.fr/au-bo-special-du-26-mars-2015-programme-d-enseignement-de-l-ecole-maternelle-3413" TargetMode="External"/><Relationship Id="rId9" Type="http://schemas.openxmlformats.org/officeDocument/2006/relationships/hyperlink" Target="http://www.cafepedagogique.net/lemensuel/lenseignant/languesvivantes/Pages/2012/133_projetmascottes.aspx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watch?v=gaJCLxhE7u8" TargetMode="External"/><Relationship Id="rId13" Type="http://schemas.openxmlformats.org/officeDocument/2006/relationships/hyperlink" Target="http://www.ac-grenoble.fr/lve26/IMG/pdf_Fiche_jeu_hot_potato.pdf" TargetMode="External"/><Relationship Id="rId3" Type="http://schemas.openxmlformats.org/officeDocument/2006/relationships/hyperlink" Target="https://www.mamalisa.com/?t=hubfh" TargetMode="External"/><Relationship Id="rId7" Type="http://schemas.openxmlformats.org/officeDocument/2006/relationships/hyperlink" Target="https://www.youtube.com/watch?v=Y3u6Gw2_X6c" TargetMode="External"/><Relationship Id="rId12" Type="http://schemas.openxmlformats.org/officeDocument/2006/relationships/hyperlink" Target="https://www.youtube.com/watch?v=cxJlNY42Zqk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2.ac-poitiers.fr/dsden86-pedagogie/spip.php?article1919" TargetMode="External"/><Relationship Id="rId11" Type="http://schemas.openxmlformats.org/officeDocument/2006/relationships/hyperlink" Target="http://www.ac-grenoble.fr/lve26/IMG/pdf_Fiche_jeu_What_s_the_time_Mr_Wolf_.pdf" TargetMode="External"/><Relationship Id="rId5" Type="http://schemas.openxmlformats.org/officeDocument/2006/relationships/hyperlink" Target="https://supersimple.com/super-simple-songs/" TargetMode="External"/><Relationship Id="rId15" Type="http://schemas.openxmlformats.org/officeDocument/2006/relationships/hyperlink" Target="http://www.ac-grenoble.fr/lve26/IMG/pdf_Fiche_jeu_twins.pdf" TargetMode="External"/><Relationship Id="rId10" Type="http://schemas.openxmlformats.org/officeDocument/2006/relationships/hyperlink" Target="https://www.youtube.com/results?search_query=http://www.videojug.com/tag/playground-games" TargetMode="External"/><Relationship Id="rId4" Type="http://schemas.openxmlformats.org/officeDocument/2006/relationships/hyperlink" Target="https://www.britishcouncil.fr/blog/chanson-en-anglais-enfants" TargetMode="External"/><Relationship Id="rId9" Type="http://schemas.openxmlformats.org/officeDocument/2006/relationships/hyperlink" Target="https://padlet.com/cpetrault/123_Soleil" TargetMode="External"/><Relationship Id="rId14" Type="http://schemas.openxmlformats.org/officeDocument/2006/relationships/hyperlink" Target="http://www.ac-grenoble.fr/lve26/IMG/pdf_Fiche_jeu_shark_attack.pdf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w2.ac-poitiers.fr/dsden86-pedagogie/spip.php?article1919" TargetMode="External"/><Relationship Id="rId3" Type="http://schemas.openxmlformats.org/officeDocument/2006/relationships/hyperlink" Target="https://www.youtube.com/results?search_query=http://www.videojug.com/tag/playground-games" TargetMode="External"/><Relationship Id="rId7" Type="http://schemas.openxmlformats.org/officeDocument/2006/relationships/hyperlink" Target="http://www2.ac-lyon.fr/ressources/rhone/langues-vivantes/spip.php?article270" TargetMode="External"/><Relationship Id="rId12" Type="http://schemas.openxmlformats.org/officeDocument/2006/relationships/hyperlink" Target="http://pedagogie-62.ac-lille.fr/cycle-3/langues-vivantes/ressources/jeux-de-doigts-comptines-chansons-virelangues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lv13.ac-aix-marseille.fr/spip/spip.php?article209&amp;var_mode=calcul$" TargetMode="External"/><Relationship Id="rId11" Type="http://schemas.openxmlformats.org/officeDocument/2006/relationships/hyperlink" Target="http://eole.irdp.ch/activites_eole/buenos_dias.pdf" TargetMode="External"/><Relationship Id="rId5" Type="http://schemas.openxmlformats.org/officeDocument/2006/relationships/hyperlink" Target="http://www.lv13.ac-aix-marseille.fr/spip/spip.php?article212&amp;var_mode=calcul" TargetMode="External"/><Relationship Id="rId10" Type="http://schemas.openxmlformats.org/officeDocument/2006/relationships/hyperlink" Target="http://eole.irdp.ch/activites_eole/kikiriki.pdf" TargetMode="External"/><Relationship Id="rId4" Type="http://schemas.openxmlformats.org/officeDocument/2006/relationships/hyperlink" Target="http://www.ac-grenoble.fr/lve26/IMG/pdf_Fiche_jeu_good_morning_goodbye.pdf" TargetMode="External"/><Relationship Id="rId9" Type="http://schemas.openxmlformats.org/officeDocument/2006/relationships/hyperlink" Target="https://supersimple.com/song/clean-up/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c-strasbourg.fr/pedagogie/casnav/enfants-allophones-nouvellement-arrives/ressources-premier-degre/supports-pour-valoriser-la-langue-dorigine/traductions-audio-et-ecrites-dalbums/" TargetMode="External"/><Relationship Id="rId13" Type="http://schemas.openxmlformats.org/officeDocument/2006/relationships/hyperlink" Target="https://www.etwinning.fr/decouvrir/les-projets-etwinning.html" TargetMode="External"/><Relationship Id="rId3" Type="http://schemas.openxmlformats.org/officeDocument/2006/relationships/hyperlink" Target="http://estelledocs.eklablog.com/from-head-to-toe-eric-carle-a117451676" TargetMode="External"/><Relationship Id="rId7" Type="http://schemas.openxmlformats.org/officeDocument/2006/relationships/hyperlink" Target="http://www4.ac-nancy-metz.fr/ia54-nancy/maternelle-charmois-vandoeuvre/spip.php?rubrique89" TargetMode="External"/><Relationship Id="rId12" Type="http://schemas.openxmlformats.org/officeDocument/2006/relationships/hyperlink" Target="https://fr.padlet.com/barbara_richard1/h9dynegbj8ns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onte-moi.net/" TargetMode="External"/><Relationship Id="rId11" Type="http://schemas.openxmlformats.org/officeDocument/2006/relationships/hyperlink" Target="http://eole.irdp.ch/eole/activites.html" TargetMode="External"/><Relationship Id="rId5" Type="http://schemas.openxmlformats.org/officeDocument/2006/relationships/hyperlink" Target="https://www.youtube.com/watch?v=_FWr4uc6zMI" TargetMode="External"/><Relationship Id="rId10" Type="http://schemas.openxmlformats.org/officeDocument/2006/relationships/hyperlink" Target="http://elodil1.com/activites/prescolaire/prescolaire.html#T1" TargetMode="External"/><Relationship Id="rId4" Type="http://schemas.openxmlformats.org/officeDocument/2006/relationships/hyperlink" Target="https://www.youtube.com/watch?v=VfdnQFW1GQU" TargetMode="External"/><Relationship Id="rId9" Type="http://schemas.openxmlformats.org/officeDocument/2006/relationships/hyperlink" Target="http://ww2.ac-poitiers.fr/dsden17-pedagogie/IMG/pdf/Albums_anglais_-_Bibliographie_maternelle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323528" y="2204864"/>
            <a:ext cx="8576741" cy="4176464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210000"/>
              </a:lnSpc>
              <a:spcAft>
                <a:spcPts val="600"/>
              </a:spcAft>
            </a:pP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</a:rPr>
              <a:t>Chansons/Comptines de France et d’ailleurs (Didier Jeunesse)</a:t>
            </a:r>
          </a:p>
          <a:p>
            <a:pPr>
              <a:lnSpc>
                <a:spcPct val="210000"/>
              </a:lnSpc>
              <a:spcAft>
                <a:spcPts val="600"/>
              </a:spcAft>
            </a:pP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</a:rPr>
              <a:t>Les langues du monde au quotidien, Martine </a:t>
            </a:r>
            <a:r>
              <a:rPr lang="fr-FR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Kervran</a:t>
            </a: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</a:rPr>
              <a:t> (</a:t>
            </a:r>
            <a:r>
              <a:rPr lang="fr-FR" dirty="0" err="1" smtClean="0">
                <a:solidFill>
                  <a:schemeClr val="tx1"/>
                </a:solidFill>
                <a:latin typeface="Calibri" panose="020F0502020204030204" pitchFamily="34" charset="0"/>
              </a:rPr>
              <a:t>Scéren</a:t>
            </a: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</a:p>
          <a:p>
            <a:pPr>
              <a:lnSpc>
                <a:spcPct val="210000"/>
              </a:lnSpc>
              <a:spcAft>
                <a:spcPts val="600"/>
              </a:spcAft>
            </a:pP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</a:rPr>
              <a:t>Le livre qui parlait toutes les langues (Alain Serres)</a:t>
            </a:r>
          </a:p>
          <a:p>
            <a:pPr>
              <a:lnSpc>
                <a:spcPct val="210000"/>
              </a:lnSpc>
              <a:spcAft>
                <a:spcPts val="600"/>
              </a:spcAft>
            </a:pP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</a:rPr>
              <a:t>Enseigner les langues vivantes à l’école, Retz</a:t>
            </a:r>
          </a:p>
          <a:p>
            <a:pPr>
              <a:lnSpc>
                <a:spcPct val="210000"/>
              </a:lnSpc>
              <a:spcAft>
                <a:spcPts val="600"/>
              </a:spcAft>
            </a:pPr>
            <a:r>
              <a:rPr lang="fr-FR" dirty="0" smtClean="0">
                <a:solidFill>
                  <a:schemeClr val="tx1"/>
                </a:solidFill>
                <a:latin typeface="Calibri" panose="020F0502020204030204" pitchFamily="34" charset="0"/>
              </a:rPr>
              <a:t>Animer des rituels en anglais, RETZ</a:t>
            </a:r>
          </a:p>
          <a:p>
            <a:pPr marL="0" indent="0">
              <a:buNone/>
            </a:pPr>
            <a:endParaRPr lang="fr-FR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405052" y="6381328"/>
            <a:ext cx="24952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GTD ELV 78, mars 2020</a:t>
            </a:r>
            <a:endParaRPr lang="fr-FR" dirty="0"/>
          </a:p>
        </p:txBody>
      </p:sp>
      <p:sp>
        <p:nvSpPr>
          <p:cNvPr id="3" name="Rectangle 2"/>
          <p:cNvSpPr/>
          <p:nvPr/>
        </p:nvSpPr>
        <p:spPr>
          <a:xfrm>
            <a:off x="467544" y="575682"/>
            <a:ext cx="4344844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BIBLIOGRAPHIE : </a:t>
            </a:r>
          </a:p>
          <a:p>
            <a:r>
              <a:rPr lang="fr-FR" sz="2800" b="1" dirty="0" smtClean="0">
                <a:solidFill>
                  <a:schemeClr val="bg1"/>
                </a:solidFill>
                <a:latin typeface="Calibri" panose="020F0502020204030204" pitchFamily="34" charset="0"/>
              </a:rPr>
              <a:t>DIDACTIQUE ET PÉDAGOGIE</a:t>
            </a:r>
            <a:endParaRPr lang="fr-FR" sz="28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5530" y="1052736"/>
            <a:ext cx="1067660" cy="104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4248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57D6758C-8D9B-1F43-83F9-5A12BF61AC17}"/>
              </a:ext>
            </a:extLst>
          </p:cNvPr>
          <p:cNvSpPr/>
          <p:nvPr/>
        </p:nvSpPr>
        <p:spPr>
          <a:xfrm>
            <a:off x="323528" y="2636912"/>
            <a:ext cx="806489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4320" indent="-274320">
              <a:lnSpc>
                <a:spcPct val="200000"/>
              </a:lnSpc>
              <a:buClr>
                <a:srgbClr val="00B0F0"/>
              </a:buClr>
              <a:buSzPct val="100000"/>
              <a:buFont typeface="Symbol" pitchFamily="18" charset="2"/>
              <a:buChar char=""/>
            </a:pPr>
            <a:r>
              <a:rPr lang="fr-FR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Premiers pas en anglais et éveil aux langues à l'école maternelle, CANOPE</a:t>
            </a:r>
          </a:p>
          <a:p>
            <a:pPr marL="274320" indent="-274320">
              <a:lnSpc>
                <a:spcPct val="200000"/>
              </a:lnSpc>
              <a:spcAft>
                <a:spcPts val="1200"/>
              </a:spcAft>
              <a:buClr>
                <a:srgbClr val="00B0F0"/>
              </a:buClr>
              <a:buSzPct val="100000"/>
              <a:buFont typeface="Symbol" pitchFamily="18" charset="2"/>
              <a:buChar char=""/>
            </a:pPr>
            <a:r>
              <a:rPr lang="fr-FR" sz="2000" dirty="0" err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Roxy</a:t>
            </a:r>
            <a:r>
              <a:rPr lang="fr-FR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 me, </a:t>
            </a:r>
            <a:r>
              <a:rPr lang="fr-FR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SED</a:t>
            </a:r>
          </a:p>
          <a:p>
            <a:pPr marL="274320" indent="-274320">
              <a:spcBef>
                <a:spcPts val="1200"/>
              </a:spcBef>
              <a:buClr>
                <a:srgbClr val="00B0F0"/>
              </a:buClr>
              <a:buSzPct val="100000"/>
              <a:buFont typeface="Symbol" pitchFamily="18" charset="2"/>
              <a:buChar char=""/>
            </a:pPr>
            <a:r>
              <a:rPr lang="fr-FR" sz="20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</a:t>
            </a:r>
            <a:r>
              <a:rPr lang="fr-FR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méthode – Apprendre l’anglais avec des chansons et des jeux GS 5-7 ans/jeux de cour, Sylvie et Christine </a:t>
            </a:r>
            <a:r>
              <a:rPr lang="fr-FR" sz="20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HANOT </a:t>
            </a:r>
            <a:r>
              <a:rPr lang="fr-FR" sz="1600" dirty="0" smtClean="0">
                <a:latin typeface="Calibri" panose="020F0502020204030204" pitchFamily="34" charset="0"/>
                <a:hlinkClick r:id="rId2"/>
              </a:rPr>
              <a:t>http</a:t>
            </a:r>
            <a:r>
              <a:rPr lang="fr-FR" sz="1600" dirty="0">
                <a:latin typeface="Calibri" panose="020F0502020204030204" pitchFamily="34" charset="0"/>
                <a:hlinkClick r:id="rId2"/>
              </a:rPr>
              <a:t>://</a:t>
            </a:r>
            <a:r>
              <a:rPr lang="fr-FR" sz="1600" dirty="0" smtClean="0">
                <a:latin typeface="Calibri" panose="020F0502020204030204" pitchFamily="34" charset="0"/>
                <a:hlinkClick r:id="rId2"/>
              </a:rPr>
              <a:t>storytelling2.canalblog.com/archives/2019/06/26/37458379.html</a:t>
            </a:r>
            <a:endParaRPr lang="fr-FR" sz="1600" dirty="0" smtClean="0">
              <a:latin typeface="Calibri" panose="020F0502020204030204" pitchFamily="34" charset="0"/>
            </a:endParaRPr>
          </a:p>
          <a:p>
            <a:pPr marL="274320" indent="-274320">
              <a:lnSpc>
                <a:spcPct val="200000"/>
              </a:lnSpc>
              <a:buClr>
                <a:srgbClr val="00B0F0"/>
              </a:buClr>
              <a:buSzPct val="100000"/>
              <a:buFont typeface="Symbol" pitchFamily="18" charset="2"/>
              <a:buChar char=""/>
            </a:pPr>
            <a:r>
              <a:rPr lang="fr-FR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Kay, Blue and </a:t>
            </a:r>
            <a:r>
              <a:rPr lang="fr-FR" sz="2000" dirty="0" err="1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Sparkle</a:t>
            </a:r>
            <a:r>
              <a:rPr lang="fr-FR" sz="20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2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CANOPE</a:t>
            </a:r>
            <a:endParaRPr lang="fr-F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55576" y="630621"/>
            <a:ext cx="47117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r-FR" sz="2800" b="1" dirty="0" smtClean="0">
                <a:solidFill>
                  <a:srgbClr val="FFFFFF"/>
                </a:solidFill>
                <a:latin typeface="Calibri" panose="020F0502020204030204" pitchFamily="34" charset="0"/>
              </a:rPr>
              <a:t>BIBLIOGRAPHIE : </a:t>
            </a:r>
          </a:p>
          <a:p>
            <a:pPr lvl="0"/>
            <a:r>
              <a:rPr lang="fr-FR" sz="2800" b="1" dirty="0" smtClean="0">
                <a:solidFill>
                  <a:srgbClr val="FFFFFF"/>
                </a:solidFill>
                <a:latin typeface="Calibri" panose="020F0502020204030204" pitchFamily="34" charset="0"/>
              </a:rPr>
              <a:t>MÉTHODES</a:t>
            </a:r>
            <a:endParaRPr lang="fr-FR" sz="2800" b="1" dirty="0">
              <a:solidFill>
                <a:srgbClr val="FFFFFF"/>
              </a:solidFill>
              <a:latin typeface="Calibri" panose="020F0502020204030204" pitchFamily="34" charset="0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500014" y="647852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GT Langues vivantes 78</a:t>
            </a:r>
            <a:endParaRPr lang="fr-F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5530" y="1052736"/>
            <a:ext cx="1067660" cy="1045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53712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63688" y="626912"/>
            <a:ext cx="21980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SITOGRAPHIE</a:t>
            </a:r>
            <a:endParaRPr lang="fr-FR" sz="28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1440"/>
            <a:ext cx="2088233" cy="2088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287062" y="1914602"/>
            <a:ext cx="2490105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FR" sz="16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CADRAGE INSTITUTIONNEL</a:t>
            </a:r>
          </a:p>
        </p:txBody>
      </p:sp>
      <p:sp>
        <p:nvSpPr>
          <p:cNvPr id="8" name="Rectangle 7"/>
          <p:cNvSpPr/>
          <p:nvPr/>
        </p:nvSpPr>
        <p:spPr>
          <a:xfrm>
            <a:off x="325000" y="2166138"/>
            <a:ext cx="7309395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1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https://cache.media.eduscol.education.fr/file/Cycle_2/34/6/2019_reco_pedago_primaire_bdef_1173346.pdf</a:t>
            </a:r>
            <a:endParaRPr lang="fr-FR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5000" y="2420522"/>
            <a:ext cx="7439133" cy="2870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fr-FR" sz="1100" dirty="0" smtClean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https://www.education.gouv.fr/au-bo-special-du-26-mars-2015-programme-d-enseignement-de-l-ecole-maternelle-3413</a:t>
            </a:r>
            <a:endParaRPr lang="fr-FR" sz="11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63646" y="2735122"/>
            <a:ext cx="6192593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cap="small" dirty="0">
                <a:latin typeface="Calibri" panose="020F0502020204030204" pitchFamily="34" charset="0"/>
              </a:rPr>
              <a:t>COMMENT </a:t>
            </a:r>
            <a:r>
              <a:rPr lang="fr-FR" sz="1600" b="1" cap="small" dirty="0" smtClean="0">
                <a:latin typeface="Calibri" panose="020F0502020204030204" pitchFamily="34" charset="0"/>
              </a:rPr>
              <a:t>METTRE EN ŒUVRE L’EVEIL A LA DIVERSITE LINGUISTIQUE?</a:t>
            </a:r>
            <a:endParaRPr lang="fr-FR" sz="1600" cap="small" dirty="0">
              <a:latin typeface="Calibri" panose="020F050202020403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96465" y="3922815"/>
            <a:ext cx="545847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rgbClr val="00B0F0"/>
              </a:buClr>
              <a:buSzPct val="100000"/>
            </a:pPr>
            <a:r>
              <a:rPr lang="fr-FR" sz="1200" dirty="0">
                <a:solidFill>
                  <a:prstClr val="black"/>
                </a:solidFill>
                <a:latin typeface="Calibri" panose="020F0502020204030204" pitchFamily="34" charset="0"/>
                <a:hlinkClick r:id="rId5"/>
              </a:rPr>
              <a:t>http://bilem.ac-besancon.fr/faire-classe/leveil-aux-langues/</a:t>
            </a:r>
            <a:endParaRPr lang="fr-FR" sz="1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68744" y="3645816"/>
            <a:ext cx="702190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rgbClr val="00B0F0"/>
              </a:buClr>
              <a:buSzPct val="100000"/>
            </a:pPr>
            <a:r>
              <a:rPr lang="fr-FR" sz="1200" dirty="0">
                <a:solidFill>
                  <a:prstClr val="black"/>
                </a:solidFill>
                <a:latin typeface="Calibri" panose="020F0502020204030204" pitchFamily="34" charset="0"/>
                <a:hlinkClick r:id="rId6"/>
              </a:rPr>
              <a:t>http://www.elodil.umontreal.ca/videos/presentation/video/eveil-aux-langues-et-developpement-de-loral-a/</a:t>
            </a:r>
            <a:endParaRPr lang="fr-FR" sz="1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3" name="Rectangle 12">
            <a:hlinkClick r:id="rId7"/>
          </p:cNvPr>
          <p:cNvSpPr/>
          <p:nvPr/>
        </p:nvSpPr>
        <p:spPr>
          <a:xfrm>
            <a:off x="448280" y="3347564"/>
            <a:ext cx="440463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Calibri" panose="020F0502020204030204" pitchFamily="34" charset="0"/>
                <a:hlinkClick r:id="rId7"/>
              </a:rPr>
              <a:t>https://</a:t>
            </a:r>
            <a:r>
              <a:rPr lang="fr-FR" sz="1200" dirty="0" smtClean="0">
                <a:latin typeface="Calibri" panose="020F0502020204030204" pitchFamily="34" charset="0"/>
                <a:hlinkClick r:id="rId7"/>
              </a:rPr>
              <a:t>www.dailymotion.com/video/x45u80y</a:t>
            </a:r>
            <a:endParaRPr lang="fr-FR" sz="1200" dirty="0" smtClean="0">
              <a:latin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96465" y="4518273"/>
            <a:ext cx="7532383" cy="304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8"/>
              </a:rPr>
              <a:t>http://eole.irdp.ch/activites_eole/le_papagei.pdf</a:t>
            </a:r>
            <a:endParaRPr lang="fr-FR" sz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64611" y="4233709"/>
            <a:ext cx="5212196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cap="small" dirty="0" smtClean="0">
                <a:latin typeface="Calibri" panose="020F0502020204030204" pitchFamily="34" charset="0"/>
              </a:rPr>
              <a:t>UTILISER UNE MASCOTTE VOYAGEUSE, UNE MARIONNETTE</a:t>
            </a:r>
            <a:endParaRPr lang="fr-FR" sz="1600" cap="small" dirty="0">
              <a:latin typeface="Calibri" panose="020F050202020403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68744" y="4822972"/>
            <a:ext cx="744364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Calibri" panose="020F0502020204030204" pitchFamily="34" charset="0"/>
                <a:hlinkClick r:id="rId9"/>
              </a:rPr>
              <a:t>http://www.cafepedagogique.net/lemensuel/lenseignant/languesvivantes/Pages/2012/133_projetmascottes.aspx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265275" y="5115891"/>
            <a:ext cx="299806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600" b="1" cap="small" dirty="0" smtClean="0">
                <a:latin typeface="Calibri" panose="020F0502020204030204" pitchFamily="34" charset="0"/>
              </a:rPr>
              <a:t>UTILISER UNE BOITE A HISTOIRES</a:t>
            </a:r>
            <a:endParaRPr lang="fr-FR" sz="1600" cap="small" dirty="0">
              <a:latin typeface="Calibri" panose="020F050202020403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496465" y="5454388"/>
            <a:ext cx="7675935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0"/>
              </a:rPr>
              <a:t>https://eduscol.education.fr/pid31440/favoriser-l%20ouverture-aux-autres-cultures-et-la-dimension-internationale.html?mode_player=1&amp;video=360013</a:t>
            </a:r>
            <a:endParaRPr lang="fr-FR" sz="12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96464" y="5971453"/>
            <a:ext cx="4579591" cy="3046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1000"/>
              </a:spcAft>
            </a:pPr>
            <a:r>
              <a:rPr lang="fr-FR" sz="1200" dirty="0">
                <a:solidFill>
                  <a:prstClr val="black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11"/>
              </a:rPr>
              <a:t>https://www.dulala.fr/boite-a-histoires-dulala/</a:t>
            </a:r>
            <a:endParaRPr lang="fr-FR" sz="1200" dirty="0">
              <a:solidFill>
                <a:prstClr val="black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496465" y="3095117"/>
            <a:ext cx="631844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Calibri" panose="020F0502020204030204" pitchFamily="34" charset="0"/>
                <a:hlinkClick r:id="rId12"/>
              </a:rPr>
              <a:t>http://www.ac-versailles.fr/cid111413/eveil-a-la-diversite-linguistique-en-maternelle.html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6488230" y="633128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GT Langues vivantes 78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04235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63688" y="626912"/>
            <a:ext cx="21980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SITOGRAPHIE</a:t>
            </a:r>
            <a:endParaRPr lang="fr-FR" sz="28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1440"/>
            <a:ext cx="2088233" cy="2088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259847" y="1766370"/>
            <a:ext cx="2466509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FR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CHANSONS ET COMPTINES</a:t>
            </a:r>
            <a:endParaRPr lang="fr-FR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>
            <a:hlinkClick r:id="rId3"/>
          </p:cNvPr>
          <p:cNvSpPr/>
          <p:nvPr/>
        </p:nvSpPr>
        <p:spPr>
          <a:xfrm>
            <a:off x="484162" y="2372420"/>
            <a:ext cx="336298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hlinkClick r:id="rId3"/>
              </a:rPr>
              <a:t>https://www.mamalisa.com/?t=hubfh</a:t>
            </a:r>
            <a:endParaRPr lang="fr-FR" sz="1200" dirty="0"/>
          </a:p>
        </p:txBody>
      </p:sp>
      <p:sp>
        <p:nvSpPr>
          <p:cNvPr id="21" name="Rectangle 20"/>
          <p:cNvSpPr/>
          <p:nvPr/>
        </p:nvSpPr>
        <p:spPr>
          <a:xfrm>
            <a:off x="476009" y="2095421"/>
            <a:ext cx="437109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200" dirty="0">
                <a:solidFill>
                  <a:prstClr val="black"/>
                </a:solidFill>
                <a:hlinkClick r:id="rId4"/>
              </a:rPr>
              <a:t>https://</a:t>
            </a:r>
            <a:r>
              <a:rPr lang="fr-FR" sz="1200" dirty="0" smtClean="0">
                <a:solidFill>
                  <a:prstClr val="black"/>
                </a:solidFill>
                <a:hlinkClick r:id="rId4"/>
              </a:rPr>
              <a:t>www.britishcouncil.fr/blog/chanson-en-anglais-enfants</a:t>
            </a:r>
            <a:endParaRPr lang="fr-FR" sz="1200" dirty="0" smtClean="0">
              <a:solidFill>
                <a:prstClr val="black"/>
              </a:solidFill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484162" y="2649418"/>
            <a:ext cx="308449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>
                <a:solidFill>
                  <a:schemeClr val="accent1"/>
                </a:solidFill>
                <a:latin typeface="Calibri" panose="020F0502020204030204" pitchFamily="34" charset="0"/>
                <a:hlinkClick r:id="rId5"/>
              </a:rPr>
              <a:t>https://supersimple.com/super-simple-songs/</a:t>
            </a:r>
            <a:endParaRPr lang="fr-FR" sz="1200" dirty="0">
              <a:solidFill>
                <a:schemeClr val="accent1"/>
              </a:solidFill>
              <a:latin typeface="Calibri" panose="020F0502020204030204" pitchFamily="34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44450" y="2948057"/>
            <a:ext cx="4289957" cy="3754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FR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APPRENDRE UN CHANT EN LANGUE ETRANGERE</a:t>
            </a:r>
            <a:endParaRPr lang="fr-FR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499218" y="3185044"/>
            <a:ext cx="502394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 smtClean="0">
                <a:latin typeface="Calibri" panose="020F0502020204030204" pitchFamily="34" charset="0"/>
                <a:hlinkClick r:id="rId6"/>
              </a:rPr>
              <a:t>http://ww2.ac-poitiers.fr/dsden86-pedagogie/spip.php?article1919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337304" y="3479899"/>
            <a:ext cx="1574021" cy="3754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FR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JEUX DE DOIGTS</a:t>
            </a:r>
            <a:endParaRPr lang="fr-FR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555389" y="4035574"/>
            <a:ext cx="423325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Calibri" panose="020F0502020204030204" pitchFamily="34" charset="0"/>
                <a:hlinkClick r:id="rId7"/>
              </a:rPr>
              <a:t>https://www.youtube.com/watch?v=Y3u6Gw2_X6c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555389" y="3716886"/>
            <a:ext cx="378042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Calibri" panose="020F0502020204030204" pitchFamily="34" charset="0"/>
                <a:hlinkClick r:id="rId8"/>
              </a:rPr>
              <a:t>https://www.youtube.com/watch?v=gaJCLxhE7u8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344581" y="4312573"/>
            <a:ext cx="1419107" cy="3754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FR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JEUX DE COUR</a:t>
            </a:r>
            <a:endParaRPr lang="fr-FR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" name="Rectangle 27">
            <a:hlinkClick r:id="rId9"/>
            <a:extLst>
              <a:ext uri="{FF2B5EF4-FFF2-40B4-BE49-F238E27FC236}">
                <a16:creationId xmlns:a16="http://schemas.microsoft.com/office/drawing/2014/main" xmlns="" id="{3323909E-7171-7943-8C68-D938EFD6684C}"/>
              </a:ext>
            </a:extLst>
          </p:cNvPr>
          <p:cNvSpPr/>
          <p:nvPr/>
        </p:nvSpPr>
        <p:spPr>
          <a:xfrm>
            <a:off x="499218" y="4826559"/>
            <a:ext cx="300109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Calibri" panose="020F0502020204030204" pitchFamily="34" charset="0"/>
                <a:hlinkClick r:id="rId9"/>
              </a:rPr>
              <a:t>https://</a:t>
            </a:r>
            <a:r>
              <a:rPr lang="fr-FR" sz="1200" dirty="0" err="1">
                <a:latin typeface="Calibri" panose="020F0502020204030204" pitchFamily="34" charset="0"/>
                <a:hlinkClick r:id="rId9"/>
              </a:rPr>
              <a:t>padlet.com</a:t>
            </a:r>
            <a:r>
              <a:rPr lang="fr-FR" sz="1200" dirty="0">
                <a:latin typeface="Calibri" panose="020F0502020204030204" pitchFamily="34" charset="0"/>
                <a:hlinkClick r:id="rId9"/>
              </a:rPr>
              <a:t>/</a:t>
            </a:r>
            <a:r>
              <a:rPr lang="fr-FR" sz="1200" dirty="0" err="1">
                <a:latin typeface="Calibri" panose="020F0502020204030204" pitchFamily="34" charset="0"/>
                <a:hlinkClick r:id="rId9"/>
              </a:rPr>
              <a:t>cpetrault</a:t>
            </a:r>
            <a:r>
              <a:rPr lang="fr-FR" sz="1200" dirty="0">
                <a:latin typeface="Calibri" panose="020F0502020204030204" pitchFamily="34" charset="0"/>
                <a:hlinkClick r:id="rId9"/>
              </a:rPr>
              <a:t>/123_Soleil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499218" y="4549560"/>
            <a:ext cx="767318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 smtClean="0">
                <a:latin typeface="Calibri" panose="020F0502020204030204" pitchFamily="34" charset="0"/>
                <a:hlinkClick r:id="rId10"/>
              </a:rPr>
              <a:t>https://www.youtube.com/results?search_query=http%3A%2F%2Fwww.videojug.com%2Ftag%2Fplayground-games</a:t>
            </a:r>
            <a:endParaRPr lang="fr-FR" sz="1200" dirty="0" smtClean="0">
              <a:latin typeface="Calibri" panose="020F050202020403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99218" y="5400005"/>
            <a:ext cx="816904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Calibri" panose="020F0502020204030204" pitchFamily="34" charset="0"/>
                <a:hlinkClick r:id="rId11"/>
              </a:rPr>
              <a:t>http://www.ac-grenoble.fr/lve26/IMG/pdf_Fiche_jeu_What_s_the_time_Mr_Wolf_.pdf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99218" y="5118465"/>
            <a:ext cx="763284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 smtClean="0">
                <a:latin typeface="Calibri" panose="020F0502020204030204" pitchFamily="34" charset="0"/>
                <a:hlinkClick r:id="rId10"/>
              </a:rPr>
              <a:t>https://www.youtube.com/results?search_query=http%3A%2F%2Fwww.videojug.com%2Ftag%2Fplayground-games</a:t>
            </a:r>
            <a:endParaRPr lang="fr-FR" sz="1200" dirty="0" smtClean="0">
              <a:latin typeface="Calibri" panose="020F0502020204030204" pitchFamily="34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493695" y="5955460"/>
            <a:ext cx="45239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 smtClean="0">
                <a:latin typeface="Calibri" panose="020F0502020204030204" pitchFamily="34" charset="0"/>
                <a:hlinkClick r:id="rId12"/>
              </a:rPr>
              <a:t>https://www.youtube.com/watch?v=cxJlNY42Zqk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33" name="ZoneTexte 32">
            <a:hlinkClick r:id="rId13"/>
          </p:cNvPr>
          <p:cNvSpPr txBox="1"/>
          <p:nvPr/>
        </p:nvSpPr>
        <p:spPr>
          <a:xfrm>
            <a:off x="499218" y="5677004"/>
            <a:ext cx="4536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Calibri" panose="020F0502020204030204" pitchFamily="34" charset="0"/>
                <a:hlinkClick r:id="rId13"/>
              </a:rPr>
              <a:t>http://</a:t>
            </a:r>
            <a:r>
              <a:rPr lang="fr-FR" sz="1200" dirty="0" smtClean="0">
                <a:latin typeface="Calibri" panose="020F0502020204030204" pitchFamily="34" charset="0"/>
                <a:hlinkClick r:id="rId13"/>
              </a:rPr>
              <a:t>www.ac-grenoble.fr/lve26/IMG/pdf_Fiche_jeu_hot_potato.pdf</a:t>
            </a:r>
            <a:endParaRPr lang="fr-FR" sz="1200" dirty="0" smtClean="0">
              <a:latin typeface="Calibri" panose="020F0502020204030204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484162" y="6509458"/>
            <a:ext cx="509673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 smtClean="0">
                <a:latin typeface="Calibri" panose="020F0502020204030204" pitchFamily="34" charset="0"/>
                <a:hlinkClick r:id="rId14"/>
              </a:rPr>
              <a:t>http://www.ac-grenoble.fr/lve26/IMG/pdf_Fiche_jeu_shark_attack.pdf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76888" y="6232459"/>
            <a:ext cx="431175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Calibri" panose="020F0502020204030204" pitchFamily="34" charset="0"/>
                <a:hlinkClick r:id="rId15"/>
              </a:rPr>
              <a:t>http://www.ac-grenoble.fr/lve26/IMG/pdf_Fiche_jeu_twins.pdf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6488230" y="633128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GT Langues vivantes 78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95268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63688" y="626912"/>
            <a:ext cx="21980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SITOGRAPHIE</a:t>
            </a:r>
            <a:endParaRPr lang="fr-FR" sz="28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1440"/>
            <a:ext cx="2088233" cy="2088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251520" y="2170857"/>
            <a:ext cx="2018118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FR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JEUX DE CHANDELLES</a:t>
            </a:r>
            <a:endParaRPr lang="fr-FR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264388" y="2529673"/>
            <a:ext cx="761997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 smtClean="0">
                <a:latin typeface="Calibri" panose="020F0502020204030204" pitchFamily="34" charset="0"/>
                <a:hlinkClick r:id="rId3"/>
              </a:rPr>
              <a:t>https://www.youtube.com/results?search_query=http%3A%2F%2Fwww.videojug.com%2Ftag%2Fplayground-games</a:t>
            </a:r>
            <a:endParaRPr lang="fr-FR" sz="1200" dirty="0" smtClean="0">
              <a:latin typeface="Calibri" panose="020F0502020204030204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64389" y="2810908"/>
            <a:ext cx="671987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Calibri" panose="020F0502020204030204" pitchFamily="34" charset="0"/>
                <a:hlinkClick r:id="rId4"/>
              </a:rPr>
              <a:t>http://www.ac-grenoble.fr/lve26/IMG/pdf_Fiche_jeu_good_morning_goodbye.pdf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268945" y="3096721"/>
            <a:ext cx="2120710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FR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JEUX DE VIRELANGUES</a:t>
            </a:r>
            <a:endParaRPr lang="fr-FR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251520" y="3455536"/>
            <a:ext cx="511256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Calibri" panose="020F0502020204030204" pitchFamily="34" charset="0"/>
                <a:hlinkClick r:id="rId5"/>
              </a:rPr>
              <a:t>http://www.lv13.ac-aix-marseille.fr/spip/spip.php?article212&amp;var_mode=calcul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268945" y="3758892"/>
            <a:ext cx="550677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Calibri" panose="020F0502020204030204" pitchFamily="34" charset="0"/>
                <a:hlinkClick r:id="rId6"/>
              </a:rPr>
              <a:t>http://www.lv13.ac-aix-marseille.fr/spip/spip.php?article209&amp;var_mode=calcul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268945" y="4035891"/>
            <a:ext cx="601266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Calibri" panose="020F0502020204030204" pitchFamily="34" charset="0"/>
                <a:hlinkClick r:id="rId7"/>
              </a:rPr>
              <a:t>http://www2.ac-lyon.fr/ressources/rhone/langues-vivantes/spip.php?article270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264043" y="4724014"/>
            <a:ext cx="3954930" cy="3754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FR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ECHAUFFER SON CORPS, RANGER LA CLASSE</a:t>
            </a:r>
            <a:endParaRPr lang="fr-FR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292173" y="4978176"/>
            <a:ext cx="543110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 smtClean="0">
                <a:latin typeface="Calibri" panose="020F0502020204030204" pitchFamily="34" charset="0"/>
                <a:hlinkClick r:id="rId8"/>
              </a:rPr>
              <a:t>http://ww2.ac-poitiers.fr/dsden86-pedagogie/spip.php?article1919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292173" y="5255175"/>
            <a:ext cx="564303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Calibri" panose="020F0502020204030204" pitchFamily="34" charset="0"/>
                <a:hlinkClick r:id="rId9"/>
              </a:rPr>
              <a:t>https://supersimple.com/song/clean-up/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292173" y="5532174"/>
            <a:ext cx="1684692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FR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JEUX PHONIQUES</a:t>
            </a:r>
            <a:endParaRPr lang="fr-FR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" name="ZoneTexte 45"/>
          <p:cNvSpPr txBox="1"/>
          <p:nvPr/>
        </p:nvSpPr>
        <p:spPr>
          <a:xfrm>
            <a:off x="292173" y="5876314"/>
            <a:ext cx="47233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latin typeface="Calibri" panose="020F0502020204030204" pitchFamily="34" charset="0"/>
                <a:hlinkClick r:id="rId10"/>
              </a:rPr>
              <a:t>http://eole.irdp.ch/activites_eole/kikiriki.pdf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292173" y="6153313"/>
            <a:ext cx="572791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Calibri" panose="020F0502020204030204" pitchFamily="34" charset="0"/>
                <a:hlinkClick r:id="rId11"/>
              </a:rPr>
              <a:t>http://eole.irdp.ch/activites_eole/buenos_dias.pdf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78298" y="4312890"/>
            <a:ext cx="731803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Calibri" panose="020F0502020204030204" pitchFamily="34" charset="0"/>
                <a:hlinkClick r:id="rId12"/>
              </a:rPr>
              <a:t>http://pedagogie-62.ac-lille.fr/cycle-3/langues-vivantes/ressources/jeux-de-doigts-comptines-chansons-virelangues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48" name="ZoneTexte 47"/>
          <p:cNvSpPr txBox="1"/>
          <p:nvPr/>
        </p:nvSpPr>
        <p:spPr>
          <a:xfrm>
            <a:off x="6488230" y="633128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GT Langues vivantes 78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04986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63688" y="626912"/>
            <a:ext cx="219803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800" b="1" dirty="0">
                <a:solidFill>
                  <a:schemeClr val="bg1"/>
                </a:solidFill>
                <a:latin typeface="Calibri" panose="020F0502020204030204" pitchFamily="34" charset="0"/>
              </a:rPr>
              <a:t>SITOGRAPHIE</a:t>
            </a:r>
            <a:endParaRPr lang="fr-FR" sz="2800" dirty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1440"/>
            <a:ext cx="2088233" cy="2088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Rectangle 6"/>
          <p:cNvSpPr/>
          <p:nvPr/>
        </p:nvSpPr>
        <p:spPr>
          <a:xfrm>
            <a:off x="273365" y="1936382"/>
            <a:ext cx="2961323" cy="3754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FR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TRAVAILLER A PARTIR D’ALBUMS</a:t>
            </a:r>
            <a:endParaRPr lang="fr-FR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322464" y="2229503"/>
            <a:ext cx="580808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1200" dirty="0" smtClean="0">
                <a:solidFill>
                  <a:prstClr val="black"/>
                </a:solidFill>
                <a:latin typeface="Calibri" panose="020F0502020204030204" pitchFamily="34" charset="0"/>
                <a:hlinkClick r:id="rId3"/>
              </a:rPr>
              <a:t>http</a:t>
            </a:r>
            <a:r>
              <a:rPr lang="fr-FR" sz="1200" dirty="0">
                <a:solidFill>
                  <a:prstClr val="black"/>
                </a:solidFill>
                <a:latin typeface="Calibri" panose="020F0502020204030204" pitchFamily="34" charset="0"/>
                <a:hlinkClick r:id="rId3"/>
              </a:rPr>
              <a:t>://estelledocs.eklablog.com/from-head-to-toe-eric-carle-a117451676</a:t>
            </a:r>
            <a:endParaRPr lang="fr-FR" sz="12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351831" y="2783501"/>
            <a:ext cx="464255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Calibri" panose="020F0502020204030204" pitchFamily="34" charset="0"/>
                <a:hlinkClick r:id="rId4"/>
              </a:rPr>
              <a:t>https://</a:t>
            </a:r>
            <a:r>
              <a:rPr lang="fr-FR" sz="1200" dirty="0" smtClean="0">
                <a:latin typeface="Calibri" panose="020F0502020204030204" pitchFamily="34" charset="0"/>
                <a:hlinkClick r:id="rId4"/>
              </a:rPr>
              <a:t>www.youtube.com/watch?v=VfdnQFW1GQU</a:t>
            </a:r>
            <a:endParaRPr lang="fr-FR" sz="1200" dirty="0" smtClean="0">
              <a:latin typeface="Calibri" panose="020F0502020204030204" pitchFamily="34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51831" y="2512857"/>
            <a:ext cx="525658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Calibri" panose="020F0502020204030204" pitchFamily="34" charset="0"/>
                <a:hlinkClick r:id="rId5"/>
              </a:rPr>
              <a:t>https://www.youtube.com/watch?v=_</a:t>
            </a:r>
            <a:r>
              <a:rPr lang="fr-FR" sz="1200" dirty="0" smtClean="0">
                <a:latin typeface="Calibri" panose="020F0502020204030204" pitchFamily="34" charset="0"/>
                <a:hlinkClick r:id="rId5"/>
              </a:rPr>
              <a:t>FWr4uc6zMI</a:t>
            </a:r>
            <a:endParaRPr lang="fr-FR" sz="1200" dirty="0" smtClean="0">
              <a:latin typeface="Calibri" panose="020F050202020403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263704" y="3364897"/>
            <a:ext cx="3016468" cy="37548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FR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TRAVAILLER A PARTIR DE CONTES</a:t>
            </a:r>
            <a:endParaRPr lang="fr-FR" sz="16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310514" y="4017383"/>
            <a:ext cx="30243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latin typeface="Calibri" panose="020F0502020204030204" pitchFamily="34" charset="0"/>
                <a:hlinkClick r:id="rId6"/>
              </a:rPr>
              <a:t>https://www.conte-moi.net/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297109" y="3740384"/>
            <a:ext cx="70015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 smtClean="0">
                <a:latin typeface="Calibri" panose="020F0502020204030204" pitchFamily="34" charset="0"/>
                <a:hlinkClick r:id="rId7"/>
              </a:rPr>
              <a:t>http://www4.ac-nancy-metz.fr/ia54-nancy/maternelle-charmois-vandoeuvre/spip.php?rubrique89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310514" y="4291427"/>
            <a:ext cx="857230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Calibri" panose="020F0502020204030204" pitchFamily="34" charset="0"/>
                <a:hlinkClick r:id="rId8"/>
              </a:rPr>
              <a:t>http://www.ac-strasbourg.fr/pedagogie/casnav/enfants-allophones-nouvellement-arrives/ressources-premier-degre/supports-pour-valoriser-la-langue-dorigine/traductions-audio-et-ecrites-dalbums/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322464" y="3053513"/>
            <a:ext cx="830840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200" dirty="0">
                <a:latin typeface="Calibri" panose="020F0502020204030204" pitchFamily="34" charset="0"/>
                <a:hlinkClick r:id="rId9"/>
              </a:rPr>
              <a:t>http://ww2.ac-poitiers.fr/dsden17-pedagogie/IMG/pdf/Albums_anglais_-_Bibliographie_maternelle.pdf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10514" y="5107872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1200" dirty="0">
                <a:latin typeface="Calibri" panose="020F0502020204030204" pitchFamily="34" charset="0"/>
                <a:hlinkClick r:id="rId10"/>
              </a:rPr>
              <a:t>http://elodil1.com/activites/prescolaire/prescolaire.html#T1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48056" y="4825979"/>
            <a:ext cx="801438" cy="3588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ct val="115000"/>
              </a:lnSpc>
              <a:spcAft>
                <a:spcPts val="1000"/>
              </a:spcAft>
            </a:pPr>
            <a:r>
              <a:rPr lang="fr-FR" sz="16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DIVERS</a:t>
            </a:r>
            <a:endParaRPr lang="fr-FR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0514" y="5362682"/>
            <a:ext cx="257051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1200" dirty="0">
                <a:latin typeface="Calibri" panose="020F0502020204030204" pitchFamily="34" charset="0"/>
                <a:hlinkClick r:id="rId11"/>
              </a:rPr>
              <a:t>http://eole.irdp.ch/eole/activites.html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10514" y="5639681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1200" dirty="0">
                <a:latin typeface="Calibri" panose="020F0502020204030204" pitchFamily="34" charset="0"/>
                <a:hlinkClick r:id="rId12"/>
              </a:rPr>
              <a:t>https://fr.padlet.com/barbara_richard1/h9dynegbj8ns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10514" y="5910232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fr-FR" sz="1200" dirty="0">
                <a:latin typeface="Calibri" panose="020F0502020204030204" pitchFamily="34" charset="0"/>
                <a:hlinkClick r:id="rId13"/>
              </a:rPr>
              <a:t>https://www.etwinning.fr/decouvrir/les-projets-etwinning.html</a:t>
            </a:r>
            <a:endParaRPr lang="fr-FR" sz="1200" dirty="0">
              <a:latin typeface="Calibri" panose="020F0502020204030204" pitchFamily="34" charset="0"/>
            </a:endParaRPr>
          </a:p>
        </p:txBody>
      </p:sp>
      <p:sp>
        <p:nvSpPr>
          <p:cNvPr id="24" name="ZoneTexte 23"/>
          <p:cNvSpPr txBox="1"/>
          <p:nvPr/>
        </p:nvSpPr>
        <p:spPr>
          <a:xfrm>
            <a:off x="6500014" y="6478525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GT Langues vivantes 78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10393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Vagues">
  <a:themeElements>
    <a:clrScheme name="Personnalisé 3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00B0F0"/>
      </a:accent1>
      <a:accent2>
        <a:srgbClr val="7598D9"/>
      </a:accent2>
      <a:accent3>
        <a:srgbClr val="B32C16"/>
      </a:accent3>
      <a:accent4>
        <a:srgbClr val="FF6600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Vagues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larté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3337</TotalTime>
  <Words>348</Words>
  <Application>Microsoft Office PowerPoint</Application>
  <PresentationFormat>Affichage à l'écran (4:3)</PresentationFormat>
  <Paragraphs>83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Vagues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DSI-Rectorat de Versailles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EVEIL A LA DIVERSITE LINGUISTIQUE</dc:title>
  <dc:creator>Claire PERDRIEL</dc:creator>
  <cp:lastModifiedBy>Celia Chaillot</cp:lastModifiedBy>
  <cp:revision>299</cp:revision>
  <dcterms:created xsi:type="dcterms:W3CDTF">2017-04-10T12:34:28Z</dcterms:created>
  <dcterms:modified xsi:type="dcterms:W3CDTF">2020-04-20T09:50:37Z</dcterms:modified>
</cp:coreProperties>
</file>