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9"/>
  </p:notesMasterIdLst>
  <p:sldIdLst>
    <p:sldId id="294" r:id="rId2"/>
    <p:sldId id="289" r:id="rId3"/>
    <p:sldId id="292" r:id="rId4"/>
    <p:sldId id="317" r:id="rId5"/>
    <p:sldId id="308" r:id="rId6"/>
    <p:sldId id="320" r:id="rId7"/>
    <p:sldId id="322" r:id="rId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BD"/>
    <a:srgbClr val="70E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1CCC-5539-4CE7-BC90-DE2F2A4D3646}" type="datetimeFigureOut">
              <a:rPr lang="fr-FR" smtClean="0"/>
              <a:t>08/09/2020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569DC-1D1B-48F1-892C-EB4CBEDB9E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2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569DC-1D1B-48F1-892C-EB4CBEDB9E9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34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E746-D249-474E-9C48-82A694E45B08}" type="datetime1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DBA9-F62F-41FF-92B3-B3CD98790C30}" type="datetime1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C3BD8-DF3A-4D17-A61D-BBC3E97E58D7}" type="datetime1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718C2-28D9-4310-9AB1-167EE42B0D15}" type="datetime1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DD31-00A1-4B2E-B4AD-DF5815F0BC3C}" type="datetime1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BCB98-7403-4551-92E4-BA0DD1704566}" type="datetime1">
              <a:rPr lang="fr-FR" smtClean="0"/>
              <a:t>08/09/2020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D8FDF-AF64-49D1-B056-1399B5BDC20D}" type="datetime1">
              <a:rPr lang="fr-FR" smtClean="0"/>
              <a:t>08/09/2020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3025-63CC-4E01-8C2B-1CA640A418FE}" type="datetime1">
              <a:rPr lang="fr-FR" smtClean="0"/>
              <a:t>08/09/2020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F9847-9FA4-447A-8E71-5057E0630D87}" type="datetime1">
              <a:rPr lang="fr-FR" smtClean="0"/>
              <a:t>08/09/2020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85405-E990-408D-9D38-86E082C190D9}" type="datetime1">
              <a:rPr lang="fr-FR" smtClean="0"/>
              <a:t>08/09/2020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B4E5B-7544-454C-9206-68761E848D4E}" type="datetime1">
              <a:rPr lang="fr-FR" smtClean="0"/>
              <a:t>08/09/2020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A2AC047-FC3C-4863-90D6-4050B0C02367}" type="datetime1">
              <a:rPr lang="fr-FR" smtClean="0"/>
              <a:t>08/09/2020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Claire Perdriel- conseillère pédagique langues vivantes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69BBD92-0FB7-4C9E-AB7D-1913A7C2E6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estelledocs.eklablog.com/from-head-to-toe-eric-carle-a117451676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_FWr4uc6zMI" TargetMode="External"/><Relationship Id="rId4" Type="http://schemas.openxmlformats.org/officeDocument/2006/relationships/hyperlink" Target="https://www.youtube.com/watch?v=VfdnQFW1GQ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4.ac-nancy-metz.fr/ia54-nancy/maternelle-charmois-vandoeuvre/spip.php?article691" TargetMode="External"/><Relationship Id="rId13" Type="http://schemas.openxmlformats.org/officeDocument/2006/relationships/hyperlink" Target="http://www.ac-strasbourg.fr/pedagogie/casnav/enfants-allophones-nouvellement-arrives/ressources-premier-degre/supports-pour-valoriser-la-langue-dorigine/traductions-audio-et-ecrites-dalbums/" TargetMode="External"/><Relationship Id="rId3" Type="http://schemas.openxmlformats.org/officeDocument/2006/relationships/hyperlink" Target="http://www4.ac-nancy-metz.fr/ia54-nancy/maternelle-charmois-vandoeuvre/spip.php?rubrique89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hyperlink" Target="https://www.conte-moi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4.ac-nancy-metz.fr/ia54-nancy/maternelle-charmois-vandoeuvre/spip.php?article689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10" Type="http://schemas.openxmlformats.org/officeDocument/2006/relationships/hyperlink" Target="http://www4.ac-nancy-metz.fr/ia54-nancy/maternelle-charmois-vandoeuvre/spip.php?article687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jpeg"/><Relationship Id="rId14" Type="http://schemas.openxmlformats.org/officeDocument/2006/relationships/hyperlink" Target="http://www.ac-strasbourg.fr/pedagogie/casnav/enfants-allophones-nouvellement-arrives/ressources-premier-degre/supports-pour-valoriser-la-langue-dorigine/traductions-audio-et-ecrites-dalbum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hyperlink" Target="https://www.youtube.com/watch?v=DXjhGrDsAZ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ac-strasbourg.fr/pedagogie/casnav/enfants-allophones-nouvellement-arrives/ressources-premier-degre/supports-pour-valoriser-la-langue-dorigine/traductions-audio-et-ecrites-dalbum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17347" y="505531"/>
            <a:ext cx="333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A partir d’un album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16" y="620688"/>
            <a:ext cx="1029887" cy="114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06240" y="1067619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i="1" dirty="0" err="1">
                <a:solidFill>
                  <a:prstClr val="black"/>
                </a:solidFill>
                <a:latin typeface="Calibri,Italic"/>
              </a:rPr>
              <a:t>From</a:t>
            </a:r>
            <a:r>
              <a:rPr lang="fr-FR" sz="2400" i="1" dirty="0">
                <a:solidFill>
                  <a:prstClr val="black"/>
                </a:solidFill>
                <a:latin typeface="Calibri,Italic"/>
              </a:rPr>
              <a:t> Head to </a:t>
            </a:r>
            <a:r>
              <a:rPr lang="fr-FR" sz="2400" i="1" dirty="0" err="1">
                <a:solidFill>
                  <a:prstClr val="black"/>
                </a:solidFill>
                <a:latin typeface="Calibri,Italic"/>
              </a:rPr>
              <a:t>toe</a:t>
            </a:r>
            <a:r>
              <a:rPr lang="fr-FR" sz="2400" i="1" dirty="0">
                <a:solidFill>
                  <a:prstClr val="black"/>
                </a:solidFill>
                <a:latin typeface="Calibri" panose="020F0502020204030204" pitchFamily="34" charset="0"/>
              </a:rPr>
              <a:t>, E. Carle</a:t>
            </a:r>
            <a:endParaRPr lang="fr-FR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6767422" y="3645024"/>
            <a:ext cx="2161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- </a:t>
            </a:r>
            <a:r>
              <a:rPr lang="fr-FR" dirty="0">
                <a:latin typeface="Calibri" panose="020F0502020204030204" pitchFamily="34" charset="0"/>
              </a:rPr>
              <a:t>Les parties du corps</a:t>
            </a:r>
          </a:p>
          <a:p>
            <a:r>
              <a:rPr lang="fr-FR" dirty="0">
                <a:latin typeface="Calibri" panose="020F0502020204030204" pitchFamily="34" charset="0"/>
              </a:rPr>
              <a:t>- les actions</a:t>
            </a:r>
          </a:p>
          <a:p>
            <a:r>
              <a:rPr lang="fr-FR" dirty="0">
                <a:latin typeface="Calibri" panose="020F0502020204030204" pitchFamily="34" charset="0"/>
              </a:rPr>
              <a:t>- les animaux de la jungle</a:t>
            </a:r>
          </a:p>
          <a:p>
            <a:r>
              <a:rPr lang="fr-FR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What's</a:t>
            </a:r>
            <a:r>
              <a:rPr lang="fr-FR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fr-FR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this</a:t>
            </a:r>
            <a:r>
              <a:rPr lang="fr-FR" b="1" i="1" dirty="0">
                <a:solidFill>
                  <a:srgbClr val="002060"/>
                </a:solidFill>
                <a:latin typeface="Calibri" panose="020F0502020204030204" pitchFamily="34" charset="0"/>
              </a:rPr>
              <a:t> ? </a:t>
            </a:r>
            <a:endParaRPr lang="fr-FR" b="1" i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fr-FR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fr-FR" b="1" i="1" dirty="0">
                <a:solidFill>
                  <a:srgbClr val="002060"/>
                </a:solidFill>
                <a:latin typeface="Calibri" panose="020F0502020204030204" pitchFamily="34" charset="0"/>
              </a:rPr>
              <a:t>... (+ animal)</a:t>
            </a:r>
          </a:p>
          <a:p>
            <a:r>
              <a:rPr lang="fr-FR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Can </a:t>
            </a:r>
            <a:r>
              <a:rPr lang="fr-FR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you</a:t>
            </a:r>
            <a:r>
              <a:rPr lang="fr-FR" b="1" i="1" dirty="0">
                <a:solidFill>
                  <a:srgbClr val="002060"/>
                </a:solidFill>
                <a:latin typeface="Calibri" panose="020F0502020204030204" pitchFamily="34" charset="0"/>
              </a:rPr>
              <a:t> …. + action </a:t>
            </a:r>
            <a:r>
              <a:rPr lang="fr-FR" b="1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Yes</a:t>
            </a:r>
            <a:r>
              <a:rPr lang="fr-FR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/No</a:t>
            </a:r>
            <a:endParaRPr lang="fr-FR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Espace Langues - Head, Shoulders, Knees and To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147" y="2177073"/>
            <a:ext cx="457200" cy="546099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4" y="3021563"/>
            <a:ext cx="2742167" cy="31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35914" y="5583477"/>
            <a:ext cx="17279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400" dirty="0" smtClean="0">
                <a:solidFill>
                  <a:prstClr val="black"/>
                </a:solidFill>
                <a:hlinkClick r:id="rId7"/>
              </a:rPr>
              <a:t>http</a:t>
            </a:r>
            <a:r>
              <a:rPr lang="fr-FR" sz="1400" dirty="0">
                <a:solidFill>
                  <a:prstClr val="black"/>
                </a:solidFill>
                <a:hlinkClick r:id="rId7"/>
              </a:rPr>
              <a:t>://estelledocs.eklablog.com/from-head-to-toe-eric-carle-a117451676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707" y="2344455"/>
            <a:ext cx="32404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</a:rPr>
              <a:t>Comptine </a:t>
            </a:r>
          </a:p>
          <a:p>
            <a:r>
              <a:rPr lang="fr-FR" i="1" dirty="0">
                <a:latin typeface="Calibri" panose="020F0502020204030204" pitchFamily="34" charset="0"/>
              </a:rPr>
              <a:t>Head, </a:t>
            </a:r>
            <a:r>
              <a:rPr lang="fr-FR" i="1" dirty="0" err="1">
                <a:latin typeface="Calibri" panose="020F0502020204030204" pitchFamily="34" charset="0"/>
              </a:rPr>
              <a:t>shoulders</a:t>
            </a:r>
            <a:r>
              <a:rPr lang="fr-FR" i="1" dirty="0">
                <a:latin typeface="Calibri" panose="020F0502020204030204" pitchFamily="34" charset="0"/>
              </a:rPr>
              <a:t>, </a:t>
            </a:r>
            <a:r>
              <a:rPr lang="fr-FR" i="1" dirty="0" err="1">
                <a:latin typeface="Calibri" panose="020F0502020204030204" pitchFamily="34" charset="0"/>
              </a:rPr>
              <a:t>knees</a:t>
            </a:r>
            <a:r>
              <a:rPr lang="fr-FR" i="1" dirty="0">
                <a:latin typeface="Calibri" panose="020F0502020204030204" pitchFamily="34" charset="0"/>
              </a:rPr>
              <a:t> and </a:t>
            </a:r>
            <a:r>
              <a:rPr lang="fr-FR" i="1" dirty="0" err="1">
                <a:latin typeface="Calibri" panose="020F0502020204030204" pitchFamily="34" charset="0"/>
              </a:rPr>
              <a:t>toes</a:t>
            </a:r>
            <a:r>
              <a:rPr lang="fr-FR" i="1" dirty="0">
                <a:solidFill>
                  <a:srgbClr val="C1770F"/>
                </a:solidFill>
                <a:latin typeface="Calibri" panose="020F0502020204030204" pitchFamily="34" charset="0"/>
              </a:rPr>
              <a:t>. </a:t>
            </a:r>
            <a:endParaRPr lang="fr-FR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04" y="3152786"/>
            <a:ext cx="1515131" cy="154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89" y="4017241"/>
            <a:ext cx="1737412" cy="15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0134" y="3339324"/>
            <a:ext cx="1350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err="1">
                <a:solidFill>
                  <a:prstClr val="black"/>
                </a:solidFill>
                <a:latin typeface="Calibri" panose="020F0502020204030204" pitchFamily="34" charset="0"/>
              </a:rPr>
              <a:t>Flashcards</a:t>
            </a:r>
            <a: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62004" y="2641439"/>
            <a:ext cx="969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Bingo…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88230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5" y="404665"/>
            <a:ext cx="1142482" cy="113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12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812" y="1871249"/>
            <a:ext cx="3148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Scénario </a:t>
            </a:r>
            <a:r>
              <a:rPr lang="fr-FR" b="1" dirty="0"/>
              <a:t>« Spot </a:t>
            </a:r>
            <a:r>
              <a:rPr lang="fr-FR" b="1" dirty="0" err="1"/>
              <a:t>bakes</a:t>
            </a:r>
            <a:r>
              <a:rPr lang="fr-FR" b="1" dirty="0"/>
              <a:t> a cake »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17714" y="2252845"/>
            <a:ext cx="3960438" cy="2387910"/>
            <a:chOff x="530802" y="2140303"/>
            <a:chExt cx="6806520" cy="2387910"/>
          </a:xfrm>
        </p:grpSpPr>
        <p:sp>
          <p:nvSpPr>
            <p:cNvPr id="4" name="Rectangle 3"/>
            <p:cNvSpPr/>
            <p:nvPr/>
          </p:nvSpPr>
          <p:spPr>
            <a:xfrm>
              <a:off x="602429" y="4220436"/>
              <a:ext cx="52212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indent="-273050">
                <a:buFont typeface="Arial" panose="020B0604020202020204" pitchFamily="34" charset="0"/>
                <a:buChar char="•"/>
              </a:pPr>
              <a:r>
                <a:rPr lang="fr-FR" sz="1400" dirty="0" err="1" smtClean="0">
                  <a:latin typeface="Calibri" panose="020F0502020204030204" pitchFamily="34" charset="0"/>
                </a:rPr>
                <a:t>We</a:t>
              </a:r>
              <a:r>
                <a:rPr lang="fr-FR" sz="1400" dirty="0" smtClean="0">
                  <a:latin typeface="Calibri" panose="020F0502020204030204" pitchFamily="34" charset="0"/>
                </a:rPr>
                <a:t> </a:t>
              </a:r>
              <a:r>
                <a:rPr lang="fr-FR" sz="1400" dirty="0" err="1">
                  <a:latin typeface="Calibri" panose="020F0502020204030204" pitchFamily="34" charset="0"/>
                </a:rPr>
                <a:t>decorate</a:t>
              </a:r>
              <a:r>
                <a:rPr lang="fr-FR" sz="1400" dirty="0">
                  <a:latin typeface="Calibri" panose="020F0502020204030204" pitchFamily="34" charset="0"/>
                </a:rPr>
                <a:t> the cake </a:t>
              </a:r>
              <a:r>
                <a:rPr lang="fr-FR" sz="1400" dirty="0" err="1">
                  <a:latin typeface="Calibri" panose="020F0502020204030204" pitchFamily="34" charset="0"/>
                </a:rPr>
                <a:t>with</a:t>
              </a:r>
              <a:r>
                <a:rPr lang="fr-FR" sz="1400" dirty="0">
                  <a:latin typeface="Calibri" panose="020F0502020204030204" pitchFamily="34" charset="0"/>
                </a:rPr>
                <a:t> </a:t>
              </a:r>
              <a:r>
                <a:rPr lang="fr-FR" sz="1400" dirty="0" err="1">
                  <a:latin typeface="Calibri" panose="020F0502020204030204" pitchFamily="34" charset="0"/>
                </a:rPr>
                <a:t>candles</a:t>
              </a:r>
              <a:r>
                <a:rPr lang="fr-FR" sz="1400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0802" y="2140303"/>
              <a:ext cx="552029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lvl="0" indent="-273050">
                <a:buFont typeface="Arial" panose="020B0604020202020204" pitchFamily="34" charset="0"/>
                <a:buChar char="•"/>
              </a:pP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We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prepare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a cake for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dad’s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birthday</a:t>
              </a:r>
              <a:endParaRPr lang="fr-FR" sz="14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803" y="2573258"/>
              <a:ext cx="680651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lvl="0" indent="-273050">
                <a:buFont typeface="Arial" panose="020B0604020202020204" pitchFamily="34" charset="0"/>
                <a:buChar char="•"/>
              </a:pP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We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buy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butter,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sugar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,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eggs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,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flour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and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chocolate</a:t>
              </a:r>
              <a:endParaRPr lang="fr-FR" sz="14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6008" y="2973368"/>
              <a:ext cx="52776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lvl="0" indent="-273050">
                <a:buFont typeface="Arial" panose="020B0604020202020204" pitchFamily="34" charset="0"/>
                <a:buChar char="•"/>
              </a:pP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We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mix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everything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(or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ingredients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8618" y="3377775"/>
              <a:ext cx="39508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lvl="0" indent="-273050">
                <a:buFont typeface="Arial" panose="020B0604020202020204" pitchFamily="34" charset="0"/>
                <a:buChar char="•"/>
              </a:pP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We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clean the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kitchen</a:t>
              </a:r>
              <a:endParaRPr lang="fr-FR" sz="14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2429" y="3777885"/>
              <a:ext cx="38178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3050" lvl="0" indent="-273050"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The cake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is</a:t>
              </a:r>
              <a:r>
                <a:rPr lang="fr-FR" sz="1400" dirty="0">
                  <a:solidFill>
                    <a:prstClr val="black"/>
                  </a:solidFill>
                  <a:latin typeface="Calibri" panose="020F0502020204030204" pitchFamily="34" charset="0"/>
                </a:rPr>
                <a:t> in the </a:t>
              </a:r>
              <a:r>
                <a:rPr lang="fr-FR" sz="1400" dirty="0" err="1">
                  <a:solidFill>
                    <a:prstClr val="black"/>
                  </a:solidFill>
                  <a:latin typeface="Calibri" panose="020F0502020204030204" pitchFamily="34" charset="0"/>
                </a:rPr>
                <a:t>oven</a:t>
              </a:r>
              <a:endParaRPr lang="fr-FR" sz="14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Imag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582" y="420961"/>
            <a:ext cx="1410927" cy="122413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98921" y="571364"/>
            <a:ext cx="3398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De l’album à l’atelier</a:t>
            </a:r>
            <a:endParaRPr lang="fr-FR" sz="24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52582" y="3414277"/>
            <a:ext cx="1911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4"/>
              </a:rPr>
              <a:t>https://</a:t>
            </a:r>
            <a:r>
              <a:rPr lang="fr-FR" sz="1200" dirty="0" smtClean="0">
                <a:hlinkClick r:id="rId4"/>
              </a:rPr>
              <a:t>www.youtube.com/watch?v=VfdnQFW1GQU</a:t>
            </a:r>
            <a:endParaRPr lang="fr-FR" sz="1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699983" y="3490317"/>
            <a:ext cx="2352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hlinkClick r:id="rId5"/>
              </a:rPr>
              <a:t>https://www.youtube.com/watch?v=_</a:t>
            </a:r>
            <a:r>
              <a:rPr lang="fr-FR" sz="1400" dirty="0" smtClean="0">
                <a:hlinkClick r:id="rId5"/>
              </a:rPr>
              <a:t>FWr4uc6zMI</a:t>
            </a:r>
            <a:endParaRPr lang="fr-FR" sz="14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7133660" y="2762744"/>
            <a:ext cx="124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Dessin animé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638491" y="2843986"/>
            <a:ext cx="152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Lecture de l’album</a:t>
            </a:r>
            <a:endParaRPr lang="fr-FR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98" y="5223014"/>
            <a:ext cx="1523928" cy="121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193583" y="1033028"/>
            <a:ext cx="3969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</a:rPr>
              <a:t>De l’atelier au « coin jeu »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25716" r="29577" b="4583"/>
          <a:stretch/>
        </p:blipFill>
        <p:spPr bwMode="auto">
          <a:xfrm>
            <a:off x="4580808" y="4821036"/>
            <a:ext cx="1487385" cy="15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4" y="5212940"/>
            <a:ext cx="1410927" cy="1224136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372200" y="4494271"/>
            <a:ext cx="217850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Animer un « espace jeu d’imitation » en langue étrangère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89558" y="5546391"/>
            <a:ext cx="2173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moment de l’accueil avec…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maitresse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F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assistant de </a:t>
            </a: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parent natif….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488230" y="642693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0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947057"/>
              </p:ext>
            </p:extLst>
          </p:nvPr>
        </p:nvGraphicFramePr>
        <p:xfrm>
          <a:off x="107504" y="123334"/>
          <a:ext cx="9036496" cy="6674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4" name="Acrobat Document" r:id="rId3" imgW="8019943" imgH="5667255" progId="AcroExch.Document.DC">
                  <p:embed/>
                </p:oleObj>
              </mc:Choice>
              <mc:Fallback>
                <p:oleObj name="Acrobat Document" r:id="rId3" imgW="8019943" imgH="566725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23334"/>
                        <a:ext cx="9036496" cy="6674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500014" y="647852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77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3" name="Image 12" descr="Résultat de recherche d'images pour &quot;bougies dessin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1" y="2617831"/>
            <a:ext cx="1674479" cy="151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031631" y="3050452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Flash </a:t>
            </a:r>
            <a:r>
              <a:rPr lang="fr-FR" sz="3600" b="1" dirty="0" err="1"/>
              <a:t>cards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98" y="373083"/>
            <a:ext cx="2218704" cy="166188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63" y="560483"/>
            <a:ext cx="2510790" cy="148136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588" y="434391"/>
            <a:ext cx="2638425" cy="173355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063" y="2617831"/>
            <a:ext cx="2717854" cy="15115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964" y="4470341"/>
            <a:ext cx="1771650" cy="173355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61" y="4922085"/>
            <a:ext cx="2245162" cy="183039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3467" y="4470341"/>
            <a:ext cx="1542549" cy="2203642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0013" y="4470341"/>
            <a:ext cx="1095375" cy="1838325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500014" y="647852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33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93358" y="490891"/>
            <a:ext cx="333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chemeClr val="bg1"/>
                </a:solidFill>
              </a:rPr>
              <a:t>A partir des contes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54168" y="3728255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hlinkClick r:id="rId2"/>
              </a:rPr>
              <a:t>https://www.conte-moi.net/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281544" y="2454344"/>
            <a:ext cx="4794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hlinkClick r:id="rId3"/>
              </a:rPr>
              <a:t>http://www4.ac-nancy-metz.fr/ia54-nancy/maternelle-charmois-vandoeuvre/spip.php?rubrique89</a:t>
            </a:r>
            <a:endParaRPr lang="fr-FR" sz="1100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/>
          <a:stretch/>
        </p:blipFill>
        <p:spPr bwMode="auto">
          <a:xfrm>
            <a:off x="7308304" y="4041964"/>
            <a:ext cx="1219200" cy="168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54168" y="3081924"/>
            <a:ext cx="361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centaine de contes enregistrés </a:t>
            </a:r>
            <a:r>
              <a:rPr lang="fr-FR" dirty="0" smtClean="0"/>
              <a:t>en </a:t>
            </a:r>
            <a:r>
              <a:rPr lang="fr-FR" dirty="0"/>
              <a:t>français et en langue locale.</a:t>
            </a:r>
            <a:endParaRPr lang="fr-FR" dirty="0" smtClean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359" y="4041964"/>
            <a:ext cx="1723232" cy="127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223" y="2215817"/>
            <a:ext cx="4024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V</a:t>
            </a:r>
            <a:r>
              <a:rPr lang="fr-FR" dirty="0" smtClean="0"/>
              <a:t>ersions </a:t>
            </a:r>
            <a:r>
              <a:rPr lang="fr-FR" dirty="0"/>
              <a:t>sonores </a:t>
            </a:r>
            <a:r>
              <a:rPr lang="fr-FR" dirty="0" smtClean="0"/>
              <a:t>en </a:t>
            </a:r>
            <a:r>
              <a:rPr lang="fr-FR" dirty="0"/>
              <a:t>différentes </a:t>
            </a:r>
            <a:r>
              <a:rPr lang="fr-FR" dirty="0" smtClean="0"/>
              <a:t>langues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488230" y="6331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  <p:pic>
        <p:nvPicPr>
          <p:cNvPr id="5125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260" y="3699844"/>
            <a:ext cx="1313522" cy="159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7924" y="2939774"/>
            <a:ext cx="501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200" dirty="0">
                <a:solidFill>
                  <a:prstClr val="black"/>
                </a:solidFill>
              </a:rPr>
              <a:t>Albanais, Allemand, Anglais, Arabe, Arménien, Espagnol,  Français, Italien, Ourdou, Portugais, Russe, Serbe, Tamoul, Tchétchène, Turc </a:t>
            </a:r>
          </a:p>
        </p:txBody>
      </p:sp>
      <p:pic>
        <p:nvPicPr>
          <p:cNvPr id="5126" name="Picture 6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75" y="3699844"/>
            <a:ext cx="1456816" cy="159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4" y="3699843"/>
            <a:ext cx="1194112" cy="1592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66" y="549586"/>
            <a:ext cx="1437254" cy="14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44286" y="5980837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100" dirty="0">
                <a:hlinkClick r:id="rId13"/>
              </a:rPr>
              <a:t>http://www.ac-strasbourg.fr/pedagogie/casnav/enfants-allophones-nouvellement-arrives/ressources-premier-degre/supports-pour-valoriser-la-langue-dorigine/traductions-audio-et-ecrites-dalbums/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92800" y="5538287"/>
            <a:ext cx="333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 bien d’autres albums encore</a:t>
            </a:r>
            <a:endParaRPr lang="fr-FR" dirty="0"/>
          </a:p>
        </p:txBody>
      </p:sp>
      <p:pic>
        <p:nvPicPr>
          <p:cNvPr id="5129" name="Picture 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52" y="5538287"/>
            <a:ext cx="19335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8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t="20183" r="18970" b="19973"/>
          <a:stretch/>
        </p:blipFill>
        <p:spPr bwMode="auto">
          <a:xfrm>
            <a:off x="291223" y="5151974"/>
            <a:ext cx="1152500" cy="1485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1998" y="5374545"/>
            <a:ext cx="2054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Spot part à la mer. </a:t>
            </a:r>
          </a:p>
          <a:p>
            <a:r>
              <a:rPr lang="fr-FR" sz="1200" dirty="0" smtClean="0"/>
              <a:t>On le retrouve dans différentes situations de jeu.</a:t>
            </a:r>
            <a:endParaRPr lang="fr-FR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84" y="2983345"/>
            <a:ext cx="1416271" cy="1538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95306" y="3405942"/>
            <a:ext cx="25071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Spot reçoit une carte d'invitation pour une soirée costumée. </a:t>
            </a:r>
          </a:p>
          <a:p>
            <a:r>
              <a:rPr lang="fr-FR" sz="1200" dirty="0"/>
              <a:t>Il se rend à cette soirée et recherche ses amis Tom et Steve.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4" y="3639013"/>
            <a:ext cx="1195131" cy="134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1998" y="3937052"/>
            <a:ext cx="2205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Spot va au parc où il joue au ballon et rencontre différentes personnes</a:t>
            </a:r>
            <a:r>
              <a:rPr lang="fr-FR" sz="1050" dirty="0"/>
              <a:t>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3" y="1884687"/>
            <a:ext cx="1195132" cy="15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51998" y="1884687"/>
            <a:ext cx="3064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Spot se cache dans la maison. </a:t>
            </a:r>
          </a:p>
          <a:p>
            <a:r>
              <a:rPr lang="fr-FR" sz="1200" dirty="0"/>
              <a:t>On </a:t>
            </a:r>
            <a:r>
              <a:rPr lang="fr-FR" sz="1200" dirty="0" smtClean="0"/>
              <a:t>utilise:</a:t>
            </a:r>
            <a:endParaRPr lang="fr-FR" sz="1200" dirty="0"/>
          </a:p>
          <a:p>
            <a:r>
              <a:rPr lang="fr-FR" sz="1200" dirty="0"/>
              <a:t>- prépositions pour localiser : </a:t>
            </a:r>
            <a:r>
              <a:rPr lang="fr-FR" sz="1200" i="1" dirty="0"/>
              <a:t>in, </a:t>
            </a:r>
            <a:r>
              <a:rPr lang="fr-FR" sz="1200" i="1" dirty="0" err="1"/>
              <a:t>under</a:t>
            </a:r>
            <a:r>
              <a:rPr lang="fr-FR" sz="1200" i="1" dirty="0"/>
              <a:t>, </a:t>
            </a:r>
            <a:r>
              <a:rPr lang="fr-FR" sz="1200" i="1" dirty="0" err="1"/>
              <a:t>behind</a:t>
            </a:r>
            <a:r>
              <a:rPr lang="fr-FR" sz="1200" i="1" dirty="0"/>
              <a:t> </a:t>
            </a:r>
          </a:p>
          <a:p>
            <a:r>
              <a:rPr lang="fr-FR" sz="1200" dirty="0"/>
              <a:t>- </a:t>
            </a:r>
            <a:r>
              <a:rPr lang="fr-FR" sz="1200" dirty="0" smtClean="0"/>
              <a:t>vocabulaire </a:t>
            </a:r>
            <a:r>
              <a:rPr lang="fr-FR" sz="1200" dirty="0"/>
              <a:t>autour de la maison :</a:t>
            </a:r>
          </a:p>
          <a:p>
            <a:r>
              <a:rPr lang="en-US" sz="1200" i="1" dirty="0"/>
              <a:t>door, clock, piano, stairs, wardrobe, bed, box, rug, basket...</a:t>
            </a:r>
            <a:r>
              <a:rPr lang="en-US" sz="1200" dirty="0"/>
              <a:t> </a:t>
            </a:r>
          </a:p>
          <a:p>
            <a:r>
              <a:rPr lang="en-US" sz="1200" dirty="0" smtClean="0"/>
              <a:t>-Structure </a:t>
            </a:r>
            <a:r>
              <a:rPr lang="en-US" sz="1200" dirty="0" err="1"/>
              <a:t>répétitive</a:t>
            </a:r>
            <a:r>
              <a:rPr lang="en-US" sz="1200" dirty="0"/>
              <a:t> </a:t>
            </a:r>
            <a:r>
              <a:rPr lang="en-US" sz="1200" dirty="0" smtClean="0"/>
              <a:t>: </a:t>
            </a:r>
            <a:r>
              <a:rPr lang="en-US" sz="1200" i="1" dirty="0"/>
              <a:t>Is he ...? He is ... .</a:t>
            </a:r>
            <a:endParaRPr lang="fr-FR" sz="1200" i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64" y="4996234"/>
            <a:ext cx="1367704" cy="1596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652120" y="5286846"/>
            <a:ext cx="27486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Promenade à travers la ferme, et rencontres avec les différents animaux.</a:t>
            </a:r>
          </a:p>
          <a:p>
            <a:r>
              <a:rPr lang="fr-FR" sz="1200" dirty="0"/>
              <a:t>- Les animaux de la ferme</a:t>
            </a:r>
          </a:p>
          <a:p>
            <a:r>
              <a:rPr lang="fr-FR" sz="1200" dirty="0"/>
              <a:t>- les cris des animaux</a:t>
            </a:r>
          </a:p>
          <a:p>
            <a:r>
              <a:rPr lang="fr-FR" sz="1200" dirty="0"/>
              <a:t>- la comptine numérique</a:t>
            </a:r>
          </a:p>
        </p:txBody>
      </p:sp>
      <p:sp>
        <p:nvSpPr>
          <p:cNvPr id="2" name="Rectangle 1"/>
          <p:cNvSpPr/>
          <p:nvPr/>
        </p:nvSpPr>
        <p:spPr>
          <a:xfrm>
            <a:off x="4751331" y="509953"/>
            <a:ext cx="3649483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hlinkClick r:id="rId7"/>
              </a:rPr>
              <a:t>Les albums de Spot : https</a:t>
            </a:r>
            <a:r>
              <a:rPr lang="fr-FR" dirty="0">
                <a:hlinkClick r:id="rId7"/>
              </a:rPr>
              <a:t>://</a:t>
            </a:r>
            <a:r>
              <a:rPr lang="fr-FR" dirty="0" smtClean="0">
                <a:hlinkClick r:id="rId7"/>
              </a:rPr>
              <a:t>www.youtube.com/watch?v=DXjhGrDsAZs</a:t>
            </a:r>
            <a:endParaRPr 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22598" y="509953"/>
            <a:ext cx="6369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BIBLIOGRAPHIE : </a:t>
            </a:r>
          </a:p>
          <a:p>
            <a:r>
              <a:rPr lang="fr-FR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ALBUMS DE JEUNESSE</a:t>
            </a:r>
            <a:endParaRPr lang="fr-FR" sz="28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00014" y="647852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50" y="1575673"/>
            <a:ext cx="533830" cy="52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6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4" y="2691628"/>
            <a:ext cx="924011" cy="123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10735" y="2674212"/>
            <a:ext cx="34715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De </a:t>
            </a:r>
            <a:r>
              <a:rPr lang="fr-FR" sz="1100" dirty="0"/>
              <a:t>l'</a:t>
            </a:r>
            <a:r>
              <a:rPr lang="fr-FR" sz="1100" dirty="0" err="1"/>
              <a:t>oeuf</a:t>
            </a:r>
            <a:r>
              <a:rPr lang="fr-FR" sz="1100" dirty="0"/>
              <a:t> au papillon, la vie d'une chenille gourmande dont la faim grandit avec elle </a:t>
            </a:r>
            <a:r>
              <a:rPr lang="fr-FR" sz="1100" dirty="0" smtClean="0"/>
              <a:t>.</a:t>
            </a:r>
            <a:endParaRPr lang="fr-FR" sz="1100" dirty="0"/>
          </a:p>
          <a:p>
            <a:pPr marL="171450" indent="-171450">
              <a:buFontTx/>
              <a:buChar char="-"/>
            </a:pPr>
            <a:r>
              <a:rPr lang="fr-FR" sz="1100" dirty="0" smtClean="0"/>
              <a:t>la nourriture</a:t>
            </a:r>
          </a:p>
          <a:p>
            <a:pPr marL="171450" indent="-171450">
              <a:buFontTx/>
              <a:buChar char="-"/>
            </a:pPr>
            <a:r>
              <a:rPr lang="fr-FR" sz="1100" dirty="0"/>
              <a:t>Les jours de la </a:t>
            </a:r>
            <a:r>
              <a:rPr lang="fr-FR" sz="1100" dirty="0" smtClean="0"/>
              <a:t>semaine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La </a:t>
            </a:r>
            <a:r>
              <a:rPr lang="fr-FR" sz="1100" dirty="0"/>
              <a:t>transformation de la chenille en papillon</a:t>
            </a:r>
            <a:endParaRPr lang="fr-FR" sz="1100" dirty="0" smtClean="0"/>
          </a:p>
          <a:p>
            <a:r>
              <a:rPr lang="en-US" sz="1100" dirty="0" smtClean="0"/>
              <a:t>Structure </a:t>
            </a:r>
            <a:r>
              <a:rPr lang="en-US" sz="1100" dirty="0" err="1" smtClean="0"/>
              <a:t>répétitive</a:t>
            </a:r>
            <a:endParaRPr lang="fr-FR" sz="1100" dirty="0"/>
          </a:p>
          <a:p>
            <a:r>
              <a:rPr lang="fr-FR" sz="1100" dirty="0"/>
              <a:t>- </a:t>
            </a:r>
            <a:r>
              <a:rPr lang="fr-FR" sz="1100" i="1" dirty="0"/>
              <a:t>Do </a:t>
            </a:r>
            <a:r>
              <a:rPr lang="fr-FR" sz="1100" i="1" dirty="0" err="1"/>
              <a:t>you</a:t>
            </a:r>
            <a:r>
              <a:rPr lang="fr-FR" sz="1100" i="1" dirty="0"/>
              <a:t> </a:t>
            </a:r>
            <a:r>
              <a:rPr lang="fr-FR" sz="1100" i="1" dirty="0" err="1"/>
              <a:t>like</a:t>
            </a:r>
            <a:r>
              <a:rPr lang="fr-FR" sz="1100" i="1" dirty="0"/>
              <a:t>... 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957" y="2123233"/>
            <a:ext cx="422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prstClr val="black"/>
                </a:solidFill>
              </a:rPr>
              <a:t>The </a:t>
            </a:r>
            <a:r>
              <a:rPr lang="fr-FR" b="1" dirty="0" err="1">
                <a:solidFill>
                  <a:prstClr val="black"/>
                </a:solidFill>
              </a:rPr>
              <a:t>v</a:t>
            </a:r>
            <a:r>
              <a:rPr lang="fr-FR" b="1" dirty="0" err="1" smtClean="0">
                <a:solidFill>
                  <a:prstClr val="black"/>
                </a:solidFill>
              </a:rPr>
              <a:t>ery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hungry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 smtClean="0">
                <a:solidFill>
                  <a:prstClr val="black"/>
                </a:solidFill>
              </a:rPr>
              <a:t>caterpillar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smtClean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de </a:t>
            </a:r>
            <a:r>
              <a:rPr lang="fr-FR" dirty="0" err="1">
                <a:solidFill>
                  <a:prstClr val="black"/>
                </a:solidFill>
              </a:rPr>
              <a:t>Eric</a:t>
            </a:r>
            <a:r>
              <a:rPr lang="fr-FR" dirty="0">
                <a:solidFill>
                  <a:prstClr val="black"/>
                </a:solidFill>
              </a:rPr>
              <a:t> Carle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716" y="4082611"/>
            <a:ext cx="1200973" cy="12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78689" y="3812985"/>
            <a:ext cx="39986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Parcours de page en page à la rencontre d'animaux colorés, dont on comprend à la fin qu'ils se trouvent au zoo. </a:t>
            </a:r>
          </a:p>
          <a:p>
            <a:r>
              <a:rPr lang="fr-FR" sz="1100" dirty="0" smtClean="0"/>
              <a:t>- </a:t>
            </a:r>
            <a:r>
              <a:rPr lang="fr-FR" sz="1100" dirty="0"/>
              <a:t>Les animaux du zoo</a:t>
            </a:r>
          </a:p>
          <a:p>
            <a:r>
              <a:rPr lang="fr-FR" sz="1100" dirty="0"/>
              <a:t>- les animaux familiers</a:t>
            </a:r>
          </a:p>
          <a:p>
            <a:r>
              <a:rPr lang="fr-FR" sz="1100" dirty="0"/>
              <a:t>- les couleurs</a:t>
            </a:r>
          </a:p>
          <a:p>
            <a:r>
              <a:rPr lang="en-US" sz="1100" dirty="0" smtClean="0"/>
              <a:t>Structures </a:t>
            </a:r>
            <a:r>
              <a:rPr lang="en-US" sz="1100" dirty="0" err="1" smtClean="0"/>
              <a:t>répétitives</a:t>
            </a:r>
            <a:r>
              <a:rPr lang="en-US" sz="1100" i="1" dirty="0" smtClean="0"/>
              <a:t> </a:t>
            </a:r>
          </a:p>
          <a:p>
            <a:r>
              <a:rPr lang="en-US" sz="1100" i="1" dirty="0" smtClean="0"/>
              <a:t> </a:t>
            </a:r>
            <a:r>
              <a:rPr lang="fr-FR" sz="1100" i="1" dirty="0" smtClean="0"/>
              <a:t>- </a:t>
            </a:r>
            <a:r>
              <a:rPr lang="fr-FR" sz="1100" i="1" dirty="0" err="1"/>
              <a:t>What's</a:t>
            </a:r>
            <a:r>
              <a:rPr lang="fr-FR" sz="1100" i="1" dirty="0"/>
              <a:t> </a:t>
            </a:r>
            <a:r>
              <a:rPr lang="fr-FR" sz="1100" i="1" dirty="0" err="1"/>
              <a:t>this</a:t>
            </a:r>
            <a:r>
              <a:rPr lang="fr-FR" sz="1100" i="1" dirty="0"/>
              <a:t> ? </a:t>
            </a:r>
            <a:r>
              <a:rPr lang="en-US" sz="1100" i="1" dirty="0"/>
              <a:t>What is it ? It's a </a:t>
            </a:r>
            <a:r>
              <a:rPr lang="fr-FR" sz="1100" i="1" dirty="0"/>
              <a:t>…</a:t>
            </a:r>
          </a:p>
          <a:p>
            <a:r>
              <a:rPr lang="fr-FR" sz="1100" i="1" dirty="0"/>
              <a:t>- </a:t>
            </a:r>
            <a:r>
              <a:rPr lang="fr-FR" sz="1100" i="1" dirty="0" err="1"/>
              <a:t>What</a:t>
            </a:r>
            <a:r>
              <a:rPr lang="fr-FR" sz="1100" i="1" dirty="0"/>
              <a:t> </a:t>
            </a:r>
            <a:r>
              <a:rPr lang="fr-FR" sz="1100" i="1" dirty="0" err="1"/>
              <a:t>colour</a:t>
            </a:r>
            <a:r>
              <a:rPr lang="fr-FR" sz="1100" i="1" dirty="0"/>
              <a:t> </a:t>
            </a:r>
            <a:r>
              <a:rPr lang="fr-FR" sz="1100" i="1" dirty="0" err="1"/>
              <a:t>is</a:t>
            </a:r>
            <a:r>
              <a:rPr lang="fr-FR" sz="1100" i="1" dirty="0"/>
              <a:t> </a:t>
            </a:r>
            <a:r>
              <a:rPr lang="fr-FR" sz="1100" i="1" dirty="0" err="1"/>
              <a:t>it</a:t>
            </a:r>
            <a:r>
              <a:rPr lang="fr-FR" sz="1100" i="1" dirty="0"/>
              <a:t> ? </a:t>
            </a:r>
            <a:r>
              <a:rPr lang="fr-FR" sz="1100" i="1" dirty="0" err="1"/>
              <a:t>It's</a:t>
            </a:r>
            <a:r>
              <a:rPr lang="fr-FR" sz="1100" i="1" dirty="0"/>
              <a:t> …</a:t>
            </a:r>
          </a:p>
          <a:p>
            <a:r>
              <a:rPr lang="fr-FR" sz="1100" i="1" dirty="0"/>
              <a:t>- </a:t>
            </a:r>
            <a:r>
              <a:rPr lang="fr-FR" sz="1100" i="1" dirty="0" err="1"/>
              <a:t>What</a:t>
            </a:r>
            <a:r>
              <a:rPr lang="fr-FR" sz="1100" i="1" dirty="0"/>
              <a:t> do </a:t>
            </a:r>
            <a:r>
              <a:rPr lang="fr-FR" sz="1100" i="1" dirty="0" err="1"/>
              <a:t>you</a:t>
            </a:r>
            <a:r>
              <a:rPr lang="fr-FR" sz="1100" i="1" dirty="0"/>
              <a:t> </a:t>
            </a:r>
            <a:r>
              <a:rPr lang="fr-FR" sz="1100" i="1" dirty="0" err="1"/>
              <a:t>see</a:t>
            </a:r>
            <a:r>
              <a:rPr lang="fr-FR" sz="1100" i="1" dirty="0"/>
              <a:t> ? I </a:t>
            </a:r>
            <a:r>
              <a:rPr lang="fr-FR" sz="1100" i="1" dirty="0" err="1"/>
              <a:t>see</a:t>
            </a:r>
            <a:r>
              <a:rPr lang="fr-FR" sz="1100" i="1" dirty="0"/>
              <a:t> a ...+ couleur+ animal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7984" y="3260888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Brown bear, brown bear, what </a:t>
            </a:r>
            <a:r>
              <a:rPr lang="fr-FR" b="1" dirty="0">
                <a:solidFill>
                  <a:prstClr val="black"/>
                </a:solidFill>
              </a:rPr>
              <a:t>do </a:t>
            </a:r>
            <a:r>
              <a:rPr lang="fr-FR" b="1" dirty="0" err="1">
                <a:solidFill>
                  <a:prstClr val="black"/>
                </a:solidFill>
              </a:rPr>
              <a:t>you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see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smtClean="0">
                <a:solidFill>
                  <a:prstClr val="black"/>
                </a:solidFill>
              </a:rPr>
              <a:t>?  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De </a:t>
            </a:r>
            <a:r>
              <a:rPr lang="fr-FR" dirty="0">
                <a:solidFill>
                  <a:prstClr val="black"/>
                </a:solidFill>
              </a:rPr>
              <a:t>Bill Martin Jr et </a:t>
            </a:r>
            <a:r>
              <a:rPr lang="fr-FR" dirty="0" err="1">
                <a:solidFill>
                  <a:prstClr val="black"/>
                </a:solidFill>
              </a:rPr>
              <a:t>Eric</a:t>
            </a:r>
            <a:r>
              <a:rPr lang="fr-FR" dirty="0">
                <a:solidFill>
                  <a:prstClr val="black"/>
                </a:solidFill>
              </a:rPr>
              <a:t> Carle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15154" y="5596116"/>
            <a:ext cx="70567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Plusieurs albums traduits dans différentes langues sur </a:t>
            </a:r>
            <a:r>
              <a:rPr lang="fr-FR" sz="1400" b="1" dirty="0"/>
              <a:t>le site du CASNAV de Strasbourg :  </a:t>
            </a:r>
            <a:endParaRPr lang="fr-FR" sz="1400" b="1" dirty="0" smtClean="0"/>
          </a:p>
          <a:p>
            <a:r>
              <a:rPr lang="fr-FR" sz="1200" dirty="0">
                <a:hlinkClick r:id="rId4"/>
              </a:rPr>
              <a:t>https://</a:t>
            </a:r>
            <a:r>
              <a:rPr lang="fr-FR" sz="1200" dirty="0" smtClean="0">
                <a:hlinkClick r:id="rId4"/>
              </a:rPr>
              <a:t>www.ac-strasbourg.fr/pedagogie/casnav/enfants-allophones-nouvellement-arrives/ressources-premier-degre/supports-pour-valoriser-la-langue-dorigine/traductions-audio-et-ecrites-dalbums</a:t>
            </a:r>
            <a:endParaRPr lang="fr-FR" sz="1200" dirty="0" smtClean="0"/>
          </a:p>
          <a:p>
            <a:endParaRPr lang="fr-FR" sz="1200" dirty="0"/>
          </a:p>
          <a:p>
            <a:endParaRPr lang="fr-FR" sz="12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610" y="5373216"/>
            <a:ext cx="1000125" cy="13335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00014" y="647852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GT Langues vivantes 78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91223" y="476672"/>
            <a:ext cx="6369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BIBLIOGRAPHIE : </a:t>
            </a:r>
          </a:p>
          <a:p>
            <a:r>
              <a:rPr lang="fr-FR" sz="2800" b="1" dirty="0" smtClean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rPr>
              <a:t>ALBUMS DE JEUNESSE</a:t>
            </a:r>
            <a:endParaRPr lang="fr-FR" sz="2800" dirty="0">
              <a:latin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61" y="1294783"/>
            <a:ext cx="814742" cy="79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Personnalisé 3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B0F0"/>
      </a:accent1>
      <a:accent2>
        <a:srgbClr val="7598D9"/>
      </a:accent2>
      <a:accent3>
        <a:srgbClr val="B32C16"/>
      </a:accent3>
      <a:accent4>
        <a:srgbClr val="FF6600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3341</TotalTime>
  <Words>539</Words>
  <Application>Microsoft Office PowerPoint</Application>
  <PresentationFormat>Affichage à l'écran (4:3)</PresentationFormat>
  <Paragraphs>87</Paragraphs>
  <Slides>7</Slides>
  <Notes>1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Vagues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DSI-Rectorat de Versailles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EVEIL A LA DIVERSITE LINGUISTIQUE</dc:title>
  <dc:creator>Claire PERDRIEL</dc:creator>
  <cp:lastModifiedBy>Celia Chaillot</cp:lastModifiedBy>
  <cp:revision>300</cp:revision>
  <dcterms:created xsi:type="dcterms:W3CDTF">2017-04-10T12:34:28Z</dcterms:created>
  <dcterms:modified xsi:type="dcterms:W3CDTF">2020-09-08T07:17:15Z</dcterms:modified>
</cp:coreProperties>
</file>