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5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685A-897D-4893-B7D2-237F2973FE1F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89F0-59CF-4DF1-9AA6-2BED7C477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22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569DC-1D1B-48F1-892C-EB4CBEDB9E9F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746-D249-474E-9C48-82A694E45B08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BA9-F62F-41FF-92B3-B3CD98790C30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3BD8-DF3A-4D17-A61D-BBC3E97E58D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6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8C2-28D9-4310-9AB1-167EE42B0D15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D31-00A1-4B2E-B4AD-DF5815F0BC3C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CB98-7403-4551-92E4-BA0DD1704566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8FDF-AF64-49D1-B056-1399B5BDC20D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3025-63CC-4E01-8C2B-1CA640A418FE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9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847-9FA4-447A-8E71-5057E0630D8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5405-E990-408D-9D38-86E082C190D9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E5B-7544-454C-9206-68761E848D4E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2AC047-FC3C-4863-90D6-4050B0C0236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duscol.education.fr/cid143570/guide-pour-l-enseignement-des-langues-vivantes-etrangeres.html" TargetMode="External"/><Relationship Id="rId3" Type="http://schemas.openxmlformats.org/officeDocument/2006/relationships/hyperlink" Target="http://www.ac-grenoble.fr/savoie/pedagogie/docs_pedas/eveil_diversite_linguistique/div_ling_programmes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cache.media.eduscol.education.fr/file/Cycle_2/34/6/2019_reco_pedago_primaire_bdef_1173346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ucation.gouv.fr/pid285/bulletin_officiel.html?cid_bo=142292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education.gouv.fr/au-bo-special-du-26-mars-2015-programme-d-enseignement-de-l-ecole-maternelle-3413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elodil.umontreal.ca/videos/presentation/video/eveil-aux-langues-et-developpement-de-loral-a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bilem.ac-besancon.fr/faire-classe/leveil-aux-langu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ole.irdp.ch/activites_eole/le_papagei.pdf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dailymotion.com/video/x45u80y" TargetMode="External"/><Relationship Id="rId9" Type="http://schemas.openxmlformats.org/officeDocument/2006/relationships/hyperlink" Target="http://ww2.ac-poitiers.fr/dsden16-pedagogie/spip.php?article97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8927" y="3284984"/>
            <a:ext cx="6422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EVEIL </a:t>
            </a:r>
          </a:p>
          <a:p>
            <a:pPr algn="ctr">
              <a:spcBef>
                <a:spcPct val="0"/>
              </a:spcBef>
            </a:pPr>
            <a:r>
              <a:rPr lang="fr-FR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</a:p>
          <a:p>
            <a:pPr algn="ctr">
              <a:spcBef>
                <a:spcPct val="0"/>
              </a:spcBef>
            </a:pPr>
            <a:r>
              <a:rPr lang="fr-FR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LA DIVERSITE LINGUISTIQUE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0153" y="63720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sp>
        <p:nvSpPr>
          <p:cNvPr id="9" name="Pensées 8"/>
          <p:cNvSpPr/>
          <p:nvPr/>
        </p:nvSpPr>
        <p:spPr>
          <a:xfrm>
            <a:off x="1933426" y="233740"/>
            <a:ext cx="3980678" cy="1928848"/>
          </a:xfrm>
          <a:prstGeom prst="cloudCallout">
            <a:avLst>
              <a:gd name="adj1" fmla="val 66744"/>
              <a:gd name="adj2" fmla="val 232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Gloucester MT Extra Condensed" panose="02030808020601010101" pitchFamily="18" charset="0"/>
              </a:rPr>
              <a:t>Quelles langues parlez-vous ?</a:t>
            </a:r>
            <a:endParaRPr lang="fr-FR" sz="3200" dirty="0">
              <a:solidFill>
                <a:prstClr val="white"/>
              </a:solidFill>
              <a:latin typeface="Gloucester MT Extra Condensed" panose="02030808020601010101" pitchFamily="18" charset="0"/>
            </a:endParaRPr>
          </a:p>
        </p:txBody>
      </p:sp>
      <p:sp>
        <p:nvSpPr>
          <p:cNvPr id="2" name="AutoShape 2" descr="Afficher l’image sou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AutoShape 4" descr="Afficher l’image sour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81582"/>
            <a:ext cx="1296144" cy="12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0" y="475943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i="1" dirty="0" smtClean="0">
                <a:latin typeface="Calibri" panose="020F0502020204030204" pitchFamily="34" charset="0"/>
              </a:rPr>
              <a:t>«Il y a éveil aux langues lorsqu’une part des activités porte sur les langues que l’école n’a pas l’intention d’enseigner (qui peuvent être ou non des langues maternelles de certains élèves [...]). Il s’agit d’un travail global, le plus souvent comparatif, qui porte à la fois sur ces langues, sur la langue ou les langues de l’école, et sur l’éventuelle langue étrangère ou régionale apprise.» </a:t>
            </a:r>
          </a:p>
          <a:p>
            <a:pPr marL="0" indent="0" algn="r">
              <a:buNone/>
            </a:pPr>
            <a:endParaRPr lang="fr-FR" sz="1800" b="1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Définition de Michel </a:t>
            </a:r>
            <a:r>
              <a:rPr lang="fr-FR" sz="1800" b="1" dirty="0" err="1" smtClean="0">
                <a:latin typeface="Calibri" panose="020F0502020204030204" pitchFamily="34" charset="0"/>
              </a:rPr>
              <a:t>Candelier</a:t>
            </a:r>
            <a:r>
              <a:rPr lang="fr-FR" sz="1800" b="1" dirty="0" smtClean="0">
                <a:latin typeface="Calibri" panose="020F0502020204030204" pitchFamily="34" charset="0"/>
              </a:rPr>
              <a:t>, élaborée pour le projet EVLANG 1997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8" name="Pensées 7"/>
          <p:cNvSpPr/>
          <p:nvPr/>
        </p:nvSpPr>
        <p:spPr>
          <a:xfrm>
            <a:off x="4788024" y="1085912"/>
            <a:ext cx="3744416" cy="1767024"/>
          </a:xfrm>
          <a:prstGeom prst="cloudCallout">
            <a:avLst>
              <a:gd name="adj1" fmla="val -64337"/>
              <a:gd name="adj2" fmla="val -42154"/>
            </a:avLst>
          </a:prstGeom>
          <a:solidFill>
            <a:srgbClr val="70E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rgbClr val="696464"/>
                </a:solidFill>
                <a:latin typeface="Cooper Black" panose="0208090404030B020404" pitchFamily="18" charset="0"/>
              </a:rPr>
              <a:t>Qu’est-ce que c’est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0258" y="489973"/>
            <a:ext cx="5795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L’EVEIL A LA DIVERSITE LINGUISTIQUE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00192" y="6331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938"/>
            <a:ext cx="1296144" cy="12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xmlns="" id="{6B1B1EA3-1951-F24C-A3AB-3654EF691308}"/>
              </a:ext>
            </a:extLst>
          </p:cNvPr>
          <p:cNvSpPr/>
          <p:nvPr/>
        </p:nvSpPr>
        <p:spPr>
          <a:xfrm>
            <a:off x="276225" y="3987851"/>
            <a:ext cx="34973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/>
              </a:rPr>
              <a:t>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Recommandations pédagogiques pour l’école primaire</a:t>
            </a:r>
          </a:p>
          <a:p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3: Les langues vivantes étrangères à l’école maternelle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225" y="4818848"/>
            <a:ext cx="356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https://cache.media.eduscol.education.fr/file/Cycle_2/34/6/2019_reco_pedago_primaire_bdef_1173346.pdf</a:t>
            </a:r>
            <a:endParaRPr lang="fr-FR" sz="12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6210790" y="4050815"/>
            <a:ext cx="239365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2015 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Extraits des 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Programmes d'enseignement de l'école maternelle 2015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900" dirty="0">
                <a:solidFill>
                  <a:prstClr val="black"/>
                </a:solidFill>
                <a:latin typeface="Calibri" panose="020F0502020204030204" pitchFamily="34" charset="0"/>
              </a:rPr>
              <a:t>en relation avec LV et l’</a:t>
            </a:r>
            <a:r>
              <a:rPr lang="fr-FR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Eveil à la diversité linguistique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292" y="404664"/>
            <a:ext cx="42243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CADRAGE INSTITUTIONNEL</a:t>
            </a:r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4" y="2178660"/>
            <a:ext cx="2352414" cy="8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56176" y="4989354"/>
            <a:ext cx="256159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http://www.ac-grenoble.fr/savoie/pedagogie/docs_pedas/eveil_diversite_linguistique/div_ling_programmes.pdf</a:t>
            </a:r>
            <a:endParaRPr lang="fr-FR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8288" y="3033055"/>
            <a:ext cx="248512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https://www.education.gouv.fr/au-bo-special-du-26-mars-2015-programme-d-enseignement-de-l-ecole-maternelle-3413</a:t>
            </a:r>
            <a:endParaRPr lang="fr-FR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 descr="Hello / Speaking learning foreign languages"/>
          <p:cNvSpPr>
            <a:spLocks noChangeAspect="1" noChangeArrowheads="1"/>
          </p:cNvSpPr>
          <p:nvPr/>
        </p:nvSpPr>
        <p:spPr bwMode="auto">
          <a:xfrm>
            <a:off x="47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xmlns="" id="{6B1B1EA3-1951-F24C-A3AB-3654EF691308}"/>
              </a:ext>
            </a:extLst>
          </p:cNvPr>
          <p:cNvSpPr/>
          <p:nvPr/>
        </p:nvSpPr>
        <p:spPr>
          <a:xfrm>
            <a:off x="274000" y="3401279"/>
            <a:ext cx="34973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  <a:p>
            <a:r>
              <a:rPr lang="fr-FR" sz="1200" b="1" dirty="0">
                <a:solidFill>
                  <a:prstClr val="black"/>
                </a:solidFill>
              </a:rPr>
              <a:t>Recommandations</a:t>
            </a:r>
            <a:r>
              <a:rPr lang="fr-FR" sz="1200" dirty="0">
                <a:solidFill>
                  <a:prstClr val="black"/>
                </a:solidFill>
              </a:rPr>
              <a:t> de la note de service n° 2019-086    – </a:t>
            </a:r>
            <a:r>
              <a:rPr lang="fr-FR" sz="1200" u="sng" dirty="0">
                <a:solidFill>
                  <a:prstClr val="black"/>
                </a:solidFill>
                <a:hlinkClick r:id="rId6"/>
              </a:rPr>
              <a:t>B.O. du 28-5-19</a:t>
            </a:r>
            <a:endParaRPr lang="fr-FR" sz="1200" u="sng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80303" y="6331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2"/>
          <a:stretch/>
        </p:blipFill>
        <p:spPr bwMode="auto">
          <a:xfrm>
            <a:off x="388085" y="333835"/>
            <a:ext cx="1668932" cy="287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78477"/>
            <a:ext cx="1872208" cy="246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3644031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hlinkClick r:id="rId8"/>
              </a:rPr>
              <a:t>https://eduscol.education.fr/cid143570/guide-pour-l-enseignement-des-langues-vivantes-etrangeres.html</a:t>
            </a:r>
            <a:endParaRPr lang="fr-FR" sz="1100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39678"/>
            <a:ext cx="1226906" cy="160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98249" y="4621155"/>
            <a:ext cx="1769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Présentation du Plan Langues vivantes </a:t>
            </a:r>
          </a:p>
          <a:p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Diapos 43 et 44</a:t>
            </a:r>
          </a:p>
        </p:txBody>
      </p:sp>
    </p:spTree>
    <p:extLst>
      <p:ext uri="{BB962C8B-B14F-4D97-AF65-F5344CB8AC3E}">
        <p14:creationId xmlns:p14="http://schemas.microsoft.com/office/powerpoint/2010/main" val="40463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4870" y="4336278"/>
            <a:ext cx="437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b="1" dirty="0" smtClean="0">
                <a:latin typeface="Calibri" panose="020F0502020204030204" pitchFamily="34" charset="0"/>
              </a:rPr>
              <a:t>Faire </a:t>
            </a:r>
            <a:r>
              <a:rPr lang="fr-FR" b="1" dirty="0">
                <a:latin typeface="Calibri" panose="020F0502020204030204" pitchFamily="34" charset="0"/>
              </a:rPr>
              <a:t>émerger une conscience des langues </a:t>
            </a:r>
            <a:r>
              <a:rPr lang="fr-FR" dirty="0">
                <a:latin typeface="Calibri" panose="020F0502020204030204" pitchFamily="34" charset="0"/>
              </a:rPr>
              <a:t>(observer les langues, percevoir leurs régularités, leurs ressemblances et leurs différences</a:t>
            </a:r>
            <a:r>
              <a:rPr lang="fr-FR" dirty="0" smtClean="0">
                <a:latin typeface="Calibri" panose="020F0502020204030204" pitchFamily="34" charset="0"/>
              </a:rPr>
              <a:t>).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2200" y="63630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62151" y="986177"/>
            <a:ext cx="1713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b="1" cap="small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OBJECTIFS</a:t>
            </a:r>
            <a:endParaRPr lang="fr-FR" sz="3200" b="1" cap="small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004" y="2354397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Développer des représentations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et des attitudes positives à l’égard de la diversité linguistique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4336278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Découvrir des éléments linguistiques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(lexique et structure) et culturels adaptés aux élèves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2233" y="2492896"/>
            <a:ext cx="3455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Familiariser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 l’enfant avec une </a:t>
            </a: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grande variété de sonorités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des langues et </a:t>
            </a: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développer des stratégies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</a:rPr>
              <a:t>indispensables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à l’apprentissage des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</a:rPr>
              <a:t>langues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5797108"/>
            <a:ext cx="3812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Accueillir et reconnaître les langues familiales dans leur variété et leur richesse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1" y="404664"/>
            <a:ext cx="1296144" cy="12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95311" y="63563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0459" y="1148860"/>
            <a:ext cx="1473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b="1" cap="small" dirty="0">
                <a:solidFill>
                  <a:srgbClr val="FFFFFF"/>
                </a:solidFill>
                <a:latin typeface="Calibri" panose="020F0502020204030204" pitchFamily="34" charset="0"/>
              </a:rPr>
              <a:t>Quand</a:t>
            </a:r>
            <a:r>
              <a:rPr lang="fr-FR" sz="3600" b="1" cap="small" dirty="0">
                <a:solidFill>
                  <a:srgbClr val="FFFFFF"/>
                </a:solidFill>
                <a:latin typeface="Calibri" panose="020F0502020204030204" pitchFamily="34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008" y="2575827"/>
            <a:ext cx="8272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buClr>
                <a:srgbClr val="00B0F0"/>
              </a:buClr>
              <a:buSzPct val="100000"/>
              <a:buFont typeface="Symbol" pitchFamily="18" charset="2"/>
              <a:buChar char="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Accueil du matin</a:t>
            </a:r>
          </a:p>
          <a:p>
            <a:pPr marL="274320" indent="-274320">
              <a:lnSpc>
                <a:spcPct val="150000"/>
              </a:lnSpc>
              <a:buClr>
                <a:srgbClr val="00B0F0"/>
              </a:buClr>
              <a:buSzPct val="100000"/>
              <a:buFont typeface="Symbol" pitchFamily="18" charset="2"/>
              <a:buChar char="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Temps de regroupement consacré aux activités ritualisées </a:t>
            </a:r>
          </a:p>
          <a:p>
            <a:pPr marL="274320" indent="-274320">
              <a:lnSpc>
                <a:spcPct val="150000"/>
              </a:lnSpc>
              <a:buClr>
                <a:srgbClr val="00B0F0"/>
              </a:buClr>
              <a:buSzPct val="100000"/>
              <a:buFont typeface="Symbol" pitchFamily="18" charset="2"/>
              <a:buChar char="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A des moments clés de l’année : semaine des langues, journée européenne des langues, à l’occasion d’un projet particulier…</a:t>
            </a:r>
          </a:p>
          <a:p>
            <a:pPr marL="274320" indent="-274320">
              <a:lnSpc>
                <a:spcPct val="150000"/>
              </a:lnSpc>
              <a:buClr>
                <a:srgbClr val="00B0F0"/>
              </a:buClr>
              <a:buSzPct val="100000"/>
              <a:buFont typeface="Symbol" pitchFamily="18" charset="2"/>
              <a:buChar char="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Temps de transition, activités de la vie quotidienne (passage aux toilettes, récréation, habillage…)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81" y="522017"/>
            <a:ext cx="113099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5415"/>
            <a:ext cx="1296144" cy="12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74235"/>
            <a:ext cx="2912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The </a:t>
            </a:r>
            <a:r>
              <a:rPr lang="fr-FR" b="1" dirty="0" err="1">
                <a:solidFill>
                  <a:prstClr val="black"/>
                </a:solidFill>
              </a:rPr>
              <a:t>tidy</a:t>
            </a:r>
            <a:r>
              <a:rPr lang="fr-FR" b="1" dirty="0">
                <a:solidFill>
                  <a:prstClr val="black"/>
                </a:solidFill>
              </a:rPr>
              <a:t> up </a:t>
            </a:r>
            <a:r>
              <a:rPr lang="fr-FR" b="1" dirty="0" err="1">
                <a:solidFill>
                  <a:prstClr val="black"/>
                </a:solidFill>
              </a:rPr>
              <a:t>song</a:t>
            </a:r>
            <a:r>
              <a:rPr lang="fr-FR" b="1" dirty="0">
                <a:solidFill>
                  <a:prstClr val="black"/>
                </a:solidFill>
              </a:rPr>
              <a:t> </a:t>
            </a:r>
          </a:p>
          <a:p>
            <a:r>
              <a:rPr lang="fr-FR" sz="1600" dirty="0">
                <a:solidFill>
                  <a:prstClr val="black"/>
                </a:solidFill>
              </a:rPr>
              <a:t>Le rangement</a:t>
            </a:r>
          </a:p>
          <a:p>
            <a:endParaRPr lang="fr-FR" sz="2000" b="1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Clean up</a:t>
            </a:r>
          </a:p>
          <a:p>
            <a:r>
              <a:rPr lang="fr-FR" dirty="0">
                <a:solidFill>
                  <a:prstClr val="black"/>
                </a:solidFill>
              </a:rPr>
              <a:t>Clean up 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I’ll</a:t>
            </a:r>
            <a:r>
              <a:rPr lang="fr-FR" dirty="0">
                <a:solidFill>
                  <a:prstClr val="black"/>
                </a:solidFill>
              </a:rPr>
              <a:t> help </a:t>
            </a:r>
            <a:r>
              <a:rPr lang="fr-FR" dirty="0" err="1">
                <a:solidFill>
                  <a:prstClr val="black"/>
                </a:solidFill>
              </a:rPr>
              <a:t>you</a:t>
            </a:r>
            <a:r>
              <a:rPr lang="fr-FR" dirty="0">
                <a:solidFill>
                  <a:prstClr val="black"/>
                </a:solidFill>
              </a:rPr>
              <a:t> if </a:t>
            </a:r>
            <a:r>
              <a:rPr lang="fr-FR" dirty="0" err="1">
                <a:solidFill>
                  <a:prstClr val="black"/>
                </a:solidFill>
              </a:rPr>
              <a:t>you</a:t>
            </a:r>
            <a:r>
              <a:rPr lang="fr-FR" dirty="0">
                <a:solidFill>
                  <a:prstClr val="black"/>
                </a:solidFill>
              </a:rPr>
              <a:t> help me</a:t>
            </a:r>
          </a:p>
          <a:p>
            <a:r>
              <a:rPr lang="fr-FR" dirty="0">
                <a:solidFill>
                  <a:prstClr val="black"/>
                </a:solidFill>
              </a:rPr>
              <a:t>Clean up</a:t>
            </a:r>
          </a:p>
          <a:p>
            <a:r>
              <a:rPr lang="fr-FR" dirty="0">
                <a:solidFill>
                  <a:prstClr val="black"/>
                </a:solidFill>
              </a:rPr>
              <a:t>Clean up 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I’ll</a:t>
            </a:r>
            <a:r>
              <a:rPr lang="fr-FR" dirty="0">
                <a:solidFill>
                  <a:prstClr val="black"/>
                </a:solidFill>
              </a:rPr>
              <a:t> help </a:t>
            </a:r>
            <a:r>
              <a:rPr lang="fr-FR" dirty="0" err="1">
                <a:solidFill>
                  <a:prstClr val="black"/>
                </a:solidFill>
              </a:rPr>
              <a:t>you</a:t>
            </a:r>
            <a:r>
              <a:rPr lang="fr-FR" dirty="0">
                <a:solidFill>
                  <a:prstClr val="black"/>
                </a:solidFill>
              </a:rPr>
              <a:t> if </a:t>
            </a:r>
            <a:r>
              <a:rPr lang="fr-FR" dirty="0" err="1">
                <a:solidFill>
                  <a:prstClr val="black"/>
                </a:solidFill>
              </a:rPr>
              <a:t>you</a:t>
            </a:r>
            <a:r>
              <a:rPr lang="fr-FR" dirty="0">
                <a:solidFill>
                  <a:prstClr val="black"/>
                </a:solidFill>
              </a:rPr>
              <a:t> help me</a:t>
            </a:r>
          </a:p>
          <a:p>
            <a:r>
              <a:rPr lang="fr-FR" dirty="0">
                <a:solidFill>
                  <a:prstClr val="black"/>
                </a:solidFill>
              </a:rPr>
              <a:t>Clean up</a:t>
            </a:r>
          </a:p>
          <a:p>
            <a:r>
              <a:rPr lang="fr-FR" dirty="0">
                <a:solidFill>
                  <a:prstClr val="black"/>
                </a:solidFill>
              </a:rPr>
              <a:t>Clean up </a:t>
            </a:r>
          </a:p>
          <a:p>
            <a:r>
              <a:rPr lang="fr-FR" dirty="0" err="1">
                <a:solidFill>
                  <a:prstClr val="black"/>
                </a:solidFill>
              </a:rPr>
              <a:t>Everybody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everywhere</a:t>
            </a:r>
            <a:endParaRPr lang="fr-FR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Clean up</a:t>
            </a:r>
          </a:p>
          <a:p>
            <a:r>
              <a:rPr lang="fr-FR" dirty="0">
                <a:solidFill>
                  <a:prstClr val="black"/>
                </a:solidFill>
              </a:rPr>
              <a:t>Clean up </a:t>
            </a:r>
          </a:p>
          <a:p>
            <a:r>
              <a:rPr lang="fr-FR" dirty="0" err="1">
                <a:solidFill>
                  <a:prstClr val="black"/>
                </a:solidFill>
              </a:rPr>
              <a:t>Everybody</a:t>
            </a:r>
            <a:r>
              <a:rPr lang="fr-FR" dirty="0">
                <a:solidFill>
                  <a:prstClr val="black"/>
                </a:solidFill>
              </a:rPr>
              <a:t> do the </a:t>
            </a:r>
            <a:r>
              <a:rPr lang="fr-FR" dirty="0" err="1">
                <a:solidFill>
                  <a:prstClr val="black"/>
                </a:solidFill>
              </a:rPr>
              <a:t>shrare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110" y="836712"/>
            <a:ext cx="551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Chansons, comptines de transitions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67800" y="2720620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The </a:t>
            </a:r>
            <a:r>
              <a:rPr lang="fr-FR" b="1" dirty="0" err="1">
                <a:solidFill>
                  <a:prstClr val="black"/>
                </a:solidFill>
              </a:rPr>
              <a:t>playtime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song</a:t>
            </a:r>
            <a:endParaRPr lang="fr-FR" b="1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Sortir en récréation</a:t>
            </a:r>
          </a:p>
          <a:p>
            <a:endParaRPr lang="fr-FR" b="1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Play time</a:t>
            </a:r>
          </a:p>
          <a:p>
            <a:r>
              <a:rPr lang="fr-FR" dirty="0">
                <a:solidFill>
                  <a:prstClr val="black"/>
                </a:solidFill>
              </a:rPr>
              <a:t>Play time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Find</a:t>
            </a:r>
            <a:r>
              <a:rPr lang="fr-FR" dirty="0">
                <a:solidFill>
                  <a:prstClr val="black"/>
                </a:solidFill>
              </a:rPr>
              <a:t> a </a:t>
            </a:r>
            <a:r>
              <a:rPr lang="fr-FR" dirty="0" err="1">
                <a:solidFill>
                  <a:prstClr val="black"/>
                </a:solidFill>
              </a:rPr>
              <a:t>friend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follow</a:t>
            </a:r>
            <a:r>
              <a:rPr lang="fr-FR" dirty="0">
                <a:solidFill>
                  <a:prstClr val="black"/>
                </a:solidFill>
              </a:rPr>
              <a:t> me</a:t>
            </a:r>
          </a:p>
          <a:p>
            <a:r>
              <a:rPr lang="fr-FR" dirty="0">
                <a:solidFill>
                  <a:prstClr val="black"/>
                </a:solidFill>
              </a:rPr>
              <a:t>Play time</a:t>
            </a:r>
          </a:p>
          <a:p>
            <a:r>
              <a:rPr lang="fr-FR" dirty="0">
                <a:solidFill>
                  <a:prstClr val="black"/>
                </a:solidFill>
              </a:rPr>
              <a:t>Play time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Find</a:t>
            </a:r>
            <a:r>
              <a:rPr lang="fr-FR" dirty="0">
                <a:solidFill>
                  <a:prstClr val="black"/>
                </a:solidFill>
              </a:rPr>
              <a:t> a </a:t>
            </a:r>
            <a:r>
              <a:rPr lang="fr-FR" dirty="0" err="1">
                <a:solidFill>
                  <a:prstClr val="black"/>
                </a:solidFill>
              </a:rPr>
              <a:t>friend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follow</a:t>
            </a:r>
            <a:r>
              <a:rPr lang="fr-FR" dirty="0">
                <a:solidFill>
                  <a:prstClr val="black"/>
                </a:solidFill>
              </a:rPr>
              <a:t> me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99086" y="2780928"/>
            <a:ext cx="20162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Story time </a:t>
            </a:r>
            <a:r>
              <a:rPr lang="fr-FR" b="1" dirty="0" err="1">
                <a:solidFill>
                  <a:prstClr val="black"/>
                </a:solidFill>
              </a:rPr>
              <a:t>song</a:t>
            </a:r>
            <a:endParaRPr lang="fr-FR" b="1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L’heure de l’histoire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Story time</a:t>
            </a:r>
          </a:p>
          <a:p>
            <a:r>
              <a:rPr lang="fr-FR" dirty="0">
                <a:solidFill>
                  <a:prstClr val="black"/>
                </a:solidFill>
              </a:rPr>
              <a:t>Story time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Find</a:t>
            </a:r>
            <a:r>
              <a:rPr lang="fr-FR" dirty="0">
                <a:solidFill>
                  <a:prstClr val="black"/>
                </a:solidFill>
              </a:rPr>
              <a:t> a </a:t>
            </a:r>
            <a:r>
              <a:rPr lang="fr-FR" dirty="0" err="1">
                <a:solidFill>
                  <a:prstClr val="black"/>
                </a:solidFill>
              </a:rPr>
              <a:t>friend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follow</a:t>
            </a:r>
            <a:r>
              <a:rPr lang="fr-FR" dirty="0">
                <a:solidFill>
                  <a:prstClr val="black"/>
                </a:solidFill>
              </a:rPr>
              <a:t> me</a:t>
            </a:r>
          </a:p>
          <a:p>
            <a:r>
              <a:rPr lang="fr-FR" dirty="0">
                <a:solidFill>
                  <a:prstClr val="black"/>
                </a:solidFill>
              </a:rPr>
              <a:t>Story time</a:t>
            </a:r>
          </a:p>
          <a:p>
            <a:r>
              <a:rPr lang="fr-FR" dirty="0">
                <a:solidFill>
                  <a:prstClr val="black"/>
                </a:solidFill>
              </a:rPr>
              <a:t>Story time</a:t>
            </a:r>
          </a:p>
          <a:p>
            <a:r>
              <a:rPr lang="fr-FR" dirty="0">
                <a:solidFill>
                  <a:prstClr val="black"/>
                </a:solidFill>
              </a:rPr>
              <a:t>1,2,3</a:t>
            </a:r>
          </a:p>
          <a:p>
            <a:r>
              <a:rPr lang="fr-FR" dirty="0" err="1">
                <a:solidFill>
                  <a:prstClr val="black"/>
                </a:solidFill>
              </a:rPr>
              <a:t>Find</a:t>
            </a:r>
            <a:r>
              <a:rPr lang="fr-FR" dirty="0">
                <a:solidFill>
                  <a:prstClr val="black"/>
                </a:solidFill>
              </a:rPr>
              <a:t> a </a:t>
            </a:r>
            <a:r>
              <a:rPr lang="fr-FR" dirty="0" err="1">
                <a:solidFill>
                  <a:prstClr val="black"/>
                </a:solidFill>
              </a:rPr>
              <a:t>friend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follow</a:t>
            </a:r>
            <a:r>
              <a:rPr lang="fr-FR" dirty="0">
                <a:solidFill>
                  <a:prstClr val="black"/>
                </a:solidFill>
              </a:rPr>
              <a:t> me</a:t>
            </a:r>
          </a:p>
        </p:txBody>
      </p:sp>
      <p:pic>
        <p:nvPicPr>
          <p:cNvPr id="10" name="Clean 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76" y="2276872"/>
            <a:ext cx="507999" cy="609600"/>
          </a:xfrm>
          <a:prstGeom prst="rect">
            <a:avLst/>
          </a:prstGeom>
        </p:spPr>
      </p:pic>
      <p:pic>
        <p:nvPicPr>
          <p:cNvPr id="11" name="Playtime so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7" y="3284984"/>
            <a:ext cx="507999" cy="609600"/>
          </a:xfrm>
          <a:prstGeom prst="rect">
            <a:avLst/>
          </a:prstGeom>
        </p:spPr>
      </p:pic>
      <p:pic>
        <p:nvPicPr>
          <p:cNvPr id="14" name="Storytim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29000"/>
            <a:ext cx="507999" cy="609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877">
            <a:off x="1990269" y="1645213"/>
            <a:ext cx="596011" cy="6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7"/>
          <a:stretch/>
        </p:blipFill>
        <p:spPr bwMode="auto">
          <a:xfrm>
            <a:off x="4873003" y="2361476"/>
            <a:ext cx="864545" cy="9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63" y="2553494"/>
            <a:ext cx="393706" cy="5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300192" y="6331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21729" y="1136933"/>
            <a:ext cx="1881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COMMENT</a:t>
            </a:r>
            <a:r>
              <a:rPr lang="fr-FR" sz="32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 ?</a:t>
            </a:r>
            <a:endParaRPr lang="fr-FR" sz="3200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576" y="4048811"/>
            <a:ext cx="8707334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Recenser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utiliser les langues parlées dans l’école (enfants, parents, grands-parents, ATSEM, AVS, enseignants….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mascotte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voyageuse,  une marionnette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place des rituels en langue étrangère</a:t>
            </a:r>
            <a:endParaRPr lang="fr-F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des évènements en langue étrangère: petit déjeuner,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gouter, anniversaire…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088" y="2839725"/>
            <a:ext cx="2442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http://bilem.ac-besancon.fr/faire-classe/leveil-aux-langues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5 vidéos (intérêt 3’32, MS/GS 4’44, TPS PS  2’57,  quelles langues  1’52, accueil  2’15)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2839725"/>
            <a:ext cx="23042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http://www.elodil.umontreal.ca/videos/presentation/video/eveil-aux-langues-et-developpement-de-loral-a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16’52 (exemples d’activités et témoignages)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367300" y="2829522"/>
            <a:ext cx="1400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hlinkClick r:id="rId4"/>
              </a:rPr>
              <a:t>https://</a:t>
            </a:r>
            <a:r>
              <a:rPr lang="fr-FR" sz="1100" dirty="0" smtClean="0">
                <a:hlinkClick r:id="rId4"/>
              </a:rPr>
              <a:t>www.dailymotion.com/video/x45u80y</a:t>
            </a:r>
            <a:r>
              <a:rPr lang="fr-FR" sz="1100" dirty="0" smtClean="0"/>
              <a:t>  5’28</a:t>
            </a:r>
          </a:p>
        </p:txBody>
      </p:sp>
      <p:pic>
        <p:nvPicPr>
          <p:cNvPr id="5126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89" y="2060848"/>
            <a:ext cx="539348" cy="7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48055" y="4653136"/>
            <a:ext cx="3644957" cy="587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eole.irdp.ch/activites_eole/le_papagei.pdf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(fiches séances avec marionnettes </a:t>
            </a:r>
            <a:r>
              <a:rPr lang="fr-FR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papagei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3761"/>
            <a:ext cx="1296144" cy="12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 descr="https://cdn.pixabay.com/photo/2016/04/30/22/46/video-1364122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5" y="2060848"/>
            <a:ext cx="769234" cy="7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12" y="2839932"/>
            <a:ext cx="769234" cy="7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3861"/>
            <a:ext cx="769234" cy="7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4570" y="6100447"/>
            <a:ext cx="24185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hlinkClick r:id="rId9"/>
              </a:rPr>
              <a:t>http://ww2.ac-poitiers.fr/dsden16-pedagogie/spip.php?article970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546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847576" y="1102659"/>
            <a:ext cx="3873750" cy="2458482"/>
          </a:xfrm>
          <a:prstGeom prst="ellipse">
            <a:avLst/>
          </a:prstGeom>
          <a:solidFill>
            <a:srgbClr val="70E505"/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Apprendre en jouant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/>
              <a:t>Jeux de </a:t>
            </a:r>
            <a:r>
              <a:rPr lang="fr-FR" dirty="0" smtClean="0"/>
              <a:t>doigts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/>
              <a:t>Jeux de cour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 smtClean="0"/>
              <a:t>Jeux </a:t>
            </a:r>
            <a:r>
              <a:rPr lang="fr-FR" dirty="0"/>
              <a:t>de </a:t>
            </a:r>
            <a:r>
              <a:rPr lang="fr-FR" dirty="0" smtClean="0"/>
              <a:t>rondes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 smtClean="0"/>
              <a:t>Jeux </a:t>
            </a:r>
            <a:r>
              <a:rPr lang="fr-FR" dirty="0"/>
              <a:t>sociaux traditionnels connus</a:t>
            </a:r>
          </a:p>
        </p:txBody>
      </p:sp>
      <p:sp>
        <p:nvSpPr>
          <p:cNvPr id="5" name="Ellipse 4"/>
          <p:cNvSpPr/>
          <p:nvPr/>
        </p:nvSpPr>
        <p:spPr>
          <a:xfrm>
            <a:off x="323528" y="3789041"/>
            <a:ext cx="4011358" cy="24393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Apprendre en s’exerçant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fr-FR" dirty="0"/>
              <a:t>Sentir ses cordes vocales, l’air </a:t>
            </a:r>
            <a:r>
              <a:rPr lang="fr-FR" dirty="0" smtClean="0"/>
              <a:t>expulsé, le </a:t>
            </a:r>
            <a:r>
              <a:rPr lang="fr-FR" dirty="0"/>
              <a:t>son dans </a:t>
            </a:r>
            <a:r>
              <a:rPr lang="fr-FR" dirty="0" smtClean="0"/>
              <a:t>sa gorge…</a:t>
            </a:r>
            <a:endParaRPr lang="fr-FR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fr-FR" dirty="0"/>
              <a:t> Associer le dire et le faire</a:t>
            </a:r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23528" y="1166820"/>
            <a:ext cx="3888432" cy="2330161"/>
          </a:xfrm>
          <a:prstGeom prst="ellipse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Apprendre en mémorisant et en </a:t>
            </a:r>
            <a:r>
              <a:rPr lang="fr-FR" b="1" dirty="0" smtClean="0"/>
              <a:t>se remémorant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Boites à histoires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Comptines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Chants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977248" y="3814375"/>
            <a:ext cx="3483183" cy="22243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Apprendre en réfléchissant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Jeux phoniques</a:t>
            </a:r>
          </a:p>
        </p:txBody>
      </p:sp>
      <p:sp>
        <p:nvSpPr>
          <p:cNvPr id="2" name="Flèche angle droit à deux pointes 1"/>
          <p:cNvSpPr/>
          <p:nvPr/>
        </p:nvSpPr>
        <p:spPr>
          <a:xfrm rot="19125183">
            <a:off x="3521481" y="3037118"/>
            <a:ext cx="1062073" cy="1064924"/>
          </a:xfrm>
          <a:prstGeom prst="leftUpArrow">
            <a:avLst>
              <a:gd name="adj1" fmla="val 1080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angle droit à deux pointes 9"/>
          <p:cNvSpPr/>
          <p:nvPr/>
        </p:nvSpPr>
        <p:spPr>
          <a:xfrm rot="8040157">
            <a:off x="4441456" y="3034196"/>
            <a:ext cx="1071587" cy="1115744"/>
          </a:xfrm>
          <a:prstGeom prst="leftUpArrow">
            <a:avLst>
              <a:gd name="adj1" fmla="val 1080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300192" y="6331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929559" y="506446"/>
            <a:ext cx="5331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QUELQUES ACTIVITES POSSIBLES…</a:t>
            </a:r>
            <a:endParaRPr lang="fr-FR" sz="2800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05" y="3252619"/>
            <a:ext cx="677955" cy="67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Personnalisé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B0F0"/>
      </a:accent1>
      <a:accent2>
        <a:srgbClr val="7598D9"/>
      </a:accent2>
      <a:accent3>
        <a:srgbClr val="B32C16"/>
      </a:accent3>
      <a:accent4>
        <a:srgbClr val="FF66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608</Words>
  <Application>Microsoft Office PowerPoint</Application>
  <PresentationFormat>Affichage à l'écran (4:3)</PresentationFormat>
  <Paragraphs>106</Paragraphs>
  <Slides>8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Celia Chaillot</dc:creator>
  <cp:lastModifiedBy>Celia Chaillot</cp:lastModifiedBy>
  <cp:revision>4</cp:revision>
  <dcterms:created xsi:type="dcterms:W3CDTF">2020-04-20T08:05:25Z</dcterms:created>
  <dcterms:modified xsi:type="dcterms:W3CDTF">2020-09-08T07:22:44Z</dcterms:modified>
</cp:coreProperties>
</file>