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67" r:id="rId2"/>
    <p:sldId id="261" r:id="rId3"/>
    <p:sldId id="264" r:id="rId4"/>
    <p:sldId id="257" r:id="rId5"/>
    <p:sldId id="258" r:id="rId6"/>
    <p:sldId id="266" r:id="rId7"/>
    <p:sldId id="272" r:id="rId8"/>
    <p:sldId id="259" r:id="rId9"/>
    <p:sldId id="269" r:id="rId10"/>
    <p:sldId id="260" r:id="rId11"/>
    <p:sldId id="270" r:id="rId12"/>
    <p:sldId id="271" r:id="rId13"/>
    <p:sldId id="268" r:id="rId14"/>
  </p:sldIdLst>
  <p:sldSz cx="9144000" cy="6858000" type="screen4x3"/>
  <p:notesSz cx="6884988" cy="100187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89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3495" cy="500936"/>
          </a:xfrm>
          <a:prstGeom prst="rect">
            <a:avLst/>
          </a:prstGeom>
        </p:spPr>
        <p:txBody>
          <a:bodyPr vert="horz" lIns="96588" tIns="48294" rIns="96588" bIns="48294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99900" y="0"/>
            <a:ext cx="2983495" cy="500936"/>
          </a:xfrm>
          <a:prstGeom prst="rect">
            <a:avLst/>
          </a:prstGeom>
        </p:spPr>
        <p:txBody>
          <a:bodyPr vert="horz" lIns="96588" tIns="48294" rIns="96588" bIns="48294" rtlCol="0"/>
          <a:lstStyle>
            <a:lvl1pPr algn="r">
              <a:defRPr sz="1300"/>
            </a:lvl1pPr>
          </a:lstStyle>
          <a:p>
            <a:fld id="{1D99C9B9-D08C-4293-AF78-29F03348ACF4}" type="datetimeFigureOut">
              <a:rPr lang="fr-FR" smtClean="0"/>
              <a:t>18/09/2017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516038"/>
            <a:ext cx="2983495" cy="500936"/>
          </a:xfrm>
          <a:prstGeom prst="rect">
            <a:avLst/>
          </a:prstGeom>
        </p:spPr>
        <p:txBody>
          <a:bodyPr vert="horz" lIns="96588" tIns="48294" rIns="96588" bIns="48294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99900" y="9516038"/>
            <a:ext cx="2983495" cy="500936"/>
          </a:xfrm>
          <a:prstGeom prst="rect">
            <a:avLst/>
          </a:prstGeom>
        </p:spPr>
        <p:txBody>
          <a:bodyPr vert="horz" lIns="96588" tIns="48294" rIns="96588" bIns="48294" rtlCol="0" anchor="b"/>
          <a:lstStyle>
            <a:lvl1pPr algn="r">
              <a:defRPr sz="1300"/>
            </a:lvl1pPr>
          </a:lstStyle>
          <a:p>
            <a:fld id="{66F5BA57-C8A7-4397-A62A-9383407DA82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04732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3495" cy="500936"/>
          </a:xfrm>
          <a:prstGeom prst="rect">
            <a:avLst/>
          </a:prstGeom>
        </p:spPr>
        <p:txBody>
          <a:bodyPr vert="horz" lIns="96588" tIns="48294" rIns="96588" bIns="48294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99900" y="0"/>
            <a:ext cx="2983495" cy="500936"/>
          </a:xfrm>
          <a:prstGeom prst="rect">
            <a:avLst/>
          </a:prstGeom>
        </p:spPr>
        <p:txBody>
          <a:bodyPr vert="horz" lIns="96588" tIns="48294" rIns="96588" bIns="48294" rtlCol="0"/>
          <a:lstStyle>
            <a:lvl1pPr algn="r">
              <a:defRPr sz="1300"/>
            </a:lvl1pPr>
          </a:lstStyle>
          <a:p>
            <a:fld id="{F2151646-C64D-4EAC-9B1B-AB04AABCD295}" type="datetimeFigureOut">
              <a:rPr lang="fr-FR" smtClean="0"/>
              <a:t>18/09/2017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38213" y="750888"/>
            <a:ext cx="5008562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588" tIns="48294" rIns="96588" bIns="48294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8499" y="4758889"/>
            <a:ext cx="5507990" cy="4508421"/>
          </a:xfrm>
          <a:prstGeom prst="rect">
            <a:avLst/>
          </a:prstGeom>
        </p:spPr>
        <p:txBody>
          <a:bodyPr vert="horz" lIns="96588" tIns="48294" rIns="96588" bIns="48294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516038"/>
            <a:ext cx="2983495" cy="500936"/>
          </a:xfrm>
          <a:prstGeom prst="rect">
            <a:avLst/>
          </a:prstGeom>
        </p:spPr>
        <p:txBody>
          <a:bodyPr vert="horz" lIns="96588" tIns="48294" rIns="96588" bIns="48294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99900" y="9516038"/>
            <a:ext cx="2983495" cy="500936"/>
          </a:xfrm>
          <a:prstGeom prst="rect">
            <a:avLst/>
          </a:prstGeom>
        </p:spPr>
        <p:txBody>
          <a:bodyPr vert="horz" lIns="96588" tIns="48294" rIns="96588" bIns="48294" rtlCol="0" anchor="b"/>
          <a:lstStyle>
            <a:lvl1pPr algn="r">
              <a:defRPr sz="1300"/>
            </a:lvl1pPr>
          </a:lstStyle>
          <a:p>
            <a:fld id="{2016EF94-E322-4A3D-88B2-9D4A1CA0A3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29844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877630-24DA-46D7-8ACF-457E28119326}" type="slidenum">
              <a:rPr lang="fr-FR" smtClean="0"/>
              <a:pPr/>
              <a:t>2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AC9F8-6B56-4523-8367-B4E1BAD671E3}" type="datetimeFigureOut">
              <a:rPr lang="fr-FR" smtClean="0"/>
              <a:t>18/09/2017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F8BC0-D807-4E29-BFA4-B261B0034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4279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AC9F8-6B56-4523-8367-B4E1BAD671E3}" type="datetimeFigureOut">
              <a:rPr lang="fr-FR" smtClean="0"/>
              <a:t>18/09/2017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F8BC0-D807-4E29-BFA4-B261B0034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3589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AC9F8-6B56-4523-8367-B4E1BAD671E3}" type="datetimeFigureOut">
              <a:rPr lang="fr-FR" smtClean="0"/>
              <a:t>18/09/2017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F8BC0-D807-4E29-BFA4-B261B0034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6730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AC9F8-6B56-4523-8367-B4E1BAD671E3}" type="datetimeFigureOut">
              <a:rPr lang="fr-FR" smtClean="0"/>
              <a:t>18/09/2017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F8BC0-D807-4E29-BFA4-B261B0034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6846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AC9F8-6B56-4523-8367-B4E1BAD671E3}" type="datetimeFigureOut">
              <a:rPr lang="fr-FR" smtClean="0"/>
              <a:t>18/09/2017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F8BC0-D807-4E29-BFA4-B261B0034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6231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AC9F8-6B56-4523-8367-B4E1BAD671E3}" type="datetimeFigureOut">
              <a:rPr lang="fr-FR" smtClean="0"/>
              <a:t>18/09/2017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F8BC0-D807-4E29-BFA4-B261B0034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3421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AC9F8-6B56-4523-8367-B4E1BAD671E3}" type="datetimeFigureOut">
              <a:rPr lang="fr-FR" smtClean="0"/>
              <a:t>18/09/2017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F8BC0-D807-4E29-BFA4-B261B0034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9794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AC9F8-6B56-4523-8367-B4E1BAD671E3}" type="datetimeFigureOut">
              <a:rPr lang="fr-FR" smtClean="0"/>
              <a:t>18/09/2017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F8BC0-D807-4E29-BFA4-B261B0034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94449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AC9F8-6B56-4523-8367-B4E1BAD671E3}" type="datetimeFigureOut">
              <a:rPr lang="fr-FR" smtClean="0"/>
              <a:t>18/09/2017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F8BC0-D807-4E29-BFA4-B261B0034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8649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AC9F8-6B56-4523-8367-B4E1BAD671E3}" type="datetimeFigureOut">
              <a:rPr lang="fr-FR" smtClean="0"/>
              <a:t>18/09/2017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F8BC0-D807-4E29-BFA4-B261B0034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5534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AC9F8-6B56-4523-8367-B4E1BAD671E3}" type="datetimeFigureOut">
              <a:rPr lang="fr-FR" smtClean="0"/>
              <a:t>18/09/2017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F8BC0-D807-4E29-BFA4-B261B0034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005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7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4AC9F8-6B56-4523-8367-B4E1BAD671E3}" type="datetimeFigureOut">
              <a:rPr lang="fr-FR" smtClean="0"/>
              <a:t>18/09/2017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BF8BC0-D807-4E29-BFA4-B261B0034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3705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cache.media.eduscol.education.fr/file/Anglais/08/2/RA16_C3_LV_anglais_declinaison_linguistique_601082.pdf" TargetMode="External"/><Relationship Id="rId2" Type="http://schemas.openxmlformats.org/officeDocument/2006/relationships/hyperlink" Target="http://cache.media.eduscol.education.fr/file/Anglais/08/0/RA16_C2_LV_anglais_declinaison_linguistisque_601080.pdf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eduscol.education.fr/pid31433/creer-un-environnement-et-un-climat-propices-a-l-apprentissage.html" TargetMode="External"/><Relationship Id="rId5" Type="http://schemas.openxmlformats.org/officeDocument/2006/relationships/hyperlink" Target="http://cache.media.eduscol.education.fr/file/Anglais/45/9/RA16_C3_LV_anglais_declinaison_culturelle_583459.pdf" TargetMode="External"/><Relationship Id="rId4" Type="http://schemas.openxmlformats.org/officeDocument/2006/relationships/hyperlink" Target="http://cache.media.eduscol.education.fr/file/Anglais/07/8/RA16_C2_LV_anglais_declinaison_culturelle_601078.pdf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teachers.englishforschools.fr/home" TargetMode="External"/><Relationship Id="rId2" Type="http://schemas.openxmlformats.org/officeDocument/2006/relationships/hyperlink" Target="http://www.ac-versailles.fr/public/jcms/djv_83281/langues-vivantes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eduscol.education.fr/pid31432/enseigner-les-langues-vivantes.html" TargetMode="External"/><Relationship Id="rId4" Type="http://schemas.openxmlformats.org/officeDocument/2006/relationships/hyperlink" Target="http://www.etwinning.ac-versailles.fr/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ac-versailles.fr/cid110969/jeux-et-activites-ludiques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eduscol.education.fr/pid31433/creer-un-environnement-et-un-climat-propices-a-l-apprentissage.html?mode_player=1&amp;video=356732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duscol.education.fr/pid31432/enseigner-les-langues-vivantes.html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725216" y="476672"/>
            <a:ext cx="7447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smtClean="0"/>
              <a:t>Travailler avec un assistant étranger…</a:t>
            </a:r>
            <a:endParaRPr lang="fr-FR" sz="36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90318">
            <a:off x="4284761" y="2238778"/>
            <a:ext cx="4000501" cy="277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45685">
            <a:off x="907987" y="4149078"/>
            <a:ext cx="2376302" cy="1584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400" y="1836253"/>
            <a:ext cx="2049016" cy="1644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2771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1736725"/>
            <a:ext cx="9029700" cy="3382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8571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899592" y="476672"/>
            <a:ext cx="36364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spc="-100" dirty="0" smtClean="0"/>
              <a:t>Les textes officiels</a:t>
            </a:r>
            <a:r>
              <a:rPr lang="fr-FR" sz="3200" dirty="0" smtClean="0"/>
              <a:t>                            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1160597" y="1483744"/>
            <a:ext cx="701180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prstClr val="black"/>
                </a:solidFill>
                <a:hlinkClick r:id=""/>
              </a:rPr>
              <a:t>Programmes 2015  (cycle 2 p 33 – cycle 3 p 131)</a:t>
            </a:r>
          </a:p>
          <a:p>
            <a:endParaRPr lang="fr-FR" dirty="0" smtClean="0">
              <a:solidFill>
                <a:prstClr val="black"/>
              </a:solidFill>
              <a:hlinkClick r:id="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u="sng" dirty="0" smtClean="0">
                <a:solidFill>
                  <a:prstClr val="black"/>
                </a:solidFill>
                <a:hlinkClick r:id="rId2"/>
              </a:rPr>
              <a:t>ANGLAIS - Repères </a:t>
            </a:r>
            <a:r>
              <a:rPr lang="fr-FR" u="sng" dirty="0">
                <a:solidFill>
                  <a:prstClr val="black"/>
                </a:solidFill>
                <a:hlinkClick r:id="rId2"/>
              </a:rPr>
              <a:t>de progressivité linguistique Cycle 2 </a:t>
            </a:r>
            <a:endParaRPr lang="fr-FR" dirty="0">
              <a:solidFill>
                <a:prstClr val="black"/>
              </a:solidFill>
            </a:endParaRPr>
          </a:p>
          <a:p>
            <a:endParaRPr lang="fr-FR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u="sng" dirty="0" smtClean="0">
                <a:solidFill>
                  <a:prstClr val="black"/>
                </a:solidFill>
                <a:hlinkClick r:id="rId3"/>
              </a:rPr>
              <a:t>ANGLAIS - Repères </a:t>
            </a:r>
            <a:r>
              <a:rPr lang="fr-FR" u="sng" dirty="0">
                <a:solidFill>
                  <a:prstClr val="black"/>
                </a:solidFill>
                <a:hlinkClick r:id="rId3"/>
              </a:rPr>
              <a:t>de progressivité linguistique Cycle 3</a:t>
            </a:r>
            <a:endParaRPr lang="fr-FR" u="sng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u="sng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prstClr val="black"/>
                </a:solidFill>
                <a:hlinkClick r:id="rId4"/>
              </a:rPr>
              <a:t>ANGLAIS - Déclinaisons </a:t>
            </a:r>
            <a:r>
              <a:rPr lang="fr-FR" dirty="0">
                <a:solidFill>
                  <a:prstClr val="black"/>
                </a:solidFill>
                <a:hlinkClick r:id="rId4"/>
              </a:rPr>
              <a:t>culturelles Cycle 2</a:t>
            </a:r>
            <a:endParaRPr lang="fr-FR" dirty="0">
              <a:solidFill>
                <a:prstClr val="black"/>
              </a:solidFill>
            </a:endParaRPr>
          </a:p>
          <a:p>
            <a:endParaRPr lang="fr-FR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u="sng" dirty="0" smtClean="0">
                <a:solidFill>
                  <a:prstClr val="black"/>
                </a:solidFill>
                <a:hlinkClick r:id="rId5"/>
              </a:rPr>
              <a:t>ANGLAIS - Déclinaisons </a:t>
            </a:r>
            <a:r>
              <a:rPr lang="fr-FR" u="sng" dirty="0">
                <a:solidFill>
                  <a:prstClr val="black"/>
                </a:solidFill>
                <a:hlinkClick r:id="rId5"/>
              </a:rPr>
              <a:t>culturelles Cycle 3</a:t>
            </a:r>
            <a:endParaRPr lang="fr-FR" u="sng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u="sng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prstClr val="black"/>
                </a:solidFill>
                <a:hlinkClick r:id="rId6"/>
              </a:rPr>
              <a:t>Vidéos </a:t>
            </a:r>
            <a:r>
              <a:rPr lang="fr-FR" dirty="0" err="1" smtClean="0">
                <a:solidFill>
                  <a:prstClr val="black"/>
                </a:solidFill>
                <a:hlinkClick r:id="rId6"/>
              </a:rPr>
              <a:t>Eduscol</a:t>
            </a:r>
            <a:r>
              <a:rPr lang="fr-FR" dirty="0" smtClean="0">
                <a:solidFill>
                  <a:prstClr val="black"/>
                </a:solidFill>
                <a:hlinkClick r:id="rId6"/>
              </a:rPr>
              <a:t> - Moments de classe</a:t>
            </a:r>
            <a:endParaRPr lang="fr-FR" u="sng" dirty="0">
              <a:solidFill>
                <a:prstClr val="black"/>
              </a:solidFill>
            </a:endParaRPr>
          </a:p>
          <a:p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Claire PERDRIEL CPLV DSDEN 78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140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683568" y="548680"/>
            <a:ext cx="4680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4000" b="1" dirty="0" smtClean="0">
                <a:solidFill>
                  <a:srgbClr val="2F2B20"/>
                </a:solidFill>
              </a:rPr>
              <a:t>Quelques sites utiles</a:t>
            </a:r>
            <a:endParaRPr lang="fr-FR" sz="4000" b="1" dirty="0">
              <a:solidFill>
                <a:srgbClr val="2F2B20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683568" y="1844824"/>
            <a:ext cx="777686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dirty="0" smtClean="0"/>
              <a:t>Espace Langues Site de la </a:t>
            </a:r>
            <a:r>
              <a:rPr lang="fr-FR" dirty="0"/>
              <a:t>DSDEN 78 : </a:t>
            </a:r>
            <a:endParaRPr lang="fr-FR" dirty="0" smtClean="0"/>
          </a:p>
          <a:p>
            <a:r>
              <a:rPr lang="fr-FR" dirty="0" smtClean="0">
                <a:hlinkClick r:id="rId2"/>
              </a:rPr>
              <a:t>http</a:t>
            </a:r>
            <a:r>
              <a:rPr lang="fr-FR" dirty="0">
                <a:hlinkClick r:id="rId2"/>
              </a:rPr>
              <a:t>://</a:t>
            </a:r>
            <a:r>
              <a:rPr lang="fr-FR" dirty="0" smtClean="0">
                <a:hlinkClick r:id="rId2"/>
              </a:rPr>
              <a:t>www.ac-versailles.fr/public/jcms/djv_83281/langues-vivantes</a:t>
            </a:r>
            <a:endParaRPr lang="fr-FR" dirty="0" smtClean="0"/>
          </a:p>
          <a:p>
            <a:endParaRPr lang="fr-FR" dirty="0"/>
          </a:p>
          <a:p>
            <a:r>
              <a:rPr lang="fr-FR" dirty="0" smtClean="0"/>
              <a:t>- English for </a:t>
            </a:r>
            <a:r>
              <a:rPr lang="fr-FR" dirty="0" err="1" smtClean="0"/>
              <a:t>Schools</a:t>
            </a:r>
            <a:r>
              <a:rPr lang="fr-FR" dirty="0" smtClean="0"/>
              <a:t> : site du CNED proposant des ressources pour les enseignants et des activités pour les élèves</a:t>
            </a:r>
          </a:p>
          <a:p>
            <a:r>
              <a:rPr lang="fr-FR" dirty="0">
                <a:hlinkClick r:id="rId3"/>
              </a:rPr>
              <a:t>http://</a:t>
            </a:r>
            <a:r>
              <a:rPr lang="fr-FR" dirty="0" smtClean="0">
                <a:hlinkClick r:id="rId3"/>
              </a:rPr>
              <a:t>teachers.englishforschools.fr/home</a:t>
            </a:r>
            <a:endParaRPr lang="fr-FR" dirty="0" smtClean="0"/>
          </a:p>
          <a:p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 err="1"/>
              <a:t>eTwinning</a:t>
            </a:r>
            <a:r>
              <a:rPr lang="fr-FR" dirty="0"/>
              <a:t> académie de Versailles :</a:t>
            </a:r>
          </a:p>
          <a:p>
            <a:r>
              <a:rPr lang="fr-FR" dirty="0">
                <a:hlinkClick r:id="rId4"/>
              </a:rPr>
              <a:t>http://www.etwinning.ac-versailles.fr/</a:t>
            </a:r>
            <a:endParaRPr lang="fr-FR" dirty="0"/>
          </a:p>
          <a:p>
            <a:endParaRPr lang="fr-FR" dirty="0" smtClean="0"/>
          </a:p>
          <a:p>
            <a:pPr marL="285750" indent="-285750">
              <a:buFontTx/>
              <a:buChar char="-"/>
            </a:pPr>
            <a:r>
              <a:rPr lang="fr-FR" dirty="0" smtClean="0"/>
              <a:t>Vidéos de séances de classe : </a:t>
            </a:r>
          </a:p>
          <a:p>
            <a:r>
              <a:rPr lang="fr-FR" dirty="0">
                <a:hlinkClick r:id="rId5"/>
              </a:rPr>
              <a:t>http://</a:t>
            </a:r>
            <a:r>
              <a:rPr lang="fr-FR" dirty="0" smtClean="0">
                <a:hlinkClick r:id="rId5"/>
              </a:rPr>
              <a:t>eduscol.education.fr/pid31432/enseigner-les-langues-vivantes.html</a:t>
            </a:r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4445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827584" y="548680"/>
            <a:ext cx="7056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Planning  prévisionnel</a:t>
            </a:r>
            <a:endParaRPr lang="fr-FR" dirty="0"/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6479232"/>
              </p:ext>
            </p:extLst>
          </p:nvPr>
        </p:nvGraphicFramePr>
        <p:xfrm>
          <a:off x="683568" y="1052736"/>
          <a:ext cx="7776864" cy="51845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8"/>
                <a:gridCol w="2592288"/>
                <a:gridCol w="2592288"/>
              </a:tblGrid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J1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J2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J3</a:t>
                      </a:r>
                      <a:endParaRPr lang="fr-FR" dirty="0"/>
                    </a:p>
                  </a:txBody>
                  <a:tcPr/>
                </a:tc>
              </a:tr>
              <a:tr h="648072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648072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648072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648072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648072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648072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648072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5843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95736" y="260648"/>
            <a:ext cx="4474840" cy="70609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fr-FR" sz="3200" dirty="0" smtClean="0"/>
              <a:t>Eléments de Cadrage</a:t>
            </a:r>
            <a:endParaRPr lang="fr-FR" sz="3200" dirty="0"/>
          </a:p>
        </p:txBody>
      </p:sp>
      <p:sp>
        <p:nvSpPr>
          <p:cNvPr id="4" name="Rectangle 3"/>
          <p:cNvSpPr/>
          <p:nvPr/>
        </p:nvSpPr>
        <p:spPr>
          <a:xfrm>
            <a:off x="467544" y="1191091"/>
            <a:ext cx="3325041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lvl="0" algn="just">
              <a:spcBef>
                <a:spcPct val="20000"/>
              </a:spcBef>
            </a:pPr>
            <a:r>
              <a:rPr lang="fr-FR" sz="2400" dirty="0" smtClean="0">
                <a:solidFill>
                  <a:prstClr val="black"/>
                </a:solidFill>
              </a:rPr>
              <a:t>7 </a:t>
            </a:r>
            <a:r>
              <a:rPr lang="fr-FR" sz="2400" dirty="0">
                <a:solidFill>
                  <a:prstClr val="black"/>
                </a:solidFill>
              </a:rPr>
              <a:t>mois ( octobre/fin avril)</a:t>
            </a:r>
          </a:p>
        </p:txBody>
      </p:sp>
      <p:sp>
        <p:nvSpPr>
          <p:cNvPr id="5" name="Rectangle 4"/>
          <p:cNvSpPr/>
          <p:nvPr/>
        </p:nvSpPr>
        <p:spPr>
          <a:xfrm>
            <a:off x="4516445" y="1191090"/>
            <a:ext cx="4034573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fr-FR" sz="2400" dirty="0">
                <a:solidFill>
                  <a:prstClr val="black"/>
                </a:solidFill>
              </a:rPr>
              <a:t>12h de travail </a:t>
            </a:r>
            <a:r>
              <a:rPr lang="fr-FR" sz="2400" dirty="0" smtClean="0">
                <a:solidFill>
                  <a:prstClr val="black"/>
                </a:solidFill>
              </a:rPr>
              <a:t>hebdomadaire</a:t>
            </a:r>
            <a:endParaRPr lang="fr-FR" sz="2400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83768" y="1916832"/>
            <a:ext cx="3816424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fr-FR" sz="2400" dirty="0" smtClean="0">
                <a:solidFill>
                  <a:prstClr val="black"/>
                </a:solidFill>
              </a:rPr>
              <a:t>45 min par classe maximum</a:t>
            </a:r>
            <a:endParaRPr lang="fr-FR" sz="2400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7035" y="4885709"/>
            <a:ext cx="8057927" cy="83099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fr-FR" sz="2400" dirty="0" smtClean="0">
                <a:solidFill>
                  <a:prstClr val="black"/>
                </a:solidFill>
              </a:rPr>
              <a:t>L’assistant n’est pas maitre </a:t>
            </a:r>
            <a:r>
              <a:rPr lang="fr-FR" sz="2400" dirty="0">
                <a:solidFill>
                  <a:prstClr val="black"/>
                </a:solidFill>
              </a:rPr>
              <a:t>de la séance mais </a:t>
            </a:r>
            <a:r>
              <a:rPr lang="fr-FR" sz="2400" dirty="0" smtClean="0">
                <a:solidFill>
                  <a:prstClr val="black"/>
                </a:solidFill>
              </a:rPr>
              <a:t>agit </a:t>
            </a:r>
            <a:r>
              <a:rPr lang="fr-FR" sz="2400" dirty="0">
                <a:solidFill>
                  <a:prstClr val="black"/>
                </a:solidFill>
              </a:rPr>
              <a:t>dans le cadre du travail prescrit par </a:t>
            </a:r>
            <a:r>
              <a:rPr lang="fr-FR" sz="2400" dirty="0" smtClean="0">
                <a:solidFill>
                  <a:prstClr val="black"/>
                </a:solidFill>
              </a:rPr>
              <a:t>l’enseignant (en </a:t>
            </a:r>
            <a:r>
              <a:rPr lang="fr-FR" sz="2400" dirty="0">
                <a:solidFill>
                  <a:prstClr val="black"/>
                </a:solidFill>
              </a:rPr>
              <a:t>concertation)</a:t>
            </a:r>
          </a:p>
        </p:txBody>
      </p:sp>
      <p:sp>
        <p:nvSpPr>
          <p:cNvPr id="8" name="Rectangle 7"/>
          <p:cNvSpPr/>
          <p:nvPr/>
        </p:nvSpPr>
        <p:spPr>
          <a:xfrm>
            <a:off x="2130064" y="3717032"/>
            <a:ext cx="59046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fr-FR" sz="2400" dirty="0" smtClean="0">
                <a:solidFill>
                  <a:prstClr val="black"/>
                </a:solidFill>
              </a:rPr>
              <a:t>Peut préparer </a:t>
            </a:r>
            <a:r>
              <a:rPr lang="fr-FR" sz="2400" dirty="0">
                <a:solidFill>
                  <a:prstClr val="black"/>
                </a:solidFill>
              </a:rPr>
              <a:t>des activités mais ne </a:t>
            </a:r>
            <a:r>
              <a:rPr lang="fr-FR" sz="2400" dirty="0" smtClean="0">
                <a:solidFill>
                  <a:prstClr val="black"/>
                </a:solidFill>
              </a:rPr>
              <a:t>doit </a:t>
            </a:r>
            <a:r>
              <a:rPr lang="fr-FR" sz="2400" dirty="0">
                <a:solidFill>
                  <a:prstClr val="black"/>
                </a:solidFill>
              </a:rPr>
              <a:t>pas les concevoir seuls</a:t>
            </a:r>
          </a:p>
        </p:txBody>
      </p:sp>
      <p:sp>
        <p:nvSpPr>
          <p:cNvPr id="9" name="Rectangle 8"/>
          <p:cNvSpPr/>
          <p:nvPr/>
        </p:nvSpPr>
        <p:spPr>
          <a:xfrm>
            <a:off x="899592" y="2636912"/>
            <a:ext cx="61926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fr-FR" sz="2400" dirty="0" smtClean="0">
                <a:solidFill>
                  <a:prstClr val="black"/>
                </a:solidFill>
              </a:rPr>
              <a:t>Peut prendre </a:t>
            </a:r>
            <a:r>
              <a:rPr lang="fr-FR" sz="2400" dirty="0">
                <a:solidFill>
                  <a:prstClr val="black"/>
                </a:solidFill>
              </a:rPr>
              <a:t>un groupe dans une salle contigüe pour développer </a:t>
            </a:r>
            <a:r>
              <a:rPr lang="fr-FR" sz="2400" dirty="0" smtClean="0">
                <a:solidFill>
                  <a:prstClr val="black"/>
                </a:solidFill>
              </a:rPr>
              <a:t>l’oral.</a:t>
            </a:r>
            <a:endParaRPr lang="fr-FR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040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043608" y="503913"/>
            <a:ext cx="6624736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L’enseignant </a:t>
            </a:r>
            <a:r>
              <a:rPr lang="fr-F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fr-F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reste 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l’organisateur et le responsable des activités.</a:t>
            </a: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144440" y="2045178"/>
            <a:ext cx="4752529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L’assistant n’a pas de formation pédagogique</a:t>
            </a: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460940" y="3628474"/>
            <a:ext cx="3960440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Il ignore les pratiques de l’enseignement français</a:t>
            </a: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267744" y="5106379"/>
            <a:ext cx="576064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Il doit être conseillé, guidé, encouragé</a:t>
            </a:r>
            <a:endParaRPr lang="fr-F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lèche courbée vers la droite 7"/>
          <p:cNvSpPr/>
          <p:nvPr/>
        </p:nvSpPr>
        <p:spPr>
          <a:xfrm>
            <a:off x="1043608" y="1556792"/>
            <a:ext cx="936104" cy="100811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9" name="Flèche courbée vers la droite 8"/>
          <p:cNvSpPr/>
          <p:nvPr/>
        </p:nvSpPr>
        <p:spPr>
          <a:xfrm>
            <a:off x="2301993" y="3356992"/>
            <a:ext cx="1008112" cy="864096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0" name="Flèche droite rayée 9"/>
          <p:cNvSpPr/>
          <p:nvPr/>
        </p:nvSpPr>
        <p:spPr>
          <a:xfrm>
            <a:off x="792420" y="5013176"/>
            <a:ext cx="1260140" cy="648072"/>
          </a:xfrm>
          <a:prstGeom prst="stripedRightArrow">
            <a:avLst>
              <a:gd name="adj1" fmla="val 21496"/>
              <a:gd name="adj2" fmla="val 7850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4780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39712" y="260648"/>
            <a:ext cx="30963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b="1" dirty="0" smtClean="0"/>
              <a:t>Avant la séance </a:t>
            </a:r>
          </a:p>
        </p:txBody>
      </p:sp>
      <p:sp>
        <p:nvSpPr>
          <p:cNvPr id="5" name="Rectangle 4"/>
          <p:cNvSpPr/>
          <p:nvPr/>
        </p:nvSpPr>
        <p:spPr>
          <a:xfrm>
            <a:off x="953428" y="1050542"/>
            <a:ext cx="6935266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fr-FR" sz="2400" dirty="0"/>
              <a:t>A</a:t>
            </a:r>
            <a:r>
              <a:rPr lang="fr-FR" sz="2400" dirty="0" smtClean="0"/>
              <a:t>pporter </a:t>
            </a:r>
            <a:r>
              <a:rPr lang="fr-FR" sz="2400" dirty="0"/>
              <a:t>une aide linguistique (lexicale et syntaxique</a:t>
            </a:r>
            <a:r>
              <a:rPr lang="fr-FR" sz="2400" dirty="0" smtClean="0"/>
              <a:t>)</a:t>
            </a:r>
            <a:endParaRPr lang="fr-FR" sz="2400" dirty="0"/>
          </a:p>
        </p:txBody>
      </p:sp>
      <p:sp>
        <p:nvSpPr>
          <p:cNvPr id="6" name="Rectangle 5"/>
          <p:cNvSpPr/>
          <p:nvPr/>
        </p:nvSpPr>
        <p:spPr>
          <a:xfrm>
            <a:off x="827584" y="2924944"/>
            <a:ext cx="7154687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fr-FR" sz="2400" dirty="0">
                <a:solidFill>
                  <a:prstClr val="black"/>
                </a:solidFill>
              </a:rPr>
              <a:t>R</a:t>
            </a:r>
            <a:r>
              <a:rPr lang="fr-FR" sz="2400" dirty="0" smtClean="0">
                <a:solidFill>
                  <a:prstClr val="black"/>
                </a:solidFill>
              </a:rPr>
              <a:t>éaliser </a:t>
            </a:r>
            <a:r>
              <a:rPr lang="fr-FR" sz="2400" dirty="0">
                <a:solidFill>
                  <a:prstClr val="black"/>
                </a:solidFill>
              </a:rPr>
              <a:t>des enregistrements : </a:t>
            </a:r>
            <a:r>
              <a:rPr lang="fr-FR" sz="2400" i="1" dirty="0">
                <a:solidFill>
                  <a:prstClr val="black"/>
                </a:solidFill>
              </a:rPr>
              <a:t>des histoires, des albums, des textes courts, des comptines , des chants …</a:t>
            </a:r>
          </a:p>
        </p:txBody>
      </p:sp>
      <p:sp>
        <p:nvSpPr>
          <p:cNvPr id="7" name="Rectangle 6"/>
          <p:cNvSpPr/>
          <p:nvPr/>
        </p:nvSpPr>
        <p:spPr>
          <a:xfrm>
            <a:off x="927607" y="5085184"/>
            <a:ext cx="7200800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/>
            <a:r>
              <a:rPr lang="fr-FR" sz="2400" dirty="0">
                <a:solidFill>
                  <a:prstClr val="black"/>
                </a:solidFill>
              </a:rPr>
              <a:t>C</a:t>
            </a:r>
            <a:r>
              <a:rPr lang="fr-FR" sz="2400" dirty="0" smtClean="0">
                <a:solidFill>
                  <a:prstClr val="black"/>
                </a:solidFill>
              </a:rPr>
              <a:t>onstruire </a:t>
            </a:r>
            <a:r>
              <a:rPr lang="fr-FR" sz="2400" dirty="0">
                <a:solidFill>
                  <a:prstClr val="black"/>
                </a:solidFill>
              </a:rPr>
              <a:t>des supports : </a:t>
            </a:r>
            <a:r>
              <a:rPr lang="fr-FR" sz="2400" i="1" dirty="0">
                <a:solidFill>
                  <a:prstClr val="black"/>
                </a:solidFill>
              </a:rPr>
              <a:t>jeux des 7 familles, </a:t>
            </a:r>
            <a:r>
              <a:rPr lang="fr-FR" sz="2400" i="1" dirty="0" err="1">
                <a:solidFill>
                  <a:prstClr val="black"/>
                </a:solidFill>
              </a:rPr>
              <a:t>flashcards</a:t>
            </a:r>
            <a:r>
              <a:rPr lang="fr-FR" sz="2400" i="1" dirty="0">
                <a:solidFill>
                  <a:prstClr val="black"/>
                </a:solidFill>
              </a:rPr>
              <a:t>, jeux de société</a:t>
            </a:r>
          </a:p>
        </p:txBody>
      </p:sp>
      <p:sp>
        <p:nvSpPr>
          <p:cNvPr id="8" name="Rectangle 7"/>
          <p:cNvSpPr/>
          <p:nvPr/>
        </p:nvSpPr>
        <p:spPr>
          <a:xfrm>
            <a:off x="899592" y="4005064"/>
            <a:ext cx="6302812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fr-FR" sz="2400" dirty="0">
                <a:solidFill>
                  <a:prstClr val="black"/>
                </a:solidFill>
              </a:rPr>
              <a:t>T</a:t>
            </a:r>
            <a:r>
              <a:rPr lang="fr-FR" sz="2400" dirty="0" smtClean="0">
                <a:solidFill>
                  <a:prstClr val="black"/>
                </a:solidFill>
              </a:rPr>
              <a:t>rouver </a:t>
            </a:r>
            <a:r>
              <a:rPr lang="fr-FR" sz="2400" dirty="0">
                <a:solidFill>
                  <a:prstClr val="black"/>
                </a:solidFill>
              </a:rPr>
              <a:t>des idées </a:t>
            </a:r>
            <a:r>
              <a:rPr lang="fr-FR" sz="2400" dirty="0" smtClean="0">
                <a:solidFill>
                  <a:prstClr val="black"/>
                </a:solidFill>
              </a:rPr>
              <a:t>(</a:t>
            </a:r>
            <a:r>
              <a:rPr lang="fr-FR" sz="2400" i="1" dirty="0">
                <a:solidFill>
                  <a:prstClr val="black"/>
                </a:solidFill>
              </a:rPr>
              <a:t>bricolages, recettes, cartes) </a:t>
            </a:r>
            <a:r>
              <a:rPr lang="fr-FR" sz="2400" i="1" dirty="0" smtClean="0">
                <a:solidFill>
                  <a:prstClr val="black"/>
                </a:solidFill>
              </a:rPr>
              <a:t>et des </a:t>
            </a:r>
            <a:r>
              <a:rPr lang="fr-FR" sz="2400" i="1" dirty="0">
                <a:solidFill>
                  <a:prstClr val="black"/>
                </a:solidFill>
              </a:rPr>
              <a:t>documents authentiques)</a:t>
            </a:r>
            <a:endParaRPr lang="fr-FR" sz="2400" dirty="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54523" y="2010335"/>
            <a:ext cx="4527748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fr-FR" sz="2400" dirty="0">
                <a:solidFill>
                  <a:prstClr val="black"/>
                </a:solidFill>
              </a:rPr>
              <a:t>Préparer des outils </a:t>
            </a:r>
            <a:r>
              <a:rPr lang="fr-FR" sz="2400" dirty="0" smtClean="0">
                <a:solidFill>
                  <a:prstClr val="black"/>
                </a:solidFill>
              </a:rPr>
              <a:t>pédagogiques</a:t>
            </a:r>
            <a:endParaRPr lang="fr-FR" sz="2400" dirty="0">
              <a:solidFill>
                <a:prstClr val="black"/>
              </a:solidFill>
            </a:endParaRPr>
          </a:p>
        </p:txBody>
      </p:sp>
      <p:sp>
        <p:nvSpPr>
          <p:cNvPr id="2" name="Flèche courbée vers la droite 1"/>
          <p:cNvSpPr/>
          <p:nvPr/>
        </p:nvSpPr>
        <p:spPr>
          <a:xfrm>
            <a:off x="251520" y="692696"/>
            <a:ext cx="432048" cy="576064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" name="Flèche courbée vers la droite 2"/>
          <p:cNvSpPr/>
          <p:nvPr/>
        </p:nvSpPr>
        <p:spPr>
          <a:xfrm>
            <a:off x="2483768" y="1844824"/>
            <a:ext cx="648072" cy="576064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054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73281" y="821902"/>
            <a:ext cx="6723066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fr-FR" sz="2400" dirty="0" smtClean="0">
                <a:solidFill>
                  <a:prstClr val="black"/>
                </a:solidFill>
              </a:rPr>
              <a:t>L’ Assistant peut prendre en charge un groupe pour…</a:t>
            </a:r>
            <a:endParaRPr lang="fr-FR" sz="2400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8370" y="163991"/>
            <a:ext cx="32616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3200" b="1" dirty="0">
                <a:solidFill>
                  <a:prstClr val="black"/>
                </a:solidFill>
              </a:rPr>
              <a:t>Pendant la séance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973364" y="4401620"/>
            <a:ext cx="4487068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fr-FR" sz="2400" dirty="0" smtClean="0">
                <a:solidFill>
                  <a:prstClr val="black"/>
                </a:solidFill>
              </a:rPr>
              <a:t>Animer </a:t>
            </a:r>
            <a:r>
              <a:rPr lang="fr-FR" sz="2400" dirty="0">
                <a:solidFill>
                  <a:prstClr val="black"/>
                </a:solidFill>
              </a:rPr>
              <a:t>un jeu avec </a:t>
            </a:r>
            <a:r>
              <a:rPr lang="fr-FR" sz="2400" dirty="0" smtClean="0">
                <a:solidFill>
                  <a:prstClr val="black"/>
                </a:solidFill>
              </a:rPr>
              <a:t>un groupe d’élèves</a:t>
            </a:r>
            <a:endParaRPr lang="fr-FR" sz="2400" dirty="0">
              <a:solidFill>
                <a:prstClr val="black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361295" y="3779810"/>
            <a:ext cx="4884867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fr-FR" sz="2400" dirty="0" smtClean="0">
                <a:solidFill>
                  <a:prstClr val="black"/>
                </a:solidFill>
              </a:rPr>
              <a:t>Faire </a:t>
            </a:r>
            <a:r>
              <a:rPr lang="fr-FR" sz="2400" dirty="0">
                <a:solidFill>
                  <a:prstClr val="black"/>
                </a:solidFill>
              </a:rPr>
              <a:t>jouer des </a:t>
            </a:r>
            <a:r>
              <a:rPr lang="fr-FR" sz="2400" dirty="0" smtClean="0">
                <a:solidFill>
                  <a:prstClr val="black"/>
                </a:solidFill>
              </a:rPr>
              <a:t>saynètes ou sketches</a:t>
            </a:r>
            <a:endParaRPr lang="fr-FR" sz="2400" dirty="0">
              <a:solidFill>
                <a:prstClr val="black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259632" y="5651264"/>
            <a:ext cx="7200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hlinkClick r:id="rId2"/>
              </a:rPr>
              <a:t>http://www.ac-versailles.fr/cid110969/jeux-et-activites-ludiques.html</a:t>
            </a:r>
            <a:endParaRPr lang="fr-FR" dirty="0"/>
          </a:p>
        </p:txBody>
      </p:sp>
      <p:sp>
        <p:nvSpPr>
          <p:cNvPr id="19" name="ZoneTexte 18"/>
          <p:cNvSpPr txBox="1"/>
          <p:nvPr/>
        </p:nvSpPr>
        <p:spPr>
          <a:xfrm>
            <a:off x="837995" y="1541983"/>
            <a:ext cx="1851386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/>
              <a:t>D</a:t>
            </a:r>
            <a:r>
              <a:rPr lang="fr-FR" sz="2400" dirty="0" smtClean="0"/>
              <a:t>ialoguer</a:t>
            </a:r>
            <a:endParaRPr lang="fr-FR" sz="2400" dirty="0"/>
          </a:p>
        </p:txBody>
      </p:sp>
      <p:sp>
        <p:nvSpPr>
          <p:cNvPr id="20" name="Rectangle 19"/>
          <p:cNvSpPr/>
          <p:nvPr/>
        </p:nvSpPr>
        <p:spPr>
          <a:xfrm>
            <a:off x="1619672" y="2298592"/>
            <a:ext cx="5832648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fr-FR" sz="2400" dirty="0" smtClean="0">
                <a:solidFill>
                  <a:prstClr val="black"/>
                </a:solidFill>
              </a:rPr>
              <a:t>Raconter une </a:t>
            </a:r>
            <a:r>
              <a:rPr lang="fr-FR" sz="2400" dirty="0">
                <a:solidFill>
                  <a:prstClr val="black"/>
                </a:solidFill>
              </a:rPr>
              <a:t>histoire </a:t>
            </a:r>
            <a:r>
              <a:rPr lang="fr-FR" sz="2400" dirty="0" smtClean="0">
                <a:solidFill>
                  <a:prstClr val="black"/>
                </a:solidFill>
              </a:rPr>
              <a:t>simple ou </a:t>
            </a:r>
            <a:r>
              <a:rPr lang="fr-FR" sz="2400" dirty="0">
                <a:solidFill>
                  <a:prstClr val="black"/>
                </a:solidFill>
              </a:rPr>
              <a:t>l</a:t>
            </a:r>
            <a:r>
              <a:rPr lang="fr-FR" sz="2400" dirty="0" smtClean="0">
                <a:solidFill>
                  <a:prstClr val="black"/>
                </a:solidFill>
              </a:rPr>
              <a:t>ire </a:t>
            </a:r>
            <a:r>
              <a:rPr lang="fr-FR" sz="2400" dirty="0">
                <a:solidFill>
                  <a:prstClr val="black"/>
                </a:solidFill>
              </a:rPr>
              <a:t>un </a:t>
            </a:r>
            <a:r>
              <a:rPr lang="fr-FR" sz="2400" dirty="0" smtClean="0">
                <a:solidFill>
                  <a:prstClr val="black"/>
                </a:solidFill>
              </a:rPr>
              <a:t>album</a:t>
            </a:r>
            <a:endParaRPr lang="fr-FR" sz="2400" dirty="0">
              <a:solidFill>
                <a:prstClr val="black"/>
              </a:solidFill>
            </a:endParaRPr>
          </a:p>
        </p:txBody>
      </p:sp>
      <p:sp>
        <p:nvSpPr>
          <p:cNvPr id="22" name="Flèche courbée vers la droite 21"/>
          <p:cNvSpPr/>
          <p:nvPr/>
        </p:nvSpPr>
        <p:spPr>
          <a:xfrm>
            <a:off x="314547" y="1431918"/>
            <a:ext cx="432048" cy="340898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5" name="Flèche courbée vers la droite 24"/>
          <p:cNvSpPr/>
          <p:nvPr/>
        </p:nvSpPr>
        <p:spPr>
          <a:xfrm>
            <a:off x="1045363" y="2224006"/>
            <a:ext cx="432048" cy="340898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6" name="Flèche courbée vers la droite 25"/>
          <p:cNvSpPr/>
          <p:nvPr/>
        </p:nvSpPr>
        <p:spPr>
          <a:xfrm>
            <a:off x="1979712" y="3140968"/>
            <a:ext cx="432048" cy="340898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7" name="Flèche courbée vers la droite 26"/>
          <p:cNvSpPr/>
          <p:nvPr/>
        </p:nvSpPr>
        <p:spPr>
          <a:xfrm>
            <a:off x="2778161" y="3671729"/>
            <a:ext cx="432048" cy="340898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8" name="Flèche courbée vers la droite 27"/>
          <p:cNvSpPr/>
          <p:nvPr/>
        </p:nvSpPr>
        <p:spPr>
          <a:xfrm>
            <a:off x="3304100" y="4646670"/>
            <a:ext cx="432048" cy="340898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2584198" y="2924944"/>
            <a:ext cx="5661965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Faire lire </a:t>
            </a:r>
            <a:r>
              <a:rPr lang="fr-FR" sz="2000" dirty="0" smtClean="0"/>
              <a:t>(aider </a:t>
            </a:r>
            <a:r>
              <a:rPr lang="fr-FR" sz="2000" dirty="0"/>
              <a:t>à la </a:t>
            </a:r>
            <a:r>
              <a:rPr lang="fr-FR" sz="2000" dirty="0" smtClean="0"/>
              <a:t>prononciation, à l’intonation…)</a:t>
            </a:r>
            <a:endParaRPr lang="fr-FR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9201" y="1397763"/>
            <a:ext cx="740359" cy="74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7585" y="4846706"/>
            <a:ext cx="1252285" cy="779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837" y="1431919"/>
            <a:ext cx="1337376" cy="89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8558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  <p:bldP spid="15" grpId="0" animBg="1"/>
      <p:bldP spid="19" grpId="0" animBg="1"/>
      <p:bldP spid="20" grpId="0" animBg="1"/>
      <p:bldP spid="22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80836" y="1470153"/>
            <a:ext cx="4815300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fr-FR" sz="2400" dirty="0" smtClean="0">
                <a:solidFill>
                  <a:prstClr val="black"/>
                </a:solidFill>
              </a:rPr>
              <a:t>Donner </a:t>
            </a:r>
            <a:r>
              <a:rPr lang="fr-FR" sz="2400" dirty="0">
                <a:solidFill>
                  <a:prstClr val="black"/>
                </a:solidFill>
              </a:rPr>
              <a:t>les consignes dans sa </a:t>
            </a:r>
            <a:r>
              <a:rPr lang="fr-FR" sz="2400" dirty="0" smtClean="0">
                <a:solidFill>
                  <a:prstClr val="black"/>
                </a:solidFill>
              </a:rPr>
              <a:t>langue</a:t>
            </a:r>
            <a:endParaRPr lang="fr-FR" sz="2400" dirty="0">
              <a:solidFill>
                <a:prstClr val="black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62491" y="404664"/>
            <a:ext cx="6912768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En groupe classe, avec l’enseignant, l’assistant peut:</a:t>
            </a:r>
            <a:endParaRPr lang="fr-FR" sz="2400" dirty="0"/>
          </a:p>
        </p:txBody>
      </p:sp>
      <p:sp>
        <p:nvSpPr>
          <p:cNvPr id="9" name="Rectangle 8"/>
          <p:cNvSpPr/>
          <p:nvPr/>
        </p:nvSpPr>
        <p:spPr>
          <a:xfrm>
            <a:off x="2155106" y="2329777"/>
            <a:ext cx="2529532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fr-FR" sz="2400" dirty="0" smtClean="0">
                <a:solidFill>
                  <a:prstClr val="black"/>
                </a:solidFill>
              </a:rPr>
              <a:t>Dire </a:t>
            </a:r>
            <a:r>
              <a:rPr lang="fr-FR" sz="2400" dirty="0">
                <a:solidFill>
                  <a:prstClr val="black"/>
                </a:solidFill>
              </a:rPr>
              <a:t>une </a:t>
            </a:r>
            <a:r>
              <a:rPr lang="fr-FR" sz="2400" dirty="0" smtClean="0">
                <a:solidFill>
                  <a:prstClr val="black"/>
                </a:solidFill>
              </a:rPr>
              <a:t>comptine </a:t>
            </a:r>
            <a:endParaRPr lang="fr-FR" sz="2400" dirty="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211960" y="3922185"/>
            <a:ext cx="4104456" cy="12003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fr-FR" sz="2400" dirty="0" smtClean="0"/>
              <a:t>Présenter sa culture (pays, ville, gastronomie, traditions, école, sport …)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333246" y="3170069"/>
            <a:ext cx="3168352" cy="46166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fr-FR" sz="2400" dirty="0" smtClean="0">
                <a:solidFill>
                  <a:prstClr val="black"/>
                </a:solidFill>
              </a:rPr>
              <a:t>Chanter </a:t>
            </a:r>
            <a:r>
              <a:rPr lang="fr-FR" sz="2400" dirty="0">
                <a:solidFill>
                  <a:prstClr val="black"/>
                </a:solidFill>
              </a:rPr>
              <a:t>une chanson</a:t>
            </a:r>
          </a:p>
        </p:txBody>
      </p:sp>
      <p:sp>
        <p:nvSpPr>
          <p:cNvPr id="13" name="Flèche courbée vers la droite 12"/>
          <p:cNvSpPr/>
          <p:nvPr/>
        </p:nvSpPr>
        <p:spPr>
          <a:xfrm>
            <a:off x="345978" y="1340768"/>
            <a:ext cx="576064" cy="504233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4" name="Flèche courbée vers la droite 13"/>
          <p:cNvSpPr/>
          <p:nvPr/>
        </p:nvSpPr>
        <p:spPr>
          <a:xfrm>
            <a:off x="1403648" y="2132856"/>
            <a:ext cx="576064" cy="504233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5" name="Flèche courbée vers la droite 14"/>
          <p:cNvSpPr/>
          <p:nvPr/>
        </p:nvSpPr>
        <p:spPr>
          <a:xfrm>
            <a:off x="2555776" y="2918322"/>
            <a:ext cx="576064" cy="504233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6" name="Flèche courbée vers la droite 15"/>
          <p:cNvSpPr/>
          <p:nvPr/>
        </p:nvSpPr>
        <p:spPr>
          <a:xfrm>
            <a:off x="3419872" y="4077072"/>
            <a:ext cx="576064" cy="504233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700158" y="5517232"/>
            <a:ext cx="40507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Aider à la correction des écrits des élèves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188" y="2384972"/>
            <a:ext cx="1109770" cy="1365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0559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2"/>
          </p:cNvPr>
          <p:cNvSpPr/>
          <p:nvPr/>
        </p:nvSpPr>
        <p:spPr>
          <a:xfrm>
            <a:off x="899592" y="1196752"/>
            <a:ext cx="77048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http://eduscol.education.fr/pid31433/creer-un-environnement-et-un-climat-propices-a-l-apprentissage.html?mode_player=1&amp;video=356732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420888"/>
            <a:ext cx="6334125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hlinkClick r:id="rId4"/>
          </p:cNvPr>
          <p:cNvSpPr/>
          <p:nvPr/>
        </p:nvSpPr>
        <p:spPr>
          <a:xfrm>
            <a:off x="251520" y="620688"/>
            <a:ext cx="71481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http://eduscol.education.fr/pid31432/enseigner-les-langues-vivantes.html</a:t>
            </a:r>
          </a:p>
        </p:txBody>
      </p:sp>
    </p:spTree>
    <p:extLst>
      <p:ext uri="{BB962C8B-B14F-4D97-AF65-F5344CB8AC3E}">
        <p14:creationId xmlns:p14="http://schemas.microsoft.com/office/powerpoint/2010/main" val="2285376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67544" y="500761"/>
            <a:ext cx="59046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b="1" dirty="0"/>
              <a:t>En dehors </a:t>
            </a:r>
            <a:r>
              <a:rPr lang="fr-FR" sz="3200" b="1" dirty="0" smtClean="0"/>
              <a:t>des séances de langue</a:t>
            </a:r>
            <a:endParaRPr lang="fr-FR" sz="3200" dirty="0"/>
          </a:p>
        </p:txBody>
      </p:sp>
      <p:sp>
        <p:nvSpPr>
          <p:cNvPr id="7" name="Rectangle 6"/>
          <p:cNvSpPr/>
          <p:nvPr/>
        </p:nvSpPr>
        <p:spPr>
          <a:xfrm>
            <a:off x="2483768" y="3848379"/>
            <a:ext cx="5655096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fr-FR" sz="2400" dirty="0">
                <a:solidFill>
                  <a:prstClr val="black"/>
                </a:solidFill>
              </a:rPr>
              <a:t>Vous accompagner dans une sortie scolaire</a:t>
            </a:r>
          </a:p>
        </p:txBody>
      </p:sp>
      <p:sp>
        <p:nvSpPr>
          <p:cNvPr id="8" name="Rectangle 7"/>
          <p:cNvSpPr/>
          <p:nvPr/>
        </p:nvSpPr>
        <p:spPr>
          <a:xfrm>
            <a:off x="1416650" y="1748715"/>
            <a:ext cx="5675630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fr-FR" sz="2400" dirty="0" smtClean="0">
                <a:solidFill>
                  <a:prstClr val="black"/>
                </a:solidFill>
              </a:rPr>
              <a:t>Aider à </a:t>
            </a:r>
            <a:r>
              <a:rPr lang="fr-FR" sz="2400" dirty="0">
                <a:solidFill>
                  <a:prstClr val="black"/>
                </a:solidFill>
              </a:rPr>
              <a:t>mener une activité pluridisciplinaire </a:t>
            </a:r>
            <a:endParaRPr lang="fr-FR" sz="2400" dirty="0" smtClean="0">
              <a:solidFill>
                <a:prstClr val="black"/>
              </a:solidFill>
            </a:endParaRPr>
          </a:p>
          <a:p>
            <a:pPr lvl="0"/>
            <a:r>
              <a:rPr lang="fr-FR" sz="2400" i="1" dirty="0">
                <a:solidFill>
                  <a:prstClr val="black"/>
                </a:solidFill>
              </a:rPr>
              <a:t>	</a:t>
            </a:r>
            <a:r>
              <a:rPr lang="fr-FR" sz="2400" i="1" dirty="0" smtClean="0">
                <a:solidFill>
                  <a:prstClr val="black"/>
                </a:solidFill>
              </a:rPr>
              <a:t>un </a:t>
            </a:r>
            <a:r>
              <a:rPr lang="fr-FR" sz="2400" i="1" dirty="0">
                <a:solidFill>
                  <a:prstClr val="black"/>
                </a:solidFill>
              </a:rPr>
              <a:t>jeu dans la cours en EPS, </a:t>
            </a:r>
            <a:endParaRPr lang="fr-FR" sz="2400" i="1" dirty="0" smtClean="0">
              <a:solidFill>
                <a:prstClr val="black"/>
              </a:solidFill>
            </a:endParaRPr>
          </a:p>
          <a:p>
            <a:pPr lvl="0"/>
            <a:r>
              <a:rPr lang="fr-FR" sz="2400" i="1" dirty="0">
                <a:solidFill>
                  <a:prstClr val="black"/>
                </a:solidFill>
              </a:rPr>
              <a:t>	</a:t>
            </a:r>
            <a:r>
              <a:rPr lang="fr-FR" sz="2400" i="1" dirty="0" smtClean="0">
                <a:solidFill>
                  <a:prstClr val="black"/>
                </a:solidFill>
              </a:rPr>
              <a:t>un </a:t>
            </a:r>
            <a:r>
              <a:rPr lang="fr-FR" sz="2400" i="1" dirty="0">
                <a:solidFill>
                  <a:prstClr val="black"/>
                </a:solidFill>
              </a:rPr>
              <a:t>travail en arts </a:t>
            </a:r>
            <a:r>
              <a:rPr lang="fr-FR" sz="2400" i="1" dirty="0" smtClean="0">
                <a:solidFill>
                  <a:prstClr val="black"/>
                </a:solidFill>
              </a:rPr>
              <a:t>plastiques…</a:t>
            </a:r>
            <a:endParaRPr lang="fr-FR" sz="2400" i="1" dirty="0">
              <a:solidFill>
                <a:prstClr val="black"/>
              </a:solidFill>
            </a:endParaRPr>
          </a:p>
        </p:txBody>
      </p:sp>
      <p:sp>
        <p:nvSpPr>
          <p:cNvPr id="2" name="Flèche courbée vers la droite 1"/>
          <p:cNvSpPr/>
          <p:nvPr/>
        </p:nvSpPr>
        <p:spPr>
          <a:xfrm>
            <a:off x="251520" y="1340768"/>
            <a:ext cx="1165130" cy="100811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" name="Flèche courbée vers la droite 2"/>
          <p:cNvSpPr/>
          <p:nvPr/>
        </p:nvSpPr>
        <p:spPr>
          <a:xfrm>
            <a:off x="1386044" y="3322569"/>
            <a:ext cx="969640" cy="962558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992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704" y="-35053"/>
            <a:ext cx="9479218" cy="6893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0277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381</TotalTime>
  <Words>401</Words>
  <Application>Microsoft Office PowerPoint</Application>
  <PresentationFormat>Affichage à l'écran (4:3)</PresentationFormat>
  <Paragraphs>69</Paragraphs>
  <Slides>13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4" baseType="lpstr">
      <vt:lpstr>Thème Office</vt:lpstr>
      <vt:lpstr>Présentation PowerPoint</vt:lpstr>
      <vt:lpstr>Eléments de Cadrage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DSI-Rectorat de Versailles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Celia Chaillot</dc:creator>
  <cp:lastModifiedBy>Celia Chaillot</cp:lastModifiedBy>
  <cp:revision>31</cp:revision>
  <cp:lastPrinted>2017-07-05T16:12:34Z</cp:lastPrinted>
  <dcterms:created xsi:type="dcterms:W3CDTF">2017-06-29T07:01:13Z</dcterms:created>
  <dcterms:modified xsi:type="dcterms:W3CDTF">2017-09-18T19:54:52Z</dcterms:modified>
</cp:coreProperties>
</file>