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3"/>
  </p:notesMasterIdLst>
  <p:sldIdLst>
    <p:sldId id="256" r:id="rId2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7BD"/>
    <a:srgbClr val="70E5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>
      <p:cViewPr>
        <p:scale>
          <a:sx n="100" d="100"/>
          <a:sy n="100" d="100"/>
        </p:scale>
        <p:origin x="-43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941CCC-5539-4CE7-BC90-DE2F2A4D3646}" type="datetimeFigureOut">
              <a:rPr lang="fr-FR" smtClean="0"/>
              <a:t>08/09/2020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569DC-1D1B-48F1-892C-EB4CBEDB9E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025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E746-D249-474E-9C48-82A694E45B08}" type="datetime1">
              <a:rPr lang="fr-FR" smtClean="0"/>
              <a:t>08/09/2020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Claire Perdriel- conseillère pédagique langues vivantes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BBD92-0FB7-4C9E-AB7D-1913A7C2E6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5DBA9-F62F-41FF-92B3-B3CD98790C30}" type="datetime1">
              <a:rPr lang="fr-FR" smtClean="0"/>
              <a:t>08/09/2020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Claire Perdriel- conseillère pédagique langues vivantes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BBD92-0FB7-4C9E-AB7D-1913A7C2E6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C3BD8-DF3A-4D17-A61D-BBC3E97E58D7}" type="datetime1">
              <a:rPr lang="fr-FR" smtClean="0"/>
              <a:t>08/09/2020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Claire Perdriel- conseillère pédagique langues vivantes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BBD92-0FB7-4C9E-AB7D-1913A7C2E62B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718C2-28D9-4310-9AB1-167EE42B0D15}" type="datetime1">
              <a:rPr lang="fr-FR" smtClean="0"/>
              <a:t>08/09/2020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Claire Perdriel- conseillère pédagique langues vivantes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BBD92-0FB7-4C9E-AB7D-1913A7C2E6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6DD31-00A1-4B2E-B4AD-DF5815F0BC3C}" type="datetime1">
              <a:rPr lang="fr-FR" smtClean="0"/>
              <a:t>08/09/2020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Claire Perdriel- conseillère pédagique langues vivantes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BBD92-0FB7-4C9E-AB7D-1913A7C2E6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BCB98-7403-4551-92E4-BA0DD1704566}" type="datetime1">
              <a:rPr lang="fr-FR" smtClean="0"/>
              <a:t>08/09/2020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Claire Perdriel- conseillère pédagique langues vivantes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BBD92-0FB7-4C9E-AB7D-1913A7C2E6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D8FDF-AF64-49D1-B056-1399B5BDC20D}" type="datetime1">
              <a:rPr lang="fr-FR" smtClean="0"/>
              <a:t>08/09/2020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Claire Perdriel- conseillère pédagique langues vivantes</a:t>
            </a:r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BBD92-0FB7-4C9E-AB7D-1913A7C2E6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23025-63CC-4E01-8C2B-1CA640A418FE}" type="datetime1">
              <a:rPr lang="fr-FR" smtClean="0"/>
              <a:t>08/09/2020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Claire Perdriel- conseillère pédagique langues vivantes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BBD92-0FB7-4C9E-AB7D-1913A7C2E6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F9847-9FA4-447A-8E71-5057E0630D87}" type="datetime1">
              <a:rPr lang="fr-FR" smtClean="0"/>
              <a:t>08/09/2020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Claire Perdriel- conseillère pédagique langues vivantes</a:t>
            </a:r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BBD92-0FB7-4C9E-AB7D-1913A7C2E6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85405-E990-408D-9D38-86E082C190D9}" type="datetime1">
              <a:rPr lang="fr-FR" smtClean="0"/>
              <a:t>08/09/2020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Claire Perdriel- conseillère pédagique langues vivantes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BBD92-0FB7-4C9E-AB7D-1913A7C2E6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B4E5B-7544-454C-9206-68761E848D4E}" type="datetime1">
              <a:rPr lang="fr-FR" smtClean="0"/>
              <a:t>08/09/2020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Claire Perdriel- conseillère pédagique langues vivantes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BBD92-0FB7-4C9E-AB7D-1913A7C2E6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A2AC047-FC3C-4863-90D6-4050B0C02367}" type="datetime1">
              <a:rPr lang="fr-FR" smtClean="0"/>
              <a:t>08/09/2020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Claire Perdriel- conseillère pédagique langues vivantes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69BBD92-0FB7-4C9E-AB7D-1913A7C2E6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hyperlink" Target="http://eole.irdp.ch/activites_eole/kikiriki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8.png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openxmlformats.org/officeDocument/2006/relationships/hyperlink" Target="http://eole.irdp.ch/activites_eole/buenos_dias.pdf" TargetMode="External"/><Relationship Id="rId9" Type="http://schemas.openxmlformats.org/officeDocument/2006/relationships/hyperlink" Target="https://edl.ecml.at/Portals/33/documents/EDL-animal-cards-all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e 4"/>
          <p:cNvSpPr/>
          <p:nvPr/>
        </p:nvSpPr>
        <p:spPr>
          <a:xfrm>
            <a:off x="4860032" y="692696"/>
            <a:ext cx="3483183" cy="127080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/>
              <a:t>Apprendre en réfléchissant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Jeux phoniques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5144713" y="4996307"/>
            <a:ext cx="1671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>
                <a:hlinkClick r:id="rId2"/>
              </a:rPr>
              <a:t>http://eole.irdp.ch/activites_eole/kikiriki.pdf</a:t>
            </a:r>
            <a:endParaRPr lang="fr-FR" sz="1200" dirty="0"/>
          </a:p>
        </p:txBody>
      </p:sp>
      <p:grpSp>
        <p:nvGrpSpPr>
          <p:cNvPr id="7" name="Groupe 6"/>
          <p:cNvGrpSpPr/>
          <p:nvPr/>
        </p:nvGrpSpPr>
        <p:grpSpPr>
          <a:xfrm>
            <a:off x="5415897" y="2798046"/>
            <a:ext cx="1415889" cy="2314005"/>
            <a:chOff x="6802873" y="2636912"/>
            <a:chExt cx="1834275" cy="3444004"/>
          </a:xfrm>
        </p:grpSpPr>
        <p:pic>
          <p:nvPicPr>
            <p:cNvPr id="6146" name="Picture 2">
              <a:hlinkClick r:id="rId2"/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02873" y="2636912"/>
              <a:ext cx="1699574" cy="34440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Rectangle 8"/>
            <p:cNvSpPr/>
            <p:nvPr/>
          </p:nvSpPr>
          <p:spPr>
            <a:xfrm>
              <a:off x="8049282" y="3235054"/>
              <a:ext cx="587866" cy="989869"/>
            </a:xfrm>
            <a:prstGeom prst="rect">
              <a:avLst/>
            </a:prstGeom>
            <a:solidFill>
              <a:srgbClr val="FFF7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1511880" y="438213"/>
            <a:ext cx="367538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fr-FR" sz="2400" b="1" dirty="0">
                <a:solidFill>
                  <a:prstClr val="white"/>
                </a:solidFill>
                <a:latin typeface="Calibri" panose="020F0502020204030204" pitchFamily="34" charset="0"/>
              </a:rPr>
              <a:t>Manipuler sans appréhension des sons et des mots inconnus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758480" y="5457972"/>
            <a:ext cx="20273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>
                <a:hlinkClick r:id="rId4"/>
              </a:rPr>
              <a:t>http://eole.irdp.ch/activites_eole/buenos_dias.pdf</a:t>
            </a:r>
            <a:endParaRPr lang="fr-FR" sz="1200" dirty="0"/>
          </a:p>
        </p:txBody>
      </p:sp>
      <p:grpSp>
        <p:nvGrpSpPr>
          <p:cNvPr id="16" name="Groupe 15"/>
          <p:cNvGrpSpPr/>
          <p:nvPr/>
        </p:nvGrpSpPr>
        <p:grpSpPr>
          <a:xfrm>
            <a:off x="7427910" y="3312220"/>
            <a:ext cx="1660470" cy="2260176"/>
            <a:chOff x="2808395" y="2134821"/>
            <a:chExt cx="2493354" cy="3388369"/>
          </a:xfrm>
        </p:grpSpPr>
        <p:pic>
          <p:nvPicPr>
            <p:cNvPr id="6147" name="Picture 3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08395" y="2134821"/>
              <a:ext cx="2268364" cy="3388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" name="Rectangle 17"/>
            <p:cNvSpPr/>
            <p:nvPr/>
          </p:nvSpPr>
          <p:spPr>
            <a:xfrm>
              <a:off x="4503760" y="2134822"/>
              <a:ext cx="797989" cy="1100267"/>
            </a:xfrm>
            <a:prstGeom prst="rect">
              <a:avLst/>
            </a:prstGeom>
            <a:solidFill>
              <a:srgbClr val="FFF7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22" name="ZoneTexte 21"/>
          <p:cNvSpPr txBox="1"/>
          <p:nvPr/>
        </p:nvSpPr>
        <p:spPr>
          <a:xfrm>
            <a:off x="6496092" y="6357936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GT Langues vivantes 78</a:t>
            </a:r>
            <a:endParaRPr lang="fr-FR" dirty="0"/>
          </a:p>
        </p:txBody>
      </p:sp>
      <p:sp>
        <p:nvSpPr>
          <p:cNvPr id="23" name="Rectangle 22"/>
          <p:cNvSpPr/>
          <p:nvPr/>
        </p:nvSpPr>
        <p:spPr>
          <a:xfrm>
            <a:off x="1269931" y="4996307"/>
            <a:ext cx="183572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000" dirty="0" smtClean="0"/>
              <a:t>Texte </a:t>
            </a:r>
            <a:r>
              <a:rPr lang="fr-FR" sz="1000" dirty="0"/>
              <a:t>: </a:t>
            </a:r>
            <a:r>
              <a:rPr lang="fr-FR" sz="1000" dirty="0" err="1"/>
              <a:t>Massin</a:t>
            </a:r>
            <a:r>
              <a:rPr lang="fr-FR" sz="1000" dirty="0"/>
              <a:t> </a:t>
            </a:r>
            <a:endParaRPr lang="fr-FR" sz="1000" dirty="0" smtClean="0"/>
          </a:p>
          <a:p>
            <a:r>
              <a:rPr lang="fr-FR" sz="1000" dirty="0" smtClean="0"/>
              <a:t>Illustrations </a:t>
            </a:r>
            <a:r>
              <a:rPr lang="fr-FR" sz="1000" dirty="0"/>
              <a:t>: Benjamin Rabier </a:t>
            </a:r>
            <a:endParaRPr lang="fr-FR" sz="1000" dirty="0" smtClean="0"/>
          </a:p>
          <a:p>
            <a:r>
              <a:rPr lang="fr-FR" sz="1000" dirty="0" err="1" smtClean="0"/>
              <a:t>Calligram</a:t>
            </a:r>
            <a:r>
              <a:rPr lang="fr-FR" sz="1000" dirty="0"/>
              <a:t>, 2011 </a:t>
            </a:r>
            <a:endParaRPr lang="fr-FR" sz="1000" dirty="0" smtClean="0"/>
          </a:p>
        </p:txBody>
      </p:sp>
      <p:pic>
        <p:nvPicPr>
          <p:cNvPr id="24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668" y="4278717"/>
            <a:ext cx="933450" cy="127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Rectangle 24"/>
          <p:cNvSpPr/>
          <p:nvPr/>
        </p:nvSpPr>
        <p:spPr>
          <a:xfrm>
            <a:off x="1329589" y="4534642"/>
            <a:ext cx="14751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b="1" dirty="0">
                <a:solidFill>
                  <a:prstClr val="black"/>
                </a:solidFill>
              </a:rPr>
              <a:t>Cris d’animaux de Paris à Pékin </a:t>
            </a:r>
            <a:endParaRPr lang="fr-FR" sz="2800" b="1" dirty="0"/>
          </a:p>
        </p:txBody>
      </p:sp>
      <p:sp>
        <p:nvSpPr>
          <p:cNvPr id="26" name="Rectangle 25"/>
          <p:cNvSpPr/>
          <p:nvPr/>
        </p:nvSpPr>
        <p:spPr>
          <a:xfrm>
            <a:off x="295668" y="3276396"/>
            <a:ext cx="3384377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000" dirty="0" smtClean="0"/>
              <a:t>Chaque </a:t>
            </a:r>
            <a:r>
              <a:rPr lang="fr-FR" sz="1000" dirty="0"/>
              <a:t>double page présente un animal et son cri singulier, décliné en diverses langues. Des pastels amusants donnent vie à cette joyeuse et "bavarde" ménagerie. En début et fin d'ouvrage, on donne la traduction en quarante langues du cri des seize animaux présentés. 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480448" y="2336381"/>
            <a:ext cx="162316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b="1" dirty="0">
                <a:solidFill>
                  <a:prstClr val="black"/>
                </a:solidFill>
              </a:rPr>
              <a:t>Comment l’éléphant barrit-il en japonais? </a:t>
            </a:r>
            <a:endParaRPr lang="fr-FR" sz="2800" b="1" dirty="0"/>
          </a:p>
        </p:txBody>
      </p:sp>
      <p:pic>
        <p:nvPicPr>
          <p:cNvPr id="28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98" y="2327280"/>
            <a:ext cx="1116562" cy="94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9"/>
          <p:cNvSpPr/>
          <p:nvPr/>
        </p:nvSpPr>
        <p:spPr>
          <a:xfrm>
            <a:off x="173279" y="5526939"/>
            <a:ext cx="526281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sz="1000" dirty="0">
                <a:solidFill>
                  <a:prstClr val="black"/>
                </a:solidFill>
              </a:rPr>
              <a:t>Le coq chante, la poule caquette, la vache meugle, la chèvre chevrote et la grenouille coasse. Mais à quoi ressemble la transposition de leur cri dan les différentes langues du monde? </a:t>
            </a:r>
            <a:endParaRPr lang="fr-FR" sz="1000" dirty="0" smtClean="0">
              <a:solidFill>
                <a:prstClr val="black"/>
              </a:solidFill>
            </a:endParaRPr>
          </a:p>
          <a:p>
            <a:pPr lvl="0"/>
            <a:r>
              <a:rPr lang="fr-FR" sz="1000" dirty="0" smtClean="0">
                <a:solidFill>
                  <a:prstClr val="black"/>
                </a:solidFill>
              </a:rPr>
              <a:t>C'est </a:t>
            </a:r>
            <a:r>
              <a:rPr lang="fr-FR" sz="1000" dirty="0">
                <a:solidFill>
                  <a:prstClr val="black"/>
                </a:solidFill>
              </a:rPr>
              <a:t>ce qu'invite à découvrir cet album dont chaque double page met en scène un animal que l'on a croqué dans douze petites vignettes. Chacune est accompagnée d'une onomatopée traduisant le cri de la bête tel qu'interprété par les habitants de dix pays, de la Russie à la France en passant par l'Allemagne, la Grande-Bretagne, l'Italie, l'Espagne, le Portugal, la Chine, la Corée du Sud et le Japon.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519470" y="2722398"/>
            <a:ext cx="146703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sz="1000" dirty="0">
                <a:solidFill>
                  <a:prstClr val="black"/>
                </a:solidFill>
              </a:rPr>
              <a:t>Texte : Lila </a:t>
            </a:r>
            <a:r>
              <a:rPr lang="fr-FR" sz="1000" dirty="0" err="1">
                <a:solidFill>
                  <a:prstClr val="black"/>
                </a:solidFill>
              </a:rPr>
              <a:t>Prap</a:t>
            </a:r>
            <a:endParaRPr lang="fr-FR" sz="1000" dirty="0">
              <a:solidFill>
                <a:prstClr val="black"/>
              </a:solidFill>
            </a:endParaRPr>
          </a:p>
          <a:p>
            <a:pPr lvl="0"/>
            <a:r>
              <a:rPr lang="fr-FR" sz="1000" dirty="0">
                <a:solidFill>
                  <a:prstClr val="black"/>
                </a:solidFill>
              </a:rPr>
              <a:t> Illustrations : Lila </a:t>
            </a:r>
            <a:r>
              <a:rPr lang="fr-FR" sz="1000" dirty="0" err="1">
                <a:solidFill>
                  <a:prstClr val="black"/>
                </a:solidFill>
              </a:rPr>
              <a:t>Prap</a:t>
            </a:r>
            <a:r>
              <a:rPr lang="fr-FR" sz="1000" dirty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fr-FR" sz="1000" dirty="0">
                <a:solidFill>
                  <a:prstClr val="black"/>
                </a:solidFill>
              </a:rPr>
              <a:t>Circonflexe, 2005 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292081" y="2420888"/>
            <a:ext cx="1055849" cy="206895"/>
          </a:xfrm>
          <a:prstGeom prst="rect">
            <a:avLst/>
          </a:prstGeom>
          <a:solidFill>
            <a:srgbClr val="FFF7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2" name="ZoneTexte 31"/>
          <p:cNvSpPr txBox="1"/>
          <p:nvPr/>
        </p:nvSpPr>
        <p:spPr>
          <a:xfrm>
            <a:off x="1270180" y="1770639"/>
            <a:ext cx="15282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Bibliographie</a:t>
            </a:r>
            <a:endParaRPr lang="fr-FR" dirty="0"/>
          </a:p>
        </p:txBody>
      </p:sp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933" y="1551462"/>
            <a:ext cx="600769" cy="588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3622695" y="4211476"/>
            <a:ext cx="152201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dirty="0">
                <a:hlinkClick r:id="rId9"/>
              </a:rPr>
              <a:t>https://edl.ecml.at/Portals/33/documents/EDL-animal-cards-all.pdf</a:t>
            </a:r>
            <a:endParaRPr lang="fr-FR" sz="1100" dirty="0"/>
          </a:p>
        </p:txBody>
      </p:sp>
      <p:pic>
        <p:nvPicPr>
          <p:cNvPr id="4" name="Picture 2">
            <a:hlinkClick r:id="rId9"/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851" y="2648855"/>
            <a:ext cx="1489315" cy="1489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515" y="438213"/>
            <a:ext cx="894845" cy="88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8729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agues">
  <a:themeElements>
    <a:clrScheme name="Personnalisé 3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00B0F0"/>
      </a:accent1>
      <a:accent2>
        <a:srgbClr val="7598D9"/>
      </a:accent2>
      <a:accent3>
        <a:srgbClr val="B32C16"/>
      </a:accent3>
      <a:accent4>
        <a:srgbClr val="FF6600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Vagues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larté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3341</TotalTime>
  <Words>225</Words>
  <Application>Microsoft Office PowerPoint</Application>
  <PresentationFormat>Affichage à l'écran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Vagues</vt:lpstr>
      <vt:lpstr>Présentation PowerPoint</vt:lpstr>
    </vt:vector>
  </TitlesOfParts>
  <Company>DSI-Rectorat de Versailles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EVEIL A LA DIVERSITE LINGUISTIQUE</dc:title>
  <dc:creator>Claire PERDRIEL</dc:creator>
  <cp:lastModifiedBy>Celia Chaillot</cp:lastModifiedBy>
  <cp:revision>300</cp:revision>
  <dcterms:created xsi:type="dcterms:W3CDTF">2017-04-10T12:34:28Z</dcterms:created>
  <dcterms:modified xsi:type="dcterms:W3CDTF">2020-09-08T07:18:29Z</dcterms:modified>
</cp:coreProperties>
</file>