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24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95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21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E746-D249-474E-9C48-82A694E45B08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8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18C2-28D9-4310-9AB1-167EE42B0D15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DD31-00A1-4B2E-B4AD-DF5815F0BC3C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0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CB98-7403-4551-92E4-BA0DD1704566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7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8FDF-AF64-49D1-B056-1399B5BDC20D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7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3025-63CC-4E01-8C2B-1CA640A418FE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2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9847-9FA4-447A-8E71-5057E0630D87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6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5405-E990-408D-9D38-86E082C190D9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8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81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B4E5B-7544-454C-9206-68761E848D4E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DBA9-F62F-41FF-92B3-B3CD98790C30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74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3BD8-DF3A-4D17-A61D-BBC3E97E58D7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2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4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4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02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22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74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81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87FB-EAD4-4019-A7DC-15AEE0FDD025}" type="datetimeFigureOut">
              <a:rPr lang="fr-FR" smtClean="0"/>
              <a:t>08/09/2020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AA2B-A7A6-49CC-9593-B6173BCE3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30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A2AC047-FC3C-4863-90D6-4050B0C02367}" type="datetime1">
              <a:rPr lang="fr-FR" smtClean="0">
                <a:solidFill>
                  <a:srgbClr val="575F6D"/>
                </a:solidFill>
              </a:rPr>
              <a:pPr/>
              <a:t>08/09/2020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575F6D"/>
                </a:solidFill>
              </a:rPr>
              <a:t>Claire Perdriel- conseillère pédagique langues vivantes</a:t>
            </a:r>
            <a:endParaRPr lang="fr-F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69BBD92-0FB7-4C9E-AB7D-1913A7C2E62B}" type="slidenum">
              <a:rPr lang="fr-FR" smtClean="0">
                <a:solidFill>
                  <a:srgbClr val="575F6D"/>
                </a:solidFill>
              </a:rPr>
              <a:pPr/>
              <a:t>‹N°›</a:t>
            </a:fld>
            <a:endParaRPr lang="fr-FR">
              <a:solidFill>
                <a:srgbClr val="575F6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9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JCLxhE7u8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youtube.com/watch?v=Y3u6Gw2_X6c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gaJCLxhE7u8*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tiff"/><Relationship Id="rId7" Type="http://schemas.openxmlformats.org/officeDocument/2006/relationships/hyperlink" Target="https://www.google.fr/url?sa=i&amp;url=https://freesvg.org/dog-cartoon-style&amp;psig=AOvVaw3A2ijx2fHPVDSesm8TSjvV&amp;ust=1584020424984000&amp;source=images&amp;cd=vfe&amp;ved=0CAIQjRxqFwoTCKDC0ZDGkugCFQAAAAAdAAAAABAE" TargetMode="External"/><Relationship Id="rId2" Type="http://schemas.openxmlformats.org/officeDocument/2006/relationships/hyperlink" Target="https://padlet.com/cpetrault/123_Solei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hyperlink" Target="http://www.ac-grenoble.fr/lve26/IMG/pdf_Fiche_jeu_What_s_the_time_Mr_Wolf_.pdf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youtube.com/results?search_query=http://www.videojug.com/tag/playground-games" TargetMode="Externa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hyperlink" Target="https://www.google.fr/url?sa=i&amp;url=https://www.pngitem.com/middle/oxJTJh_clip-art-baked-potato-clipart-potato-hd-png/&amp;psig=AOvVaw1dYKSSmgorUGPJOm0F2qra&amp;ust=1583850631487000&amp;source=images&amp;cd=vfe&amp;ved=0CAIQjRxqFwoTCKCmsMTNjegCFQAAAAAdAAAAABAQ" TargetMode="External"/><Relationship Id="rId2" Type="http://schemas.openxmlformats.org/officeDocument/2006/relationships/hyperlink" Target="http://www.ac-grenoble.fr/lve26/IMG/pdf_Fiche_jeu_hot_potato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fr/url?sa=i&amp;url=https://fr.wikipedia.org/wiki/Fichier:Emojione_1F40A.svg&amp;psig=AOvVaw01LweuQsu8wIiXihNOqEFb&amp;ust=1583850427585000&amp;source=images&amp;cd=vfe&amp;ved=0CAIQjRxqFwoTCMjiiePMjegCFQAAAAAdAAAAABAF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www.youtube.com/watch?v=cxJlNY42Zqk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youtube.com/results?search_query=http://www.videojug.com/tag/playground-games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9.png"/><Relationship Id="rId2" Type="http://schemas.openxmlformats.org/officeDocument/2006/relationships/hyperlink" Target="http://www.ac-grenoble.fr/lve26/IMG/pdf_Fiche_jeu_twins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hyperlink" Target="http://www.ac-grenoble.fr/lve26/IMG/pdf_Fiche_jeu_shark_attack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qwB4owcLAA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tiff"/><Relationship Id="rId7" Type="http://schemas.openxmlformats.org/officeDocument/2006/relationships/image" Target="../media/image3.png"/><Relationship Id="rId2" Type="http://schemas.openxmlformats.org/officeDocument/2006/relationships/hyperlink" Target="http://www.ac-grenoble.fr/lve26/IMG/pdf_Fiche_jeu_good_morning_goodbye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hyperlink" Target="https://www.google.fr/url?sa=i&amp;url=https://www.needpix.com/photo/100350/canard-duck-bird-animal-funny-cute&amp;psig=AOvVaw06KVxnVXWrBm4E9GW6bXDL&amp;ust=1583937924782000&amp;source=images&amp;cd=vfe&amp;ved=0CAIQjRxqFwoTCIiUj92SkOgCFQAAAAAdAAAAABAF" TargetMode="External"/><Relationship Id="rId4" Type="http://schemas.openxmlformats.org/officeDocument/2006/relationships/hyperlink" Target="https://www.youtube.com/results?search_query=http://www.videojug.com/tag/playground-gam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url=https://wall.alphacoders.com/big.php?i%3D448009%26lang%3DSwedish&amp;psig=AOvVaw0p2q2pRTOhh8i7waeFynCy&amp;ust=1583938411837000&amp;source=images&amp;cd=vfe&amp;ved=0CAIQjRxqFwoTCPDRs8WUkOgCFQAAAAAdAAAAABAQ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5467674" y="836712"/>
            <a:ext cx="2520280" cy="1021910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 err="1">
                <a:solidFill>
                  <a:prstClr val="black"/>
                </a:solidFill>
              </a:rPr>
              <a:t>Finger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plays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959" y="4191627"/>
            <a:ext cx="22457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</a:rPr>
              <a:t>Two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little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dicky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birds</a:t>
            </a:r>
            <a:endParaRPr lang="fr-FR" sz="1600" b="1" dirty="0">
              <a:solidFill>
                <a:prstClr val="black"/>
              </a:solidFill>
            </a:endParaRPr>
          </a:p>
          <a:p>
            <a:r>
              <a:rPr lang="fr-FR" sz="1600" i="1" dirty="0" err="1">
                <a:solidFill>
                  <a:prstClr val="black"/>
                </a:solidFill>
              </a:rPr>
              <a:t>Two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little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dicky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birds</a:t>
            </a:r>
            <a:endParaRPr lang="fr-FR" sz="1600" i="1" dirty="0">
              <a:solidFill>
                <a:prstClr val="black"/>
              </a:solidFill>
            </a:endParaRPr>
          </a:p>
          <a:p>
            <a:r>
              <a:rPr lang="fr-FR" sz="1600" i="1" dirty="0">
                <a:solidFill>
                  <a:prstClr val="black"/>
                </a:solidFill>
              </a:rPr>
              <a:t>Sitting on a </a:t>
            </a:r>
            <a:r>
              <a:rPr lang="fr-FR" sz="1600" i="1" dirty="0" err="1">
                <a:solidFill>
                  <a:prstClr val="black"/>
                </a:solidFill>
              </a:rPr>
              <a:t>wall</a:t>
            </a:r>
            <a:endParaRPr lang="fr-FR" sz="1600" i="1" dirty="0">
              <a:solidFill>
                <a:prstClr val="black"/>
              </a:solidFill>
            </a:endParaRPr>
          </a:p>
          <a:p>
            <a:r>
              <a:rPr lang="fr-FR" sz="1600" i="1" dirty="0">
                <a:solidFill>
                  <a:prstClr val="black"/>
                </a:solidFill>
              </a:rPr>
              <a:t>One </a:t>
            </a:r>
            <a:r>
              <a:rPr lang="fr-FR" sz="1600" i="1" dirty="0" err="1">
                <a:solidFill>
                  <a:prstClr val="black"/>
                </a:solidFill>
              </a:rPr>
              <a:t>named</a:t>
            </a:r>
            <a:r>
              <a:rPr lang="fr-FR" sz="1600" i="1" dirty="0">
                <a:solidFill>
                  <a:prstClr val="black"/>
                </a:solidFill>
              </a:rPr>
              <a:t> Peter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One </a:t>
            </a:r>
            <a:r>
              <a:rPr lang="fr-FR" sz="1600" i="1" dirty="0" err="1">
                <a:solidFill>
                  <a:prstClr val="black"/>
                </a:solidFill>
              </a:rPr>
              <a:t>named</a:t>
            </a:r>
            <a:r>
              <a:rPr lang="fr-FR" sz="1600" i="1" dirty="0">
                <a:solidFill>
                  <a:prstClr val="black"/>
                </a:solidFill>
              </a:rPr>
              <a:t> Paul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Fly </a:t>
            </a:r>
            <a:r>
              <a:rPr lang="fr-FR" sz="1600" i="1" dirty="0" err="1">
                <a:solidFill>
                  <a:prstClr val="black"/>
                </a:solidFill>
              </a:rPr>
              <a:t>away</a:t>
            </a:r>
            <a:r>
              <a:rPr lang="fr-FR" sz="1600" i="1" dirty="0">
                <a:solidFill>
                  <a:prstClr val="black"/>
                </a:solidFill>
              </a:rPr>
              <a:t> Peter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Fly </a:t>
            </a:r>
            <a:r>
              <a:rPr lang="fr-FR" sz="1600" i="1" dirty="0" err="1">
                <a:solidFill>
                  <a:prstClr val="black"/>
                </a:solidFill>
              </a:rPr>
              <a:t>away</a:t>
            </a:r>
            <a:r>
              <a:rPr lang="fr-FR" sz="1600" i="1" dirty="0">
                <a:solidFill>
                  <a:prstClr val="black"/>
                </a:solidFill>
              </a:rPr>
              <a:t> Paul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Come back Peter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Come back Paul</a:t>
            </a:r>
          </a:p>
        </p:txBody>
      </p:sp>
      <p:sp>
        <p:nvSpPr>
          <p:cNvPr id="8" name="Rectangle 7"/>
          <p:cNvSpPr/>
          <p:nvPr/>
        </p:nvSpPr>
        <p:spPr>
          <a:xfrm>
            <a:off x="5855260" y="2924944"/>
            <a:ext cx="29391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Round and round the garden</a:t>
            </a:r>
          </a:p>
          <a:p>
            <a:r>
              <a:rPr lang="fr-FR" i="1" dirty="0">
                <a:solidFill>
                  <a:prstClr val="black"/>
                </a:solidFill>
              </a:rPr>
              <a:t>Round and round the </a:t>
            </a:r>
            <a:r>
              <a:rPr lang="fr-FR" i="1" dirty="0" err="1">
                <a:solidFill>
                  <a:prstClr val="black"/>
                </a:solidFill>
              </a:rPr>
              <a:t>garden</a:t>
            </a:r>
            <a:r>
              <a:rPr lang="fr-FR" i="1" dirty="0">
                <a:solidFill>
                  <a:prstClr val="black"/>
                </a:solidFill>
              </a:rPr>
              <a:t> </a:t>
            </a:r>
          </a:p>
          <a:p>
            <a:r>
              <a:rPr lang="fr-FR" i="1" dirty="0">
                <a:solidFill>
                  <a:srgbClr val="0070C0"/>
                </a:solidFill>
              </a:rPr>
              <a:t>le doigt trace des cercles</a:t>
            </a:r>
          </a:p>
          <a:p>
            <a:r>
              <a:rPr lang="fr-FR" i="1" dirty="0" err="1">
                <a:solidFill>
                  <a:prstClr val="black"/>
                </a:solidFill>
              </a:rPr>
              <a:t>Like</a:t>
            </a:r>
            <a:r>
              <a:rPr lang="fr-FR" i="1" dirty="0">
                <a:solidFill>
                  <a:prstClr val="black"/>
                </a:solidFill>
              </a:rPr>
              <a:t> a Teddy </a:t>
            </a:r>
            <a:r>
              <a:rPr lang="fr-FR" i="1" dirty="0" err="1">
                <a:solidFill>
                  <a:prstClr val="black"/>
                </a:solidFill>
              </a:rPr>
              <a:t>bear</a:t>
            </a:r>
            <a:r>
              <a:rPr lang="fr-FR" i="1" dirty="0">
                <a:solidFill>
                  <a:prstClr val="black"/>
                </a:solidFill>
              </a:rPr>
              <a:t> </a:t>
            </a:r>
          </a:p>
          <a:p>
            <a:r>
              <a:rPr lang="fr-FR" i="1" dirty="0">
                <a:solidFill>
                  <a:srgbClr val="0070C0"/>
                </a:solidFill>
              </a:rPr>
              <a:t>dans la paume de la main</a:t>
            </a:r>
          </a:p>
          <a:p>
            <a:r>
              <a:rPr lang="fr-FR" i="1" dirty="0">
                <a:solidFill>
                  <a:prstClr val="black"/>
                </a:solidFill>
              </a:rPr>
              <a:t>One </a:t>
            </a:r>
            <a:r>
              <a:rPr lang="fr-FR" i="1" dirty="0" err="1">
                <a:solidFill>
                  <a:prstClr val="black"/>
                </a:solidFill>
              </a:rPr>
              <a:t>step</a:t>
            </a:r>
            <a:r>
              <a:rPr lang="fr-FR" i="1" dirty="0">
                <a:solidFill>
                  <a:prstClr val="black"/>
                </a:solidFill>
              </a:rPr>
              <a:t>, </a:t>
            </a:r>
            <a:r>
              <a:rPr lang="fr-FR" i="1" dirty="0" err="1">
                <a:solidFill>
                  <a:prstClr val="black"/>
                </a:solidFill>
              </a:rPr>
              <a:t>two</a:t>
            </a:r>
            <a:r>
              <a:rPr lang="fr-FR" i="1" dirty="0">
                <a:solidFill>
                  <a:prstClr val="black"/>
                </a:solidFill>
              </a:rPr>
              <a:t> </a:t>
            </a:r>
            <a:r>
              <a:rPr lang="fr-FR" i="1" dirty="0" err="1">
                <a:solidFill>
                  <a:prstClr val="black"/>
                </a:solidFill>
              </a:rPr>
              <a:t>steps</a:t>
            </a:r>
            <a:r>
              <a:rPr lang="fr-FR" i="1" dirty="0">
                <a:solidFill>
                  <a:prstClr val="black"/>
                </a:solidFill>
              </a:rPr>
              <a:t> </a:t>
            </a:r>
          </a:p>
          <a:p>
            <a:r>
              <a:rPr lang="fr-FR" i="1" dirty="0">
                <a:solidFill>
                  <a:srgbClr val="0070C0"/>
                </a:solidFill>
              </a:rPr>
              <a:t>puis monte le long du bras</a:t>
            </a:r>
          </a:p>
          <a:p>
            <a:r>
              <a:rPr lang="fr-FR" i="1" dirty="0" err="1">
                <a:solidFill>
                  <a:prstClr val="black"/>
                </a:solidFill>
              </a:rPr>
              <a:t>Tickle-ee</a:t>
            </a:r>
            <a:r>
              <a:rPr lang="fr-FR" i="1" dirty="0">
                <a:solidFill>
                  <a:prstClr val="black"/>
                </a:solidFill>
              </a:rPr>
              <a:t> </a:t>
            </a:r>
            <a:r>
              <a:rPr lang="fr-FR" i="1" dirty="0" err="1">
                <a:solidFill>
                  <a:prstClr val="black"/>
                </a:solidFill>
              </a:rPr>
              <a:t>under</a:t>
            </a:r>
            <a:r>
              <a:rPr lang="fr-FR" i="1" dirty="0">
                <a:solidFill>
                  <a:prstClr val="black"/>
                </a:solidFill>
              </a:rPr>
              <a:t> </a:t>
            </a:r>
            <a:r>
              <a:rPr lang="fr-FR" i="1" dirty="0" err="1">
                <a:solidFill>
                  <a:prstClr val="black"/>
                </a:solidFill>
              </a:rPr>
              <a:t>there</a:t>
            </a:r>
            <a:r>
              <a:rPr lang="fr-FR" i="1" dirty="0">
                <a:solidFill>
                  <a:prstClr val="black"/>
                </a:solidFill>
              </a:rPr>
              <a:t> </a:t>
            </a:r>
          </a:p>
          <a:p>
            <a:r>
              <a:rPr lang="fr-FR" i="1" dirty="0">
                <a:solidFill>
                  <a:srgbClr val="0070C0"/>
                </a:solidFill>
              </a:rPr>
              <a:t>et chatouille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959" y="3545296"/>
            <a:ext cx="164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hlinkClick r:id="rId2"/>
              </a:rPr>
              <a:t>https://www.youtube.com/watch?v=Y3u6Gw2_X6c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801" y="3347039"/>
            <a:ext cx="2200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hlinkClick r:id="rId3"/>
              </a:rPr>
              <a:t>https://www.youtube.com/watch?v=gaJCLxhE7u8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06864" y="3822295"/>
            <a:ext cx="28209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prstClr val="black"/>
                </a:solidFill>
              </a:rPr>
              <a:t>Two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little</a:t>
            </a:r>
            <a:r>
              <a:rPr lang="fr-FR" sz="1600" b="1" dirty="0">
                <a:solidFill>
                  <a:prstClr val="black"/>
                </a:solidFill>
              </a:rPr>
              <a:t> black </a:t>
            </a:r>
            <a:r>
              <a:rPr lang="fr-FR" sz="1600" b="1" dirty="0" err="1">
                <a:solidFill>
                  <a:prstClr val="black"/>
                </a:solidFill>
              </a:rPr>
              <a:t>birds</a:t>
            </a: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The </a:t>
            </a:r>
            <a:r>
              <a:rPr lang="fr-FR" sz="1600" b="1" dirty="0" err="1">
                <a:solidFill>
                  <a:prstClr val="black"/>
                </a:solidFill>
              </a:rPr>
              <a:t>Itsy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Bitsy</a:t>
            </a:r>
            <a:r>
              <a:rPr lang="fr-FR" sz="1600" b="1" dirty="0">
                <a:solidFill>
                  <a:prstClr val="black"/>
                </a:solidFill>
              </a:rPr>
              <a:t> Spider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Open </a:t>
            </a:r>
            <a:r>
              <a:rPr lang="fr-FR" sz="1600" b="1" dirty="0" err="1">
                <a:solidFill>
                  <a:prstClr val="black"/>
                </a:solidFill>
              </a:rPr>
              <a:t>shut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them</a:t>
            </a: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Jack and Jill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Five </a:t>
            </a:r>
            <a:r>
              <a:rPr lang="fr-FR" sz="1600" b="1" dirty="0" err="1">
                <a:solidFill>
                  <a:prstClr val="black"/>
                </a:solidFill>
              </a:rPr>
              <a:t>Little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Monkeys</a:t>
            </a: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Baby Shark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prstClr val="black"/>
                </a:solidFill>
              </a:rPr>
              <a:t>Did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you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ever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see</a:t>
            </a:r>
            <a:r>
              <a:rPr lang="fr-FR" sz="1600" b="1" dirty="0">
                <a:solidFill>
                  <a:prstClr val="black"/>
                </a:solidFill>
              </a:rPr>
              <a:t> a </a:t>
            </a:r>
            <a:r>
              <a:rPr lang="fr-FR" sz="1600" b="1" dirty="0" err="1">
                <a:solidFill>
                  <a:prstClr val="black"/>
                </a:solidFill>
              </a:rPr>
              <a:t>Fishy</a:t>
            </a:r>
            <a:r>
              <a:rPr lang="fr-FR" sz="16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339335" y="636307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654">
            <a:off x="4406438" y="600009"/>
            <a:ext cx="956753" cy="9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5659" y="408923"/>
            <a:ext cx="2275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Jeux de doigts</a:t>
            </a:r>
          </a:p>
        </p:txBody>
      </p:sp>
      <p:pic>
        <p:nvPicPr>
          <p:cNvPr id="16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6" y="2464127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02" y="2464127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8" y="408923"/>
            <a:ext cx="11461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5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xmlns="" id="{3323909E-7171-7943-8C68-D938EFD6684C}"/>
              </a:ext>
            </a:extLst>
          </p:cNvPr>
          <p:cNvSpPr/>
          <p:nvPr/>
        </p:nvSpPr>
        <p:spPr>
          <a:xfrm>
            <a:off x="5964855" y="5733256"/>
            <a:ext cx="3001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fr-FR" sz="1200" dirty="0" err="1">
                <a:solidFill>
                  <a:prstClr val="black"/>
                </a:solidFill>
                <a:hlinkClick r:id="rId2"/>
              </a:rPr>
              <a:t>padlet.com</a:t>
            </a:r>
            <a:r>
              <a:rPr lang="fr-FR" sz="1200" dirty="0">
                <a:solidFill>
                  <a:prstClr val="black"/>
                </a:solidFill>
                <a:hlinkClick r:id="rId2"/>
              </a:rPr>
              <a:t>/</a:t>
            </a:r>
            <a:r>
              <a:rPr lang="fr-FR" sz="1200" dirty="0" err="1">
                <a:solidFill>
                  <a:prstClr val="black"/>
                </a:solidFill>
                <a:hlinkClick r:id="rId2"/>
              </a:rPr>
              <a:t>cpetrault</a:t>
            </a:r>
            <a:r>
              <a:rPr lang="fr-FR" sz="1200" dirty="0">
                <a:solidFill>
                  <a:prstClr val="black"/>
                </a:solidFill>
                <a:hlinkClick r:id="rId2"/>
              </a:rPr>
              <a:t>/123_Soleil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1844293-2AA6-6E4E-AC42-5A273F1F0D84}"/>
              </a:ext>
            </a:extLst>
          </p:cNvPr>
          <p:cNvSpPr txBox="1"/>
          <p:nvPr/>
        </p:nvSpPr>
        <p:spPr>
          <a:xfrm>
            <a:off x="6355294" y="3346571"/>
            <a:ext cx="240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En espagnol, italien, allemand, polonais…</a:t>
            </a:r>
          </a:p>
        </p:txBody>
      </p:sp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xmlns="" id="{457C3289-A58D-A544-A282-F63ADE3C9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8"/>
          <a:stretch/>
        </p:blipFill>
        <p:spPr>
          <a:xfrm>
            <a:off x="5979420" y="4082167"/>
            <a:ext cx="2810243" cy="1651089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4931481" y="671470"/>
            <a:ext cx="3240919" cy="1214122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 err="1">
                <a:solidFill>
                  <a:prstClr val="black"/>
                </a:solidFill>
              </a:rPr>
              <a:t>Playground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games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1844293-2AA6-6E4E-AC42-5A273F1F0D84}"/>
              </a:ext>
            </a:extLst>
          </p:cNvPr>
          <p:cNvSpPr txBox="1"/>
          <p:nvPr/>
        </p:nvSpPr>
        <p:spPr>
          <a:xfrm>
            <a:off x="423560" y="332656"/>
            <a:ext cx="4290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latin typeface="Calibri" panose="020F0502020204030204" pitchFamily="34" charset="0"/>
              </a:rPr>
              <a:t>Jeux de cour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1  2   3 Soleil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What’s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 the time Mr Wolf?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9301" y="3825306"/>
            <a:ext cx="18043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4"/>
              </a:rPr>
              <a:t>https://www.youtube.com/results?search_query=http%3A%2F%2Fwww.videojug.com%2Ftag%2Fplayground-games</a:t>
            </a:r>
            <a:endParaRPr lang="fr-FR" sz="1100" dirty="0">
              <a:solidFill>
                <a:prstClr val="black"/>
              </a:solidFill>
            </a:endParaRPr>
          </a:p>
        </p:txBody>
      </p:sp>
      <p:pic>
        <p:nvPicPr>
          <p:cNvPr id="11267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4" y="1950865"/>
            <a:ext cx="3704544" cy="44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9383" y="6462617"/>
            <a:ext cx="50726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prstClr val="black"/>
                </a:solidFill>
                <a:hlinkClick r:id="rId5"/>
              </a:rPr>
              <a:t>http://www.ac-grenoble.fr/lve26/IMG/pdf_Fiche_jeu_What_s_the_time_Mr_Wolf_.pdf</a:t>
            </a:r>
            <a:endParaRPr lang="fr-FR" sz="1050" dirty="0">
              <a:solidFill>
                <a:prstClr val="black"/>
              </a:solidFill>
            </a:endParaRPr>
          </a:p>
        </p:txBody>
      </p:sp>
      <p:sp>
        <p:nvSpPr>
          <p:cNvPr id="8" name="AutoShape 2" descr="Résultat de recherche d'images pour &quot;loup&quot;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98400"/>
            <a:ext cx="960261" cy="9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23" y="520673"/>
            <a:ext cx="652657" cy="55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563976" y="273832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  <a:latin typeface="Berlin Sans FB Demi" panose="020E0802020502020306" pitchFamily="34" charset="0"/>
              </a:rPr>
              <a:t>1  2  3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31" y="2722206"/>
            <a:ext cx="652657" cy="55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488230" y="6331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pic>
        <p:nvPicPr>
          <p:cNvPr id="22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4" y="2936822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4" y="3155280"/>
            <a:ext cx="394255" cy="39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3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2E5296-35B7-224E-B378-D772EAAF9B21}"/>
              </a:ext>
            </a:extLst>
          </p:cNvPr>
          <p:cNvSpPr/>
          <p:nvPr/>
        </p:nvSpPr>
        <p:spPr>
          <a:xfrm>
            <a:off x="2286000" y="-6035129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52CF3C-9469-8049-82DB-35F6055F3EF3}"/>
              </a:ext>
            </a:extLst>
          </p:cNvPr>
          <p:cNvSpPr/>
          <p:nvPr/>
        </p:nvSpPr>
        <p:spPr>
          <a:xfrm>
            <a:off x="266391" y="1745165"/>
            <a:ext cx="201960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Dip</a:t>
            </a:r>
            <a:r>
              <a:rPr lang="fr-FR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dip</a:t>
            </a:r>
            <a:r>
              <a:rPr lang="fr-FR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dip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Dip, dip, dip, 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My blues ship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Sailing on the water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Like a cup and saucer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Out goes one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Out goes two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goes another one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that makes you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3EFB62-BC37-1944-A214-E4B9C36B5E79}"/>
              </a:ext>
            </a:extLst>
          </p:cNvPr>
          <p:cNvSpPr/>
          <p:nvPr/>
        </p:nvSpPr>
        <p:spPr>
          <a:xfrm>
            <a:off x="6001737" y="3491885"/>
            <a:ext cx="3078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Eenie</a:t>
            </a:r>
            <a:r>
              <a:rPr lang="en-GB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meenie</a:t>
            </a:r>
            <a:r>
              <a:rPr lang="en-GB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miney</a:t>
            </a:r>
            <a:r>
              <a:rPr lang="en-GB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Eenie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meenie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miney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Catch a tiger by his toe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he hollas let him go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My mother said to pick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very best one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you are </a:t>
            </a:r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nooooooot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(not) it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B24BDE-6683-BA4E-A49D-41EF2804E258}"/>
              </a:ext>
            </a:extLst>
          </p:cNvPr>
          <p:cNvSpPr/>
          <p:nvPr/>
        </p:nvSpPr>
        <p:spPr>
          <a:xfrm>
            <a:off x="4546286" y="2273217"/>
            <a:ext cx="18527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Tinker, tailor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Tinker,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Tailor,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Soldier,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Sailor,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Rich man,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Poor man,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Beggar man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Thief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797DD73-62EE-304D-B5A5-2CB4AEF37B11}"/>
              </a:ext>
            </a:extLst>
          </p:cNvPr>
          <p:cNvSpPr/>
          <p:nvPr/>
        </p:nvSpPr>
        <p:spPr>
          <a:xfrm>
            <a:off x="2340794" y="3281310"/>
            <a:ext cx="22312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Ip,dip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Op, dip, sky blue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is it ?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Not you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Not because you’re dirty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Not because you’re clean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My mother says you’re the fairy queen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1 eenie meenie Er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72" y="3195308"/>
            <a:ext cx="457200" cy="546099"/>
          </a:xfrm>
          <a:prstGeom prst="rect">
            <a:avLst/>
          </a:prstGeom>
        </p:spPr>
      </p:pic>
      <p:pic>
        <p:nvPicPr>
          <p:cNvPr id="4" name="3 tinker tail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99" y="2690534"/>
            <a:ext cx="457200" cy="546099"/>
          </a:xfrm>
          <a:prstGeom prst="rect">
            <a:avLst/>
          </a:prstGeom>
        </p:spPr>
      </p:pic>
      <p:pic>
        <p:nvPicPr>
          <p:cNvPr id="5" name="5 ip, dip Kathlee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13" y="3218835"/>
            <a:ext cx="457200" cy="546099"/>
          </a:xfrm>
          <a:prstGeom prst="rect">
            <a:avLst/>
          </a:prstGeom>
        </p:spPr>
      </p:pic>
      <p:pic>
        <p:nvPicPr>
          <p:cNvPr id="15" name="2 dip dip Eric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94" y="1940992"/>
            <a:ext cx="457200" cy="54609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5301298" y="815573"/>
            <a:ext cx="2808311" cy="1104288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 err="1">
                <a:solidFill>
                  <a:prstClr val="black"/>
                </a:solidFill>
              </a:rPr>
              <a:t>Counting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games</a:t>
            </a:r>
            <a:endParaRPr lang="fr-FR" sz="2000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/>
          <a:stretch/>
        </p:blipFill>
        <p:spPr bwMode="auto">
          <a:xfrm>
            <a:off x="2428006" y="1981589"/>
            <a:ext cx="1488219" cy="107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488230" y="6331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996" y="810549"/>
            <a:ext cx="3602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tabLst>
                <a:tab pos="84138" algn="l"/>
              </a:tabLst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Comptines à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plouffer</a:t>
            </a:r>
            <a:endParaRPr lang="fr-FR" sz="24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0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4860032" y="892281"/>
            <a:ext cx="3390919" cy="1000113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 err="1">
                <a:solidFill>
                  <a:prstClr val="black"/>
                </a:solidFill>
              </a:rPr>
              <a:t>Playground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games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71059" y="4326767"/>
            <a:ext cx="36934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Les joueurs portant la couleur mentionnée par le crocodile traversent (en marchant tranquillement) la rivière. </a:t>
            </a:r>
          </a:p>
          <a:p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Les joueurs qui ne portent pas la couleur mentionnée courent de l’autre côté de la rivière. </a:t>
            </a:r>
          </a:p>
          <a:p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Le crocodile essaie de les toucher. </a:t>
            </a:r>
          </a:p>
          <a:p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S’il parvient à toucher quelqu’un, il devient lui aussi crocodile.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271059" y="2607518"/>
            <a:ext cx="38015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Les joueurs attendent derrière la ligne. 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prstClr val="black"/>
                </a:solidFill>
                <a:latin typeface="Calibri" panose="020F0502020204030204" pitchFamily="34" charset="0"/>
              </a:rPr>
              <a:t>Un joueur est Mr Crocodile. Il se tient entre les 2 lignes.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Les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</a:rPr>
              <a:t>joueurs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</a:rPr>
              <a:t>crient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 : </a:t>
            </a:r>
          </a:p>
          <a:p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«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Please </a:t>
            </a:r>
            <a:r>
              <a:rPr lang="en-US" sz="1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Mr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Crocodile, can we cross the river ?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» 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</a:rPr>
              <a:t>Mr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 Crocodile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</a:rPr>
              <a:t>répond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 : </a:t>
            </a:r>
          </a:p>
          <a:p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“</a:t>
            </a:r>
            <a:r>
              <a:rPr lang="en-US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No you can’t. Unless you’re wearing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…red”</a:t>
            </a:r>
          </a:p>
        </p:txBody>
      </p:sp>
      <p:pic>
        <p:nvPicPr>
          <p:cNvPr id="1024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1" y="2176098"/>
            <a:ext cx="3194925" cy="419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1844293-2AA6-6E4E-AC42-5A273F1F0D84}"/>
              </a:ext>
            </a:extLst>
          </p:cNvPr>
          <p:cNvSpPr txBox="1"/>
          <p:nvPr/>
        </p:nvSpPr>
        <p:spPr>
          <a:xfrm>
            <a:off x="404385" y="1869066"/>
            <a:ext cx="1143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</a:rPr>
              <a:t>Hot </a:t>
            </a:r>
            <a:r>
              <a:rPr lang="fr-FR" sz="1600" b="1" dirty="0" err="1">
                <a:solidFill>
                  <a:prstClr val="black"/>
                </a:solidFill>
              </a:rPr>
              <a:t>potato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8841" y="5440799"/>
            <a:ext cx="17922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4"/>
              </a:rPr>
              <a:t>https://www.youtube.com/results?search_query=http%3A%2F%2Fwww.videojug.com%2Ftag%2Fplayground-games</a:t>
            </a:r>
            <a:endParaRPr lang="fr-FR" sz="11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4397" y="3404168"/>
            <a:ext cx="14988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5"/>
              </a:rPr>
              <a:t>https://www.youtube.com/watch?v=cxJlNY42Zqk</a:t>
            </a:r>
            <a:endParaRPr lang="fr-FR" sz="1100" dirty="0">
              <a:solidFill>
                <a:prstClr val="black"/>
              </a:solidFill>
            </a:endParaRPr>
          </a:p>
        </p:txBody>
      </p:sp>
      <p:sp>
        <p:nvSpPr>
          <p:cNvPr id="5" name="AutoShape 2" descr="Résultat de recherche d'images pour &quot;crocodile&quot;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AutoShape 5" descr="Résultat de recherche d'images pour &quot;potato&quot;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80366" y="639409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328" y="356816"/>
            <a:ext cx="30925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</a:rPr>
              <a:t>Jeux de cour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white"/>
                </a:solidFill>
              </a:rPr>
              <a:t>Please </a:t>
            </a:r>
            <a:r>
              <a:rPr lang="en-US" sz="2400" b="1" dirty="0" err="1">
                <a:solidFill>
                  <a:prstClr val="white"/>
                </a:solidFill>
              </a:rPr>
              <a:t>Mr</a:t>
            </a:r>
            <a:r>
              <a:rPr lang="en-US" sz="2400" b="1" dirty="0">
                <a:solidFill>
                  <a:prstClr val="white"/>
                </a:solidFill>
              </a:rPr>
              <a:t> Crocodile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</a:rPr>
              <a:t>Hot </a:t>
            </a:r>
            <a:r>
              <a:rPr lang="fr-FR" sz="2400" b="1" dirty="0" err="1">
                <a:solidFill>
                  <a:prstClr val="white"/>
                </a:solidFill>
              </a:rPr>
              <a:t>potato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37" y="1136570"/>
            <a:ext cx="950502" cy="116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71059" y="2333392"/>
            <a:ext cx="1933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Please </a:t>
            </a:r>
            <a:r>
              <a:rPr lang="en-US" sz="1600" b="1" dirty="0" err="1">
                <a:solidFill>
                  <a:prstClr val="black"/>
                </a:solidFill>
              </a:rPr>
              <a:t>Mr</a:t>
            </a:r>
            <a:r>
              <a:rPr lang="en-US" sz="1600" b="1" dirty="0">
                <a:solidFill>
                  <a:prstClr val="black"/>
                </a:solidFill>
              </a:rPr>
              <a:t> Crocodile</a:t>
            </a:r>
          </a:p>
        </p:txBody>
      </p:sp>
      <p:sp>
        <p:nvSpPr>
          <p:cNvPr id="25" name="ZoneTexte 24">
            <a:hlinkClick r:id="rId2"/>
          </p:cNvPr>
          <p:cNvSpPr txBox="1"/>
          <p:nvPr/>
        </p:nvSpPr>
        <p:spPr>
          <a:xfrm>
            <a:off x="210719" y="6360217"/>
            <a:ext cx="390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hlinkClick r:id="rId2"/>
              </a:rPr>
              <a:t>http://www.ac-grenoble.fr/lve26/IMG/pdf_Fiche_jeu_hot_potato.pdf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4"/>
          <a:stretch/>
        </p:blipFill>
        <p:spPr bwMode="auto">
          <a:xfrm>
            <a:off x="7776510" y="1329773"/>
            <a:ext cx="105513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00" y="2390079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4"/>
          <a:stretch/>
        </p:blipFill>
        <p:spPr bwMode="auto">
          <a:xfrm>
            <a:off x="3677655" y="2758523"/>
            <a:ext cx="444090" cy="60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033" y="4519165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hlinkClick r:id="rId4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66" y="4715403"/>
            <a:ext cx="426934" cy="5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0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30E5DD2-FCDF-4049-8CCE-E15CC345FAD7}"/>
              </a:ext>
            </a:extLst>
          </p:cNvPr>
          <p:cNvSpPr/>
          <p:nvPr/>
        </p:nvSpPr>
        <p:spPr>
          <a:xfrm>
            <a:off x="4666618" y="2668850"/>
            <a:ext cx="3597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prstClr val="black"/>
                </a:solidFill>
              </a:rPr>
              <a:t>Twins</a:t>
            </a:r>
            <a:r>
              <a:rPr lang="fr-FR" sz="2000" b="1" dirty="0">
                <a:solidFill>
                  <a:prstClr val="black"/>
                </a:solidFill>
              </a:rPr>
              <a:t>  </a:t>
            </a:r>
            <a:r>
              <a:rPr lang="fr-FR" sz="1600" dirty="0">
                <a:solidFill>
                  <a:prstClr val="black"/>
                </a:solidFill>
              </a:rPr>
              <a:t>Jeu collectif de coopération </a:t>
            </a: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xmlns="" id="{96F24289-34C4-EC4D-91A8-6134EE13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736" y="3068960"/>
            <a:ext cx="4209822" cy="308292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140368" y="834403"/>
            <a:ext cx="3234558" cy="1094879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 err="1">
                <a:solidFill>
                  <a:prstClr val="black"/>
                </a:solidFill>
              </a:rPr>
              <a:t>Playground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>
                <a:solidFill>
                  <a:prstClr val="black"/>
                </a:solidFill>
              </a:rPr>
              <a:t>games</a:t>
            </a:r>
            <a:endParaRPr lang="fr-FR" sz="2000" b="1" dirty="0">
              <a:solidFill>
                <a:prstClr val="black"/>
              </a:solidFill>
            </a:endParaRPr>
          </a:p>
        </p:txBody>
      </p:sp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xmlns="" id="{AD306B6B-6B63-8B45-82CC-42CDDAF56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28" y="2175108"/>
            <a:ext cx="4128848" cy="44042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939" y="6527140"/>
            <a:ext cx="43941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4"/>
              </a:rPr>
              <a:t>http://www.ac-grenoble.fr/lve26/IMG/pdf_Fiche_jeu_shark_attack.pdf</a:t>
            </a:r>
            <a:endParaRPr lang="fr-FR" sz="11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2736" y="6165502"/>
            <a:ext cx="4311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hlinkClick r:id="rId2"/>
              </a:rPr>
              <a:t>http://www.ac-grenoble.fr/lve26/IMG/pdf_Fiche_jeu_twins.pdf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084168" y="64436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951" y="492730"/>
            <a:ext cx="2769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latin typeface="Calibri" panose="020F0502020204030204" pitchFamily="34" charset="0"/>
              </a:rPr>
              <a:t>Jeux de cour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Shark Attack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Twins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939" y="1842443"/>
            <a:ext cx="4221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</a:rPr>
              <a:t>Shark Attack  </a:t>
            </a:r>
            <a:r>
              <a:rPr lang="fr-FR" sz="1400" dirty="0">
                <a:solidFill>
                  <a:prstClr val="black"/>
                </a:solidFill>
              </a:rPr>
              <a:t>Jeu collectif d’attaque et de défense  </a:t>
            </a:r>
            <a:endParaRPr lang="fr-FR" sz="1600" dirty="0">
              <a:solidFill>
                <a:prstClr val="black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58" y="1118719"/>
            <a:ext cx="816188" cy="81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1"/>
          <a:stretch/>
        </p:blipFill>
        <p:spPr bwMode="auto">
          <a:xfrm>
            <a:off x="2699646" y="492730"/>
            <a:ext cx="701341" cy="85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7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5D5F85-A133-414B-8E7E-E4376566500F}"/>
              </a:ext>
            </a:extLst>
          </p:cNvPr>
          <p:cNvSpPr/>
          <p:nvPr/>
        </p:nvSpPr>
        <p:spPr>
          <a:xfrm>
            <a:off x="323529" y="1493121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farmer's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his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den,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farmer's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his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den,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farmer's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his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den.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farmer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wife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nurse,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nurse,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child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nurse.</a:t>
            </a: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6550040" y="3842115"/>
            <a:ext cx="20970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2"/>
              </a:rPr>
              <a:t>https://youtu.be/qwB4owcLAAg</a:t>
            </a:r>
            <a:endParaRPr lang="fr-FR" sz="1100" dirty="0">
              <a:solidFill>
                <a:prstClr val="black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318024" y="484709"/>
            <a:ext cx="3197432" cy="1008412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>
                <a:solidFill>
                  <a:prstClr val="black"/>
                </a:solidFill>
              </a:rPr>
              <a:t>Circle </a:t>
            </a:r>
            <a:r>
              <a:rPr lang="fr-FR" sz="2000" b="1" dirty="0" err="1">
                <a:solidFill>
                  <a:prstClr val="black"/>
                </a:solidFill>
              </a:rPr>
              <a:t>game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9160" y="1783508"/>
            <a:ext cx="31379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nurse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dog,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nurse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dog,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nurse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dog.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dog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bone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The dog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bone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The dog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wants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bone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all pat the dog,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all pat the dog,</a:t>
            </a:r>
            <a:b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 I E I O -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We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all pat the dog.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0EF6A"/>
              </a:clrFrom>
              <a:clrTo>
                <a:srgbClr val="70EF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93" y="4444512"/>
            <a:ext cx="1810294" cy="10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940153" y="5161412"/>
            <a:ext cx="2056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prstClr val="black"/>
                </a:solidFill>
              </a:rPr>
              <a:t>Le fermier dans son pré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23403" y="634731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22147" y="1732166"/>
            <a:ext cx="192494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VIDEO Bel air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484709"/>
            <a:ext cx="34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latin typeface="Calibri" panose="020F0502020204030204" pitchFamily="34" charset="0"/>
              </a:rPr>
              <a:t>Jeux de rondes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  <a:cs typeface="Aparajita" panose="020B0604020202020204" pitchFamily="34" charset="0"/>
              </a:rPr>
              <a:t>The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  <a:cs typeface="Aparajita" panose="020B0604020202020204" pitchFamily="34" charset="0"/>
              </a:rPr>
              <a:t>farmer's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  <a:cs typeface="Aparajita" panose="020B0604020202020204" pitchFamily="34" charset="0"/>
              </a:rPr>
              <a:t> in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  <a:cs typeface="Aparajita" panose="020B0604020202020204" pitchFamily="34" charset="0"/>
              </a:rPr>
              <a:t>his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  <a:cs typeface="Aparajita" panose="020B0604020202020204" pitchFamily="34" charset="0"/>
              </a:rPr>
              <a:t> den</a:t>
            </a:r>
          </a:p>
        </p:txBody>
      </p:sp>
      <p:pic>
        <p:nvPicPr>
          <p:cNvPr id="1536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88" y="3170739"/>
            <a:ext cx="802181" cy="8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4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903" y="2420888"/>
            <a:ext cx="42840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Description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Répartir les élèves de la classe en deux groupes :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Les pêcheurs 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b="1" i="1" dirty="0" err="1">
                <a:solidFill>
                  <a:prstClr val="black"/>
                </a:solidFill>
                <a:latin typeface="Calibri" panose="020F0502020204030204" pitchFamily="34" charset="0"/>
              </a:rPr>
              <a:t>fishermen</a:t>
            </a:r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Les poissons 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fr-FR" sz="1600" b="1" i="1" dirty="0" err="1">
                <a:solidFill>
                  <a:prstClr val="black"/>
                </a:solidFill>
                <a:latin typeface="Calibri" panose="020F0502020204030204" pitchFamily="34" charset="0"/>
              </a:rPr>
              <a:t>fish</a:t>
            </a:r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Les pêcheurs forment un cercle en se tenant les mains.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Ils choisissent un nombre.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Lorsqu’ils se mettent à compter à haute voix, les poissons traversent le filet.  Ils entrent et sortent librement.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Lorsque les pêcheurs arrivent au nombre choisi, ils referment le filet, en baissant les bras.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Leurs mains restent attachées. Les poissons qui se trouvent dans le filet à ce moment deviennent pêcheurs. Ils rejoignent le cercle.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2636912"/>
            <a:ext cx="4367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Consignes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en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anglais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Let’s play! </a:t>
            </a: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Group 1 : You are the fishermen with the net. Make a circle, with your arms up and choose a number. </a:t>
            </a:r>
          </a:p>
          <a:p>
            <a:endParaRPr lang="en-US" sz="1600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Group 2 : You are the fish : you swim in and out of the net. </a:t>
            </a:r>
          </a:p>
          <a:p>
            <a:endParaRPr lang="en-US" sz="1600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Fishermen, you can count up to your secret number. T</a:t>
            </a: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hen you will drop your arms. All the fish inside the net are caught and become part of the net. </a:t>
            </a:r>
          </a:p>
          <a:p>
            <a:r>
              <a:rPr lang="en-US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Choose a new number and carry on until all the fish are caught. 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144952" y="937330"/>
            <a:ext cx="3018356" cy="973850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>
                <a:solidFill>
                  <a:prstClr val="black"/>
                </a:solidFill>
              </a:rPr>
              <a:t>Circle </a:t>
            </a:r>
            <a:r>
              <a:rPr lang="fr-FR" sz="2000" b="1" dirty="0" err="1">
                <a:solidFill>
                  <a:prstClr val="black"/>
                </a:solidFill>
              </a:rPr>
              <a:t>game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3" name="AutoShape 2" descr="Lovetree Filet de p&amp;ecirc;che avec des coquillages de style m&amp;eacute;diterran&amp;eacute;en pour la d&amp;eacute;coration de la maison, beige, M(150 x 200cm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07" y="436115"/>
            <a:ext cx="1002429" cy="100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28184" y="646611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593258"/>
            <a:ext cx="2495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latin typeface="Calibri" panose="020F0502020204030204" pitchFamily="34" charset="0"/>
              </a:rPr>
              <a:t>Jeux de rondes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The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Fishing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 Net</a:t>
            </a:r>
          </a:p>
        </p:txBody>
      </p:sp>
    </p:spTree>
    <p:extLst>
      <p:ext uri="{BB962C8B-B14F-4D97-AF65-F5344CB8AC3E}">
        <p14:creationId xmlns:p14="http://schemas.microsoft.com/office/powerpoint/2010/main" val="2287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9E6004-3BFB-5E4F-B7D5-7733347BB06B}"/>
              </a:ext>
            </a:extLst>
          </p:cNvPr>
          <p:cNvSpPr/>
          <p:nvPr/>
        </p:nvSpPr>
        <p:spPr>
          <a:xfrm>
            <a:off x="4282799" y="2456337"/>
            <a:ext cx="3745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</a:rPr>
              <a:t>Goodmorning</a:t>
            </a:r>
            <a:r>
              <a:rPr lang="fr-FR" sz="1600" b="1" dirty="0">
                <a:solidFill>
                  <a:prstClr val="black"/>
                </a:solidFill>
              </a:rPr>
              <a:t>, Goodbye </a:t>
            </a: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xmlns="" id="{37C04227-8E05-E94B-A416-AFB9E083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93" y="2775837"/>
            <a:ext cx="4120495" cy="3481179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5050725" y="901688"/>
            <a:ext cx="3096344" cy="1015144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algn="ctr"/>
            <a:r>
              <a:rPr lang="fr-FR" sz="2000" b="1" dirty="0">
                <a:solidFill>
                  <a:prstClr val="black"/>
                </a:solidFill>
              </a:rPr>
              <a:t>Circle </a:t>
            </a:r>
            <a:r>
              <a:rPr lang="fr-FR" sz="2000" b="1" dirty="0" err="1">
                <a:solidFill>
                  <a:prstClr val="black"/>
                </a:solidFill>
              </a:rPr>
              <a:t>game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C7C6D0-8A05-834F-A701-93B9A07C4367}"/>
              </a:ext>
            </a:extLst>
          </p:cNvPr>
          <p:cNvSpPr/>
          <p:nvPr/>
        </p:nvSpPr>
        <p:spPr>
          <a:xfrm>
            <a:off x="235651" y="2456337"/>
            <a:ext cx="34518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Un enfant passe derrière les autres élèves en cercle et touche leur tête en disant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duck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Quand il choisit de dire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goose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, l'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élève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désigné doit l'attraper avant qu'il ne s'assoit à la place laissée libre. </a:t>
            </a:r>
          </a:p>
          <a:p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L'enseignant peut, en plus du nom des deux animaux, amener quelques ordres du type: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go,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run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, catch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him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/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her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sit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down,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hurry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up ...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1505" y="5510172"/>
            <a:ext cx="18633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prstClr val="black"/>
                </a:solidFill>
                <a:hlinkClick r:id="rId4"/>
              </a:rPr>
              <a:t>https://www.youtube.com/results?search_query=http%3A%2F%2Fwww.videojug.com%2Ftag%2Fplayground-games</a:t>
            </a:r>
            <a:endParaRPr lang="fr-FR" sz="1100" dirty="0">
              <a:solidFill>
                <a:prstClr val="black"/>
              </a:solidFill>
            </a:endParaRPr>
          </a:p>
        </p:txBody>
      </p:sp>
      <p:sp>
        <p:nvSpPr>
          <p:cNvPr id="3" name="AutoShape 2" descr="Résultat de recherche d'images pour &quot;canard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AutoShape 5" descr="Oie de dessin animé sur le fond blan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19772"/>
          <a:stretch/>
        </p:blipFill>
        <p:spPr bwMode="auto">
          <a:xfrm>
            <a:off x="3345953" y="1226187"/>
            <a:ext cx="62097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355067" y="639785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828" y="387145"/>
            <a:ext cx="3823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prstClr val="white"/>
                </a:solidFill>
                <a:latin typeface="Calibri" panose="020F0502020204030204" pitchFamily="34" charset="0"/>
              </a:rPr>
              <a:t>Jeux de chandelles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Goodmorning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, Goodbye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Duck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duck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goose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711" y="1962303"/>
            <a:ext cx="1761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Duck</a:t>
            </a:r>
            <a:r>
              <a:rPr lang="fr-F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fr-FR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duck</a:t>
            </a:r>
            <a:r>
              <a:rPr lang="fr-F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fr-FR" sz="16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goose</a:t>
            </a:r>
            <a:r>
              <a:rPr lang="fr-FR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6442" y="6207966"/>
            <a:ext cx="48011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prstClr val="black"/>
                </a:solidFill>
                <a:latin typeface="Calibri" panose="020F0502020204030204" pitchFamily="34" charset="0"/>
                <a:hlinkClick r:id="rId2"/>
              </a:rPr>
              <a:t>http://www.ac-grenoble.fr/lve26/IMG/pdf_Fiche_jeu_good_morning_goodbye.pdf</a:t>
            </a:r>
            <a:endParaRPr lang="fr-FR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76" y="5505350"/>
            <a:ext cx="921634" cy="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19772"/>
          <a:stretch/>
        </p:blipFill>
        <p:spPr bwMode="auto">
          <a:xfrm>
            <a:off x="2144797" y="5936116"/>
            <a:ext cx="220828" cy="38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7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6500A8-A4B6-DD4B-85C1-900DF5E05294}"/>
              </a:ext>
            </a:extLst>
          </p:cNvPr>
          <p:cNvSpPr/>
          <p:nvPr/>
        </p:nvSpPr>
        <p:spPr>
          <a:xfrm>
            <a:off x="387318" y="2132856"/>
            <a:ext cx="322612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Rock, </a:t>
            </a:r>
            <a:r>
              <a:rPr lang="fr-FR" sz="20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paper</a:t>
            </a:r>
            <a:r>
              <a:rPr lang="fr-F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fr-FR" sz="20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scissors</a:t>
            </a:r>
            <a:endParaRPr lang="fr-FR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Jeu du 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 pitchFamily="34" charset="0"/>
              </a:rPr>
              <a:t>Pierre, feuille , ciseaux</a:t>
            </a:r>
          </a:p>
          <a:p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Une main dans le dos, on choisit soit la pierre, la feuille ou la paire de ciseaux, on compte jusqu'à trois:</a:t>
            </a:r>
          </a:p>
          <a:p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One,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two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three</a:t>
            </a:r>
            <a:endParaRPr lang="fr-FR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et chacun montre sa main. </a:t>
            </a:r>
          </a:p>
          <a:p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La maitresse peut annoncer le vainqueur :</a:t>
            </a:r>
          </a:p>
          <a:p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You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win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ou 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the rock beats the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scissors</a:t>
            </a:r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914A21-B33F-4B41-AB73-44035E33B452}"/>
              </a:ext>
            </a:extLst>
          </p:cNvPr>
          <p:cNvSpPr/>
          <p:nvPr/>
        </p:nvSpPr>
        <p:spPr>
          <a:xfrm>
            <a:off x="4089786" y="3403706"/>
            <a:ext cx="481010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Snakes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 and </a:t>
            </a:r>
            <a:r>
              <a:rPr lang="fr-FR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ladders</a:t>
            </a:r>
            <a:endParaRPr lang="fr-FR" sz="1600" b="1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A partir d'un plateau de jeu simplifié</a:t>
            </a:r>
          </a:p>
          <a:p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On lance le dés </a:t>
            </a:r>
          </a:p>
          <a:p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Throw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the </a:t>
            </a:r>
            <a:r>
              <a:rPr lang="fr-FR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dice</a:t>
            </a:r>
            <a:endParaRPr lang="fr-FR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On 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compte (jusqu'à 6</a:t>
            </a:r>
            <a:r>
              <a:rPr lang="fr-FR" sz="1600" i="1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en avançant son pion. 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Si on arrive sur le bas d'une échelle, on monte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Go up</a:t>
            </a: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Si on arrive sur la tête d'un serpent,  on descend </a:t>
            </a:r>
          </a:p>
          <a:p>
            <a:r>
              <a:rPr lang="fr-FR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G</a:t>
            </a:r>
            <a:r>
              <a:rPr lang="fr-FR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o down</a:t>
            </a:r>
            <a:endParaRPr lang="fr-FR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</a:rPr>
              <a:t>Le premier arrivé à la dernière case gagne. </a:t>
            </a:r>
          </a:p>
        </p:txBody>
      </p:sp>
      <p:sp>
        <p:nvSpPr>
          <p:cNvPr id="9" name="Ellipse 8"/>
          <p:cNvSpPr/>
          <p:nvPr/>
        </p:nvSpPr>
        <p:spPr>
          <a:xfrm>
            <a:off x="4860032" y="553571"/>
            <a:ext cx="3572535" cy="1354556"/>
          </a:xfrm>
          <a:prstGeom prst="ellipse">
            <a:avLst/>
          </a:prstGeom>
          <a:solidFill>
            <a:srgbClr val="70E505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black"/>
                </a:solidFill>
              </a:rPr>
              <a:t>Apprendre en jouant</a:t>
            </a:r>
          </a:p>
          <a:p>
            <a:pPr marL="285750" indent="-285750" algn="ctr">
              <a:buFontTx/>
              <a:buChar char="-"/>
            </a:pPr>
            <a:r>
              <a:rPr lang="fr-FR" sz="2000" dirty="0">
                <a:solidFill>
                  <a:prstClr val="black"/>
                </a:solidFill>
              </a:rPr>
              <a:t>Jeux sociaux traditionnels connus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467606" y="633163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GT Langues vivantes 78</a:t>
            </a:r>
          </a:p>
        </p:txBody>
      </p:sp>
      <p:sp>
        <p:nvSpPr>
          <p:cNvPr id="2" name="AutoShape 2" descr="Rock-Paper-Scissor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72" y="1993447"/>
            <a:ext cx="1224136" cy="9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Résultat de recherche d'images pour &quot;Snakes and ladders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611">
            <a:off x="7223105" y="2658786"/>
            <a:ext cx="1462571" cy="1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619" y="692696"/>
            <a:ext cx="31297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Rock,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paper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fr-FR" sz="24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scissors</a:t>
            </a:r>
            <a:endParaRPr lang="fr-FR" sz="2400" b="1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err="1">
                <a:solidFill>
                  <a:prstClr val="white"/>
                </a:solidFill>
              </a:rPr>
              <a:t>Snakes</a:t>
            </a:r>
            <a:r>
              <a:rPr lang="fr-FR" sz="2400" b="1" dirty="0">
                <a:solidFill>
                  <a:prstClr val="white"/>
                </a:solidFill>
              </a:rPr>
              <a:t> and </a:t>
            </a:r>
            <a:r>
              <a:rPr lang="fr-FR" sz="2400" b="1" dirty="0" err="1">
                <a:solidFill>
                  <a:prstClr val="white"/>
                </a:solidFill>
              </a:rPr>
              <a:t>ladders</a:t>
            </a:r>
            <a:endParaRPr lang="fr-F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0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gues">
  <a:themeElements>
    <a:clrScheme name="Personnalisé 3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00B0F0"/>
      </a:accent1>
      <a:accent2>
        <a:srgbClr val="7598D9"/>
      </a:accent2>
      <a:accent3>
        <a:srgbClr val="B32C16"/>
      </a:accent3>
      <a:accent4>
        <a:srgbClr val="FF6600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Vagues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Affichage à l'écran (4:3)</PresentationFormat>
  <Paragraphs>200</Paragraphs>
  <Slides>9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Thème Office</vt:lpstr>
      <vt:lpstr>Vagues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DSI-Rectorat de Versailles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Celia Chaillot</dc:creator>
  <cp:lastModifiedBy>Celia Chaillot</cp:lastModifiedBy>
  <cp:revision>2</cp:revision>
  <dcterms:created xsi:type="dcterms:W3CDTF">2020-04-20T08:07:56Z</dcterms:created>
  <dcterms:modified xsi:type="dcterms:W3CDTF">2020-09-08T07:17:36Z</dcterms:modified>
</cp:coreProperties>
</file>