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56" r:id="rId3"/>
    <p:sldId id="261" r:id="rId4"/>
    <p:sldId id="258" r:id="rId5"/>
    <p:sldId id="259" r:id="rId6"/>
    <p:sldId id="260"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C95CC-1798-4633-BF57-597A51457D2A}" type="datetimeFigureOut">
              <a:rPr lang="fr-FR" smtClean="0"/>
              <a:t>08/09/2020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5F4F1-1247-49A2-9B6C-2ADAB5EE26AD}" type="slidenum">
              <a:rPr lang="fr-FR" smtClean="0"/>
              <a:t>‹N°›</a:t>
            </a:fld>
            <a:endParaRPr lang="fr-FR"/>
          </a:p>
        </p:txBody>
      </p:sp>
    </p:spTree>
    <p:extLst>
      <p:ext uri="{BB962C8B-B14F-4D97-AF65-F5344CB8AC3E}">
        <p14:creationId xmlns:p14="http://schemas.microsoft.com/office/powerpoint/2010/main" val="45411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4CDC957-18B5-462A-8E4F-4714E09626C1}"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116089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93175DC-6D25-4120-B107-4D26336CCC6C}" type="datetimeFigureOut">
              <a:rPr lang="fr-FR" smtClean="0"/>
              <a:t>08/09/2020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119662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3175DC-6D25-4120-B107-4D26336CCC6C}" type="datetimeFigureOut">
              <a:rPr lang="fr-FR" smtClean="0"/>
              <a:t>08/09/2020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411589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3175DC-6D25-4120-B107-4D26336CCC6C}" type="datetimeFigureOut">
              <a:rPr lang="fr-FR" smtClean="0"/>
              <a:t>08/09/2020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3920778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604E746-D249-474E-9C48-82A694E45B08}" type="datetime1">
              <a:rPr lang="fr-FR" smtClean="0">
                <a:solidFill>
                  <a:srgbClr val="575F6D"/>
                </a:solidFill>
              </a:rPr>
              <a:pPr/>
              <a:t>08/09/2020</a:t>
            </a:fld>
            <a:endParaRPr lang="fr-FR">
              <a:solidFill>
                <a:srgbClr val="575F6D"/>
              </a:solidFill>
            </a:endParaRPr>
          </a:p>
        </p:txBody>
      </p:sp>
      <p:sp>
        <p:nvSpPr>
          <p:cNvPr id="5" name="Footer Placeholder 4"/>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6" name="Slide Number Placeholder 5"/>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spTree>
    <p:extLst>
      <p:ext uri="{BB962C8B-B14F-4D97-AF65-F5344CB8AC3E}">
        <p14:creationId xmlns:p14="http://schemas.microsoft.com/office/powerpoint/2010/main" val="248200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C5718C2-28D9-4310-9AB1-167EE42B0D15}" type="datetime1">
              <a:rPr lang="fr-FR" smtClean="0">
                <a:solidFill>
                  <a:srgbClr val="575F6D"/>
                </a:solidFill>
              </a:rPr>
              <a:pPr/>
              <a:t>08/09/2020</a:t>
            </a:fld>
            <a:endParaRPr lang="fr-FR">
              <a:solidFill>
                <a:srgbClr val="575F6D"/>
              </a:solidFill>
            </a:endParaRPr>
          </a:p>
        </p:txBody>
      </p:sp>
      <p:sp>
        <p:nvSpPr>
          <p:cNvPr id="5" name="Footer Placeholder 4"/>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6" name="Slide Number Placeholder 5"/>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sp>
        <p:nvSpPr>
          <p:cNvPr id="7" name="Title 6"/>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97526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C36DD31-00A1-4B2E-B4AD-DF5815F0BC3C}" type="datetime1">
              <a:rPr lang="fr-FR" smtClean="0">
                <a:solidFill>
                  <a:srgbClr val="575F6D"/>
                </a:solidFill>
              </a:rPr>
              <a:pPr/>
              <a:t>08/09/2020</a:t>
            </a:fld>
            <a:endParaRPr lang="fr-FR">
              <a:solidFill>
                <a:srgbClr val="575F6D"/>
              </a:solidFill>
            </a:endParaRPr>
          </a:p>
        </p:txBody>
      </p:sp>
      <p:sp>
        <p:nvSpPr>
          <p:cNvPr id="5" name="Footer Placeholder 4"/>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6" name="Slide Number Placeholder 5"/>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spTree>
    <p:extLst>
      <p:ext uri="{BB962C8B-B14F-4D97-AF65-F5344CB8AC3E}">
        <p14:creationId xmlns:p14="http://schemas.microsoft.com/office/powerpoint/2010/main" val="2356301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A2CBCB98-7403-4551-92E4-BA0DD1704566}" type="datetime1">
              <a:rPr lang="fr-FR" smtClean="0">
                <a:solidFill>
                  <a:srgbClr val="575F6D"/>
                </a:solidFill>
              </a:rPr>
              <a:pPr/>
              <a:t>08/09/2020</a:t>
            </a:fld>
            <a:endParaRPr lang="fr-FR">
              <a:solidFill>
                <a:srgbClr val="575F6D"/>
              </a:solidFill>
            </a:endParaRPr>
          </a:p>
        </p:txBody>
      </p:sp>
      <p:sp>
        <p:nvSpPr>
          <p:cNvPr id="6" name="Footer Placeholder 5"/>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7" name="Slide Number Placeholder 6"/>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694750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F6D8FDF-AF64-49D1-B056-1399B5BDC20D}" type="datetime1">
              <a:rPr lang="fr-FR" smtClean="0">
                <a:solidFill>
                  <a:srgbClr val="575F6D"/>
                </a:solidFill>
              </a:rPr>
              <a:pPr/>
              <a:t>08/09/2020</a:t>
            </a:fld>
            <a:endParaRPr lang="fr-FR">
              <a:solidFill>
                <a:srgbClr val="575F6D"/>
              </a:solidFill>
            </a:endParaRPr>
          </a:p>
        </p:txBody>
      </p:sp>
      <p:sp>
        <p:nvSpPr>
          <p:cNvPr id="8" name="Footer Placeholder 7"/>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9" name="Slide Number Placeholder 8"/>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spTree>
    <p:extLst>
      <p:ext uri="{BB962C8B-B14F-4D97-AF65-F5344CB8AC3E}">
        <p14:creationId xmlns:p14="http://schemas.microsoft.com/office/powerpoint/2010/main" val="4085423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B1B23025-63CC-4E01-8C2B-1CA640A418FE}" type="datetime1">
              <a:rPr lang="fr-FR" smtClean="0">
                <a:solidFill>
                  <a:srgbClr val="575F6D"/>
                </a:solidFill>
              </a:rPr>
              <a:pPr/>
              <a:t>08/09/2020</a:t>
            </a:fld>
            <a:endParaRPr lang="fr-FR">
              <a:solidFill>
                <a:srgbClr val="575F6D"/>
              </a:solidFill>
            </a:endParaRPr>
          </a:p>
        </p:txBody>
      </p:sp>
      <p:sp>
        <p:nvSpPr>
          <p:cNvPr id="4" name="Footer Placeholder 3"/>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5" name="Slide Number Placeholder 4"/>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spTree>
    <p:extLst>
      <p:ext uri="{BB962C8B-B14F-4D97-AF65-F5344CB8AC3E}">
        <p14:creationId xmlns:p14="http://schemas.microsoft.com/office/powerpoint/2010/main" val="3128427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0C2F9847-9FA4-447A-8E71-5057E0630D87}" type="datetime1">
              <a:rPr lang="fr-FR" smtClean="0">
                <a:solidFill>
                  <a:srgbClr val="575F6D"/>
                </a:solidFill>
              </a:rPr>
              <a:pPr/>
              <a:t>08/09/2020</a:t>
            </a:fld>
            <a:endParaRPr lang="fr-FR">
              <a:solidFill>
                <a:srgbClr val="575F6D"/>
              </a:solidFill>
            </a:endParaRPr>
          </a:p>
        </p:txBody>
      </p:sp>
      <p:sp>
        <p:nvSpPr>
          <p:cNvPr id="3" name="Footer Placeholder 2"/>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4" name="Slide Number Placeholder 3"/>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spTree>
    <p:extLst>
      <p:ext uri="{BB962C8B-B14F-4D97-AF65-F5344CB8AC3E}">
        <p14:creationId xmlns:p14="http://schemas.microsoft.com/office/powerpoint/2010/main" val="4051916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93A85405-E990-408D-9D38-86E082C190D9}" type="datetime1">
              <a:rPr lang="fr-FR" smtClean="0">
                <a:solidFill>
                  <a:srgbClr val="575F6D"/>
                </a:solidFill>
              </a:rPr>
              <a:pPr/>
              <a:t>08/09/2020</a:t>
            </a:fld>
            <a:endParaRPr lang="fr-FR">
              <a:solidFill>
                <a:srgbClr val="575F6D"/>
              </a:solidFill>
            </a:endParaRPr>
          </a:p>
        </p:txBody>
      </p:sp>
      <p:sp>
        <p:nvSpPr>
          <p:cNvPr id="6" name="Footer Placeholder 5"/>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7" name="Slide Number Placeholder 6"/>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98329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3175DC-6D25-4120-B107-4D26336CCC6C}" type="datetimeFigureOut">
              <a:rPr lang="fr-FR" smtClean="0"/>
              <a:t>08/09/2020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3653865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FDB4E5B-7544-454C-9206-68761E848D4E}" type="datetime1">
              <a:rPr lang="fr-FR" smtClean="0">
                <a:solidFill>
                  <a:srgbClr val="575F6D"/>
                </a:solidFill>
              </a:rPr>
              <a:pPr/>
              <a:t>08/09/2020</a:t>
            </a:fld>
            <a:endParaRPr lang="fr-FR">
              <a:solidFill>
                <a:srgbClr val="575F6D"/>
              </a:solidFill>
            </a:endParaRPr>
          </a:p>
        </p:txBody>
      </p:sp>
      <p:sp>
        <p:nvSpPr>
          <p:cNvPr id="6" name="Footer Placeholder 5"/>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7" name="Slide Number Placeholder 6"/>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Tree>
    <p:extLst>
      <p:ext uri="{BB962C8B-B14F-4D97-AF65-F5344CB8AC3E}">
        <p14:creationId xmlns:p14="http://schemas.microsoft.com/office/powerpoint/2010/main" val="3467341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995DBA9-F62F-41FF-92B3-B3CD98790C30}" type="datetime1">
              <a:rPr lang="fr-FR" smtClean="0">
                <a:solidFill>
                  <a:srgbClr val="575F6D"/>
                </a:solidFill>
              </a:rPr>
              <a:pPr/>
              <a:t>08/09/2020</a:t>
            </a:fld>
            <a:endParaRPr lang="fr-FR">
              <a:solidFill>
                <a:srgbClr val="575F6D"/>
              </a:solidFill>
            </a:endParaRPr>
          </a:p>
        </p:txBody>
      </p:sp>
      <p:sp>
        <p:nvSpPr>
          <p:cNvPr id="5" name="Footer Placeholder 4"/>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6" name="Slide Number Placeholder 5"/>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spTree>
    <p:extLst>
      <p:ext uri="{BB962C8B-B14F-4D97-AF65-F5344CB8AC3E}">
        <p14:creationId xmlns:p14="http://schemas.microsoft.com/office/powerpoint/2010/main" val="726287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297C3BD8-DF3A-4D17-A61D-BBC3E97E58D7}" type="datetime1">
              <a:rPr lang="fr-FR" smtClean="0">
                <a:solidFill>
                  <a:srgbClr val="575F6D"/>
                </a:solidFill>
              </a:rPr>
              <a:pPr/>
              <a:t>08/09/2020</a:t>
            </a:fld>
            <a:endParaRPr lang="fr-FR">
              <a:solidFill>
                <a:srgbClr val="575F6D"/>
              </a:solidFill>
            </a:endParaRPr>
          </a:p>
        </p:txBody>
      </p:sp>
      <p:sp>
        <p:nvSpPr>
          <p:cNvPr id="5" name="Footer Placeholder 4"/>
          <p:cNvSpPr>
            <a:spLocks noGrp="1"/>
          </p:cNvSpPr>
          <p:nvPr>
            <p:ph type="ftr" sz="quarter" idx="11"/>
          </p:nvPr>
        </p:nvSpPr>
        <p:spPr/>
        <p:txBody>
          <a:bodyPr/>
          <a:lstStyle/>
          <a:p>
            <a:r>
              <a:rPr lang="fr-FR" smtClean="0">
                <a:solidFill>
                  <a:srgbClr val="575F6D"/>
                </a:solidFill>
              </a:rPr>
              <a:t>Claire Perdriel- conseillère pédagique langues vivantes</a:t>
            </a:r>
            <a:endParaRPr lang="fr-FR">
              <a:solidFill>
                <a:srgbClr val="575F6D"/>
              </a:solidFill>
            </a:endParaRPr>
          </a:p>
        </p:txBody>
      </p:sp>
      <p:sp>
        <p:nvSpPr>
          <p:cNvPr id="6" name="Slide Number Placeholder 5"/>
          <p:cNvSpPr>
            <a:spLocks noGrp="1"/>
          </p:cNvSpPr>
          <p:nvPr>
            <p:ph type="sldNum" sz="quarter" idx="12"/>
          </p:nvPr>
        </p:nvSpPr>
        <p:spPr/>
        <p:txBody>
          <a:bodyPr/>
          <a:lstStyle/>
          <a:p>
            <a:fld id="{669BBD92-0FB7-4C9E-AB7D-1913A7C2E62B}" type="slidenum">
              <a:rPr lang="fr-FR" smtClean="0">
                <a:solidFill>
                  <a:srgbClr val="575F6D"/>
                </a:solidFill>
              </a:rPr>
              <a:pPr/>
              <a:t>‹N°›</a:t>
            </a:fld>
            <a:endParaRPr lang="fr-FR">
              <a:solidFill>
                <a:srgbClr val="575F6D"/>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40897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93175DC-6D25-4120-B107-4D26336CCC6C}" type="datetimeFigureOut">
              <a:rPr lang="fr-FR" smtClean="0"/>
              <a:t>08/09/2020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83288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93175DC-6D25-4120-B107-4D26336CCC6C}" type="datetimeFigureOut">
              <a:rPr lang="fr-FR" smtClean="0"/>
              <a:t>08/09/2020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264233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93175DC-6D25-4120-B107-4D26336CCC6C}" type="datetimeFigureOut">
              <a:rPr lang="fr-FR" smtClean="0"/>
              <a:t>08/09/2020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149250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93175DC-6D25-4120-B107-4D26336CCC6C}" type="datetimeFigureOut">
              <a:rPr lang="fr-FR" smtClean="0"/>
              <a:t>08/09/2020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1152956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3175DC-6D25-4120-B107-4D26336CCC6C}" type="datetimeFigureOut">
              <a:rPr lang="fr-FR" smtClean="0"/>
              <a:t>08/09/2020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351589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93175DC-6D25-4120-B107-4D26336CCC6C}" type="datetimeFigureOut">
              <a:rPr lang="fr-FR" smtClean="0"/>
              <a:t>08/09/2020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371159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93175DC-6D25-4120-B107-4D26336CCC6C}" type="datetimeFigureOut">
              <a:rPr lang="fr-FR" smtClean="0"/>
              <a:t>08/09/2020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01FE65-1B94-4629-9A2D-01E259B5827A}" type="slidenum">
              <a:rPr lang="fr-FR" smtClean="0"/>
              <a:t>‹N°›</a:t>
            </a:fld>
            <a:endParaRPr lang="fr-FR"/>
          </a:p>
        </p:txBody>
      </p:sp>
    </p:spTree>
    <p:extLst>
      <p:ext uri="{BB962C8B-B14F-4D97-AF65-F5344CB8AC3E}">
        <p14:creationId xmlns:p14="http://schemas.microsoft.com/office/powerpoint/2010/main" val="143276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175DC-6D25-4120-B107-4D26336CCC6C}" type="datetimeFigureOut">
              <a:rPr lang="fr-FR" smtClean="0"/>
              <a:t>08/09/2020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1FE65-1B94-4629-9A2D-01E259B5827A}" type="slidenum">
              <a:rPr lang="fr-FR" smtClean="0"/>
              <a:t>‹N°›</a:t>
            </a:fld>
            <a:endParaRPr lang="fr-FR"/>
          </a:p>
        </p:txBody>
      </p:sp>
    </p:spTree>
    <p:extLst>
      <p:ext uri="{BB962C8B-B14F-4D97-AF65-F5344CB8AC3E}">
        <p14:creationId xmlns:p14="http://schemas.microsoft.com/office/powerpoint/2010/main" val="1390044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A2AC047-FC3C-4863-90D6-4050B0C02367}" type="datetime1">
              <a:rPr lang="fr-FR" smtClean="0">
                <a:solidFill>
                  <a:srgbClr val="575F6D"/>
                </a:solidFill>
              </a:rPr>
              <a:pPr/>
              <a:t>08/09/2020</a:t>
            </a:fld>
            <a:endParaRPr lang="fr-FR">
              <a:solidFill>
                <a:srgbClr val="575F6D"/>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fr-FR" smtClean="0">
                <a:solidFill>
                  <a:srgbClr val="575F6D"/>
                </a:solidFill>
              </a:rPr>
              <a:t>Claire Perdriel- conseillère pédagique langues vivantes</a:t>
            </a:r>
            <a:endParaRPr lang="fr-FR">
              <a:solidFill>
                <a:srgbClr val="575F6D"/>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69BBD92-0FB7-4C9E-AB7D-1913A7C2E62B}" type="slidenum">
              <a:rPr lang="fr-FR" smtClean="0">
                <a:solidFill>
                  <a:srgbClr val="575F6D"/>
                </a:solidFill>
              </a:rPr>
              <a:pPr/>
              <a:t>‹N°›</a:t>
            </a:fld>
            <a:endParaRPr lang="fr-FR">
              <a:solidFill>
                <a:srgbClr val="575F6D"/>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770838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duscol.education.fr/pid31440/favoriser-l%20ouverture-aux-autres-cultures-et-la-dimension-internationale.html?mode_player=1&amp;video=360013"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dulala.fr/boite-a-histoires-dulal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http://demonsaumonde.free.fr/frere.jacques/index.html" TargetMode="External"/><Relationship Id="rId2" Type="http://schemas.openxmlformats.org/officeDocument/2006/relationships/hyperlink" Target="https://www.mamalisa.com/?t=hubfh"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www.britishcouncil.fr/blog/chanson-en-anglais-enfants" TargetMode="External"/><Relationship Id="rId4" Type="http://schemas.openxmlformats.org/officeDocument/2006/relationships/image" Target="../media/image7.png"/><Relationship Id="rId9" Type="http://schemas.openxmlformats.org/officeDocument/2006/relationships/hyperlink" Target="https://fr.padlet.com/cpetrault/frerejacques_diversite_linguistiq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ww2.ac-poitiers.fr/dsden86-pedagogie/spip.php?article1919" TargetMode="External"/><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2.ac-poitiers.fr/dsden86-pedagogie/spip.php?article191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4942680" y="548680"/>
            <a:ext cx="3362860" cy="1368597"/>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solidFill>
                  <a:prstClr val="black"/>
                </a:solidFill>
              </a:rPr>
              <a:t>Apprendre en mémorisant et en se remémorant</a:t>
            </a:r>
          </a:p>
          <a:p>
            <a:pPr algn="ctr"/>
            <a:r>
              <a:rPr lang="fr-FR" sz="2000" dirty="0">
                <a:solidFill>
                  <a:prstClr val="black"/>
                </a:solidFill>
              </a:rPr>
              <a:t>-Boites à histoires</a:t>
            </a:r>
          </a:p>
        </p:txBody>
      </p:sp>
      <p:sp>
        <p:nvSpPr>
          <p:cNvPr id="19" name="Rectangle 18"/>
          <p:cNvSpPr/>
          <p:nvPr/>
        </p:nvSpPr>
        <p:spPr>
          <a:xfrm>
            <a:off x="294810" y="3683305"/>
            <a:ext cx="3773134" cy="676339"/>
          </a:xfrm>
          <a:prstGeom prst="rect">
            <a:avLst/>
          </a:prstGeom>
        </p:spPr>
        <p:txBody>
          <a:bodyPr wrap="square">
            <a:spAutoFit/>
          </a:bodyPr>
          <a:lstStyle/>
          <a:p>
            <a:pPr>
              <a:lnSpc>
                <a:spcPct val="115000"/>
              </a:lnSpc>
              <a:spcAft>
                <a:spcPts val="1000"/>
              </a:spcAft>
            </a:pP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3"/>
              </a:rPr>
              <a:t>https://eduscol.education.fr/pid31440/favoriser-l%20ouverture-aux-autres-cultures-et-la-dimension-internationale.html?mode_player=1&amp;video=360013</a:t>
            </a: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6’58</a:t>
            </a:r>
          </a:p>
        </p:txBody>
      </p:sp>
      <p:pic>
        <p:nvPicPr>
          <p:cNvPr id="1033" name="Picture 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300" y="2852936"/>
            <a:ext cx="2698286" cy="180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548300" y="4657859"/>
            <a:ext cx="2752106" cy="481670"/>
          </a:xfrm>
          <a:prstGeom prst="rect">
            <a:avLst/>
          </a:prstGeom>
        </p:spPr>
        <p:txBody>
          <a:bodyPr wrap="square">
            <a:spAutoFit/>
          </a:bodyPr>
          <a:lstStyle/>
          <a:p>
            <a:pPr>
              <a:lnSpc>
                <a:spcPct val="115000"/>
              </a:lnSpc>
              <a:spcAft>
                <a:spcPts val="1000"/>
              </a:spcAft>
            </a:pP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4"/>
              </a:rPr>
              <a:t>https://www.dulala.fr/boite-a-histoires-dulala/</a:t>
            </a: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4’54</a:t>
            </a:r>
          </a:p>
        </p:txBody>
      </p:sp>
      <p:sp>
        <p:nvSpPr>
          <p:cNvPr id="2" name="Rectangle 1"/>
          <p:cNvSpPr/>
          <p:nvPr/>
        </p:nvSpPr>
        <p:spPr>
          <a:xfrm>
            <a:off x="1571254" y="332656"/>
            <a:ext cx="3701126" cy="1366528"/>
          </a:xfrm>
          <a:prstGeom prst="rect">
            <a:avLst/>
          </a:prstGeom>
        </p:spPr>
        <p:txBody>
          <a:bodyPr wrap="square">
            <a:spAutoFit/>
          </a:bodyPr>
          <a:lstStyle/>
          <a:p>
            <a:pPr marL="82550" indent="-82550">
              <a:lnSpc>
                <a:spcPct val="115000"/>
              </a:lnSpc>
              <a:spcAft>
                <a:spcPts val="1000"/>
              </a:spcAft>
              <a:buFont typeface="Wingdings" panose="05000000000000000000" pitchFamily="2" charset="2"/>
              <a:buChar char="Ø"/>
            </a:pPr>
            <a:r>
              <a:rPr lang="fr-FR" sz="24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Ecouter et comprendre une histoire connue en langue étrangère</a:t>
            </a:r>
          </a:p>
        </p:txBody>
      </p:sp>
      <p:sp>
        <p:nvSpPr>
          <p:cNvPr id="10" name="Rectangle 9"/>
          <p:cNvSpPr/>
          <p:nvPr/>
        </p:nvSpPr>
        <p:spPr>
          <a:xfrm>
            <a:off x="294810" y="4492169"/>
            <a:ext cx="5357310" cy="2031325"/>
          </a:xfrm>
          <a:prstGeom prst="rect">
            <a:avLst/>
          </a:prstGeom>
        </p:spPr>
        <p:txBody>
          <a:bodyPr wrap="square">
            <a:spAutoFit/>
          </a:bodyPr>
          <a:lstStyle/>
          <a:p>
            <a:r>
              <a:rPr lang="fr-FR" sz="1400" b="1" dirty="0">
                <a:solidFill>
                  <a:prstClr val="black"/>
                </a:solidFill>
              </a:rPr>
              <a:t>Choix des contes</a:t>
            </a:r>
            <a:endParaRPr lang="fr-FR" sz="1400" dirty="0">
              <a:solidFill>
                <a:prstClr val="black"/>
              </a:solidFill>
            </a:endParaRPr>
          </a:p>
          <a:p>
            <a:r>
              <a:rPr lang="fr-FR" sz="1400" dirty="0">
                <a:solidFill>
                  <a:prstClr val="black"/>
                </a:solidFill>
              </a:rPr>
              <a:t>– </a:t>
            </a:r>
            <a:r>
              <a:rPr lang="fr-FR" sz="1400" u="sng" dirty="0">
                <a:solidFill>
                  <a:prstClr val="black"/>
                </a:solidFill>
              </a:rPr>
              <a:t>Contes de randonnée </a:t>
            </a:r>
            <a:r>
              <a:rPr lang="fr-FR" sz="1400" dirty="0">
                <a:solidFill>
                  <a:prstClr val="black"/>
                </a:solidFill>
              </a:rPr>
              <a:t>pas  trop longs, avec des  animaux le plus souvent, et toujours avec des motifs répétés  de type comptine (« Vite, vite, dans la moufle, il se camoufle et il s’emmitoufle ») permettant une mémorisation;</a:t>
            </a:r>
            <a:br>
              <a:rPr lang="fr-FR" sz="1400" dirty="0">
                <a:solidFill>
                  <a:prstClr val="black"/>
                </a:solidFill>
              </a:rPr>
            </a:br>
            <a:r>
              <a:rPr lang="fr-FR" sz="1400" dirty="0">
                <a:solidFill>
                  <a:prstClr val="black"/>
                </a:solidFill>
              </a:rPr>
              <a:t>– </a:t>
            </a:r>
            <a:r>
              <a:rPr lang="fr-FR" sz="1400" u="sng" dirty="0">
                <a:solidFill>
                  <a:prstClr val="black"/>
                </a:solidFill>
              </a:rPr>
              <a:t>Contes  traditionnels  </a:t>
            </a:r>
            <a:r>
              <a:rPr lang="fr-FR" sz="1400" dirty="0">
                <a:solidFill>
                  <a:prstClr val="black"/>
                </a:solidFill>
              </a:rPr>
              <a:t>utilisés en maternelle (le petit bonhomme de pain d’épices, Boucle d’Or et les 3 ours, Roule galette, ….);</a:t>
            </a:r>
            <a:br>
              <a:rPr lang="fr-FR" sz="1400" dirty="0">
                <a:solidFill>
                  <a:prstClr val="black"/>
                </a:solidFill>
              </a:rPr>
            </a:br>
            <a:r>
              <a:rPr lang="fr-FR" sz="1400" dirty="0">
                <a:solidFill>
                  <a:prstClr val="black"/>
                </a:solidFill>
              </a:rPr>
              <a:t>– </a:t>
            </a:r>
            <a:r>
              <a:rPr lang="fr-FR" sz="1400" u="sng" dirty="0">
                <a:solidFill>
                  <a:prstClr val="black"/>
                </a:solidFill>
              </a:rPr>
              <a:t>Albums pour enfants à structure répétitive  </a:t>
            </a:r>
            <a:r>
              <a:rPr lang="fr-FR" sz="1400" dirty="0">
                <a:solidFill>
                  <a:prstClr val="black"/>
                </a:solidFill>
              </a:rPr>
              <a:t>(raconte r l’histoire mais sans jamais utiliser l’album).</a:t>
            </a:r>
          </a:p>
        </p:txBody>
      </p:sp>
      <p:sp>
        <p:nvSpPr>
          <p:cNvPr id="12" name="ZoneTexte 11"/>
          <p:cNvSpPr txBox="1"/>
          <p:nvPr/>
        </p:nvSpPr>
        <p:spPr>
          <a:xfrm>
            <a:off x="6495311" y="6356353"/>
            <a:ext cx="2592288" cy="369332"/>
          </a:xfrm>
          <a:prstGeom prst="rect">
            <a:avLst/>
          </a:prstGeom>
          <a:noFill/>
        </p:spPr>
        <p:txBody>
          <a:bodyPr wrap="square" rtlCol="0">
            <a:spAutoFit/>
          </a:bodyPr>
          <a:lstStyle/>
          <a:p>
            <a:r>
              <a:rPr lang="fr-FR" dirty="0">
                <a:solidFill>
                  <a:prstClr val="black"/>
                </a:solidFill>
              </a:rPr>
              <a:t>GT Langues vivantes 78</a:t>
            </a:r>
          </a:p>
        </p:txBody>
      </p:sp>
      <p:pic>
        <p:nvPicPr>
          <p:cNvPr id="13" name="Picture 3">
            <a:hlinkClick r:id="rId3"/>
          </p:cNvPr>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392136" y="2887487"/>
            <a:ext cx="769234" cy="76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a:hlinkClick r:id="rId3"/>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1677" y="3467394"/>
            <a:ext cx="390153" cy="13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079" y="446007"/>
            <a:ext cx="114617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58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454470" y="620688"/>
            <a:ext cx="2547258" cy="1345726"/>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t>Apprendre en mémorisant et en </a:t>
            </a:r>
            <a:r>
              <a:rPr lang="fr-FR" sz="1400" b="1" dirty="0" smtClean="0"/>
              <a:t>se remémorant</a:t>
            </a:r>
            <a:endParaRPr lang="fr-FR" sz="1400" b="1" dirty="0"/>
          </a:p>
          <a:p>
            <a:pPr algn="ctr"/>
            <a:r>
              <a:rPr lang="fr-FR" sz="2000" dirty="0"/>
              <a:t>-Comptines</a:t>
            </a:r>
          </a:p>
          <a:p>
            <a:pPr algn="ctr"/>
            <a:r>
              <a:rPr lang="fr-FR" sz="2000" dirty="0"/>
              <a:t>-</a:t>
            </a:r>
            <a:r>
              <a:rPr lang="fr-FR" sz="2000" dirty="0" smtClean="0"/>
              <a:t>Chants</a:t>
            </a:r>
            <a:endParaRPr lang="fr-FR" sz="2000" dirty="0"/>
          </a:p>
        </p:txBody>
      </p:sp>
      <p:pic>
        <p:nvPicPr>
          <p:cNvPr id="5"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8296"/>
          <a:stretch/>
        </p:blipFill>
        <p:spPr bwMode="auto">
          <a:xfrm>
            <a:off x="6228184" y="2589271"/>
            <a:ext cx="1897953" cy="69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hlinkClick r:id="rId2"/>
          </p:cNvPr>
          <p:cNvSpPr/>
          <p:nvPr/>
        </p:nvSpPr>
        <p:spPr>
          <a:xfrm>
            <a:off x="6228183" y="3255625"/>
            <a:ext cx="1897953" cy="430887"/>
          </a:xfrm>
          <a:prstGeom prst="rect">
            <a:avLst/>
          </a:prstGeom>
        </p:spPr>
        <p:txBody>
          <a:bodyPr wrap="square">
            <a:spAutoFit/>
          </a:bodyPr>
          <a:lstStyle/>
          <a:p>
            <a:r>
              <a:rPr lang="fr-FR" sz="1100" dirty="0">
                <a:hlinkClick r:id="rId2"/>
              </a:rPr>
              <a:t>https://www.mamalisa.com/?t=hubfh</a:t>
            </a:r>
            <a:endParaRPr lang="fr-FR" sz="1100" dirty="0"/>
          </a:p>
        </p:txBody>
      </p:sp>
      <p:pic>
        <p:nvPicPr>
          <p:cNvPr id="8" name="Picture 2">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790" y="2582477"/>
            <a:ext cx="2397312" cy="312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6211"/>
          <a:stretch/>
        </p:blipFill>
        <p:spPr bwMode="auto">
          <a:xfrm>
            <a:off x="357608" y="1891231"/>
            <a:ext cx="2342184" cy="136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hlinkClick r:id="rId5"/>
          </p:cNvPr>
          <p:cNvSpPr/>
          <p:nvPr/>
        </p:nvSpPr>
        <p:spPr>
          <a:xfrm>
            <a:off x="323532" y="3741025"/>
            <a:ext cx="3387258" cy="2585323"/>
          </a:xfrm>
          <a:prstGeom prst="rect">
            <a:avLst/>
          </a:prstGeom>
        </p:spPr>
        <p:txBody>
          <a:bodyPr wrap="square">
            <a:spAutoFit/>
          </a:bodyPr>
          <a:lstStyle/>
          <a:p>
            <a:pPr marL="285750" indent="-285750">
              <a:buFont typeface="Arial" panose="020B0604020202020204" pitchFamily="34" charset="0"/>
              <a:buChar char="•"/>
            </a:pPr>
            <a:r>
              <a:rPr lang="fr-FR" dirty="0" smtClean="0"/>
              <a:t>Salutations </a:t>
            </a:r>
            <a:r>
              <a:rPr lang="fr-FR" dirty="0"/>
              <a:t>et tâches routinières</a:t>
            </a:r>
          </a:p>
          <a:p>
            <a:pPr marL="285750" indent="-285750">
              <a:buFont typeface="Arial" panose="020B0604020202020204" pitchFamily="34" charset="0"/>
              <a:buChar char="•"/>
            </a:pPr>
            <a:r>
              <a:rPr lang="fr-FR" dirty="0"/>
              <a:t>Animaux</a:t>
            </a:r>
          </a:p>
          <a:p>
            <a:pPr marL="285750" indent="-285750">
              <a:buFont typeface="Arial" panose="020B0604020202020204" pitchFamily="34" charset="0"/>
              <a:buChar char="•"/>
            </a:pPr>
            <a:r>
              <a:rPr lang="fr-FR" dirty="0"/>
              <a:t>Couleurs</a:t>
            </a:r>
          </a:p>
          <a:p>
            <a:pPr marL="285750" indent="-285750">
              <a:buFont typeface="Arial" panose="020B0604020202020204" pitchFamily="34" charset="0"/>
              <a:buChar char="•"/>
            </a:pPr>
            <a:r>
              <a:rPr lang="fr-FR" dirty="0"/>
              <a:t>Apprendre les chiffres et </a:t>
            </a:r>
            <a:r>
              <a:rPr lang="fr-FR" dirty="0" smtClean="0"/>
              <a:t>à compter</a:t>
            </a:r>
            <a:endParaRPr lang="fr-FR" dirty="0"/>
          </a:p>
          <a:p>
            <a:pPr marL="285750" indent="-285750">
              <a:buFont typeface="Arial" panose="020B0604020202020204" pitchFamily="34" charset="0"/>
              <a:buChar char="•"/>
            </a:pPr>
            <a:r>
              <a:rPr lang="fr-FR" dirty="0"/>
              <a:t>Chansons interactives (bouger les pieds et les </a:t>
            </a:r>
            <a:r>
              <a:rPr lang="fr-FR" dirty="0" smtClean="0"/>
              <a:t>mains)</a:t>
            </a:r>
            <a:endParaRPr lang="fr-FR" dirty="0"/>
          </a:p>
        </p:txBody>
      </p:sp>
      <p:sp>
        <p:nvSpPr>
          <p:cNvPr id="11" name="Rectangle 10"/>
          <p:cNvSpPr/>
          <p:nvPr/>
        </p:nvSpPr>
        <p:spPr>
          <a:xfrm>
            <a:off x="320647" y="3226244"/>
            <a:ext cx="2379146" cy="430887"/>
          </a:xfrm>
          <a:prstGeom prst="rect">
            <a:avLst/>
          </a:prstGeom>
        </p:spPr>
        <p:txBody>
          <a:bodyPr wrap="square">
            <a:spAutoFit/>
          </a:bodyPr>
          <a:lstStyle/>
          <a:p>
            <a:pPr lvl="0"/>
            <a:r>
              <a:rPr lang="fr-FR" sz="1100" dirty="0">
                <a:solidFill>
                  <a:prstClr val="black"/>
                </a:solidFill>
                <a:hlinkClick r:id="rId5"/>
              </a:rPr>
              <a:t>https://</a:t>
            </a:r>
            <a:r>
              <a:rPr lang="fr-FR" sz="1100" dirty="0" smtClean="0">
                <a:solidFill>
                  <a:prstClr val="black"/>
                </a:solidFill>
                <a:hlinkClick r:id="rId5"/>
              </a:rPr>
              <a:t>www.britishcouncil.fr/blog/chanson-en-anglais-enfants</a:t>
            </a:r>
            <a:endParaRPr lang="fr-FR" sz="1100" dirty="0" smtClean="0">
              <a:solidFill>
                <a:prstClr val="black"/>
              </a:solidFill>
            </a:endParaRPr>
          </a:p>
        </p:txBody>
      </p:sp>
      <p:sp>
        <p:nvSpPr>
          <p:cNvPr id="13" name="ZoneTexte 12"/>
          <p:cNvSpPr txBox="1"/>
          <p:nvPr/>
        </p:nvSpPr>
        <p:spPr>
          <a:xfrm>
            <a:off x="6413938" y="6315782"/>
            <a:ext cx="2592288" cy="369332"/>
          </a:xfrm>
          <a:prstGeom prst="rect">
            <a:avLst/>
          </a:prstGeom>
          <a:noFill/>
        </p:spPr>
        <p:txBody>
          <a:bodyPr wrap="square" rtlCol="0">
            <a:spAutoFit/>
          </a:bodyPr>
          <a:lstStyle/>
          <a:p>
            <a:r>
              <a:rPr lang="fr-FR" dirty="0" smtClean="0"/>
              <a:t>GT Langues vivantes 78</a:t>
            </a:r>
            <a:endParaRPr lang="fr-FR" dirty="0"/>
          </a:p>
        </p:txBody>
      </p:sp>
      <p:sp>
        <p:nvSpPr>
          <p:cNvPr id="12" name="Rectangle 11"/>
          <p:cNvSpPr/>
          <p:nvPr/>
        </p:nvSpPr>
        <p:spPr>
          <a:xfrm>
            <a:off x="320646" y="482832"/>
            <a:ext cx="4611394" cy="941796"/>
          </a:xfrm>
          <a:prstGeom prst="rect">
            <a:avLst/>
          </a:prstGeom>
        </p:spPr>
        <p:txBody>
          <a:bodyPr wrap="square">
            <a:spAutoFit/>
          </a:bodyPr>
          <a:lstStyle/>
          <a:p>
            <a:pPr marL="82550" indent="-82550">
              <a:lnSpc>
                <a:spcPct val="115000"/>
              </a:lnSpc>
              <a:spcAft>
                <a:spcPts val="1000"/>
              </a:spcAft>
              <a:buFont typeface="Wingdings" panose="05000000000000000000" pitchFamily="2" charset="2"/>
              <a:buChar char="Ø"/>
            </a:pPr>
            <a:r>
              <a:rPr lang="fr-F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Ecouter et </a:t>
            </a:r>
            <a:r>
              <a:rPr lang="fr-FR"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apprendre une comptine en </a:t>
            </a:r>
            <a:r>
              <a:rPr lang="fr-F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langue étrangère</a:t>
            </a:r>
          </a:p>
        </p:txBody>
      </p:sp>
      <p:sp>
        <p:nvSpPr>
          <p:cNvPr id="2" name="Rectangle 1"/>
          <p:cNvSpPr/>
          <p:nvPr/>
        </p:nvSpPr>
        <p:spPr>
          <a:xfrm>
            <a:off x="6782838" y="4677211"/>
            <a:ext cx="1619672" cy="600164"/>
          </a:xfrm>
          <a:prstGeom prst="rect">
            <a:avLst/>
          </a:prstGeom>
        </p:spPr>
        <p:txBody>
          <a:bodyPr wrap="square">
            <a:spAutoFit/>
          </a:bodyPr>
          <a:lstStyle/>
          <a:p>
            <a:r>
              <a:rPr lang="fr-FR" sz="1100" dirty="0">
                <a:hlinkClick r:id="rId7"/>
              </a:rPr>
              <a:t>http://demonsaumonde.free.fr/frere.jacques/index.html</a:t>
            </a:r>
            <a:endParaRPr lang="fr-FR" sz="1100" dirty="0"/>
          </a:p>
        </p:txBody>
      </p:sp>
      <p:pic>
        <p:nvPicPr>
          <p:cNvPr id="5121" name="Picture 1" descr="C:\Users\cchaillot\Desktop\Image1.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2838" y="4051611"/>
            <a:ext cx="1520011" cy="6861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782838" y="5294050"/>
            <a:ext cx="1520011" cy="577081"/>
          </a:xfrm>
          <a:prstGeom prst="rect">
            <a:avLst/>
          </a:prstGeom>
        </p:spPr>
        <p:txBody>
          <a:bodyPr wrap="square">
            <a:spAutoFit/>
          </a:bodyPr>
          <a:lstStyle/>
          <a:p>
            <a:r>
              <a:rPr lang="fr-FR" sz="1050" dirty="0">
                <a:hlinkClick r:id="rId9"/>
              </a:rPr>
              <a:t>https</a:t>
            </a:r>
            <a:r>
              <a:rPr lang="fr-FR" sz="1000" dirty="0">
                <a:hlinkClick r:id="rId9"/>
              </a:rPr>
              <a:t>://</a:t>
            </a:r>
            <a:r>
              <a:rPr lang="fr-FR" sz="1050" dirty="0">
                <a:hlinkClick r:id="rId9"/>
              </a:rPr>
              <a:t>fr.padlet.com/cpetrault/frerejacques_diversite_linguistique</a:t>
            </a:r>
            <a:endParaRPr lang="fr-FR" sz="1050" dirty="0"/>
          </a:p>
        </p:txBody>
      </p:sp>
    </p:spTree>
    <p:extLst>
      <p:ext uri="{BB962C8B-B14F-4D97-AF65-F5344CB8AC3E}">
        <p14:creationId xmlns:p14="http://schemas.microsoft.com/office/powerpoint/2010/main" val="1426443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953871"/>
            <a:ext cx="4572000" cy="1546577"/>
          </a:xfrm>
          <a:prstGeom prst="rect">
            <a:avLst/>
          </a:prstGeom>
        </p:spPr>
        <p:txBody>
          <a:bodyPr>
            <a:spAutoFit/>
          </a:bodyPr>
          <a:lstStyle/>
          <a:p>
            <a:r>
              <a:rPr lang="fr-FR" sz="1050" dirty="0">
                <a:solidFill>
                  <a:prstClr val="black"/>
                </a:solidFill>
              </a:rPr>
              <a:t>Texte : Collectif </a:t>
            </a:r>
          </a:p>
          <a:p>
            <a:r>
              <a:rPr lang="fr-FR" sz="1050" dirty="0">
                <a:solidFill>
                  <a:prstClr val="black"/>
                </a:solidFill>
              </a:rPr>
              <a:t>Illustrations : Collectif </a:t>
            </a:r>
          </a:p>
          <a:p>
            <a:r>
              <a:rPr lang="fr-FR" sz="1050" dirty="0">
                <a:solidFill>
                  <a:prstClr val="black"/>
                </a:solidFill>
              </a:rPr>
              <a:t>Didier jeunesse, 2008 </a:t>
            </a:r>
          </a:p>
          <a:p>
            <a:r>
              <a:rPr lang="fr-FR" sz="1050" dirty="0">
                <a:solidFill>
                  <a:prstClr val="black"/>
                </a:solidFill>
              </a:rPr>
              <a:t>Un tour du monde en 23 berceuses, du Mali en allant vers le Japon. Les paroles des berceuses sont présentées dans les alphabets d'origine, transcrites en caractères latins, traduites en français et accompagnées d'illustrations riches en couleurs. Des commentaires expliquent l'origine et l'histoire des chansons. Le disque propose les interprétations par des chanteurs aux voix authentiques et une grande diversité d'instruments traditionnels. </a:t>
            </a:r>
          </a:p>
        </p:txBody>
      </p:sp>
      <p:sp>
        <p:nvSpPr>
          <p:cNvPr id="6" name="Rectangle 5"/>
          <p:cNvSpPr/>
          <p:nvPr/>
        </p:nvSpPr>
        <p:spPr>
          <a:xfrm>
            <a:off x="323528" y="4238260"/>
            <a:ext cx="1152128" cy="646331"/>
          </a:xfrm>
          <a:prstGeom prst="rect">
            <a:avLst/>
          </a:prstGeom>
        </p:spPr>
        <p:txBody>
          <a:bodyPr wrap="square">
            <a:spAutoFit/>
          </a:bodyPr>
          <a:lstStyle/>
          <a:p>
            <a:r>
              <a:rPr lang="fr-FR" sz="1200" b="1" dirty="0">
                <a:solidFill>
                  <a:prstClr val="black"/>
                </a:solidFill>
              </a:rPr>
              <a:t>Les plus belles berceuses du monde </a:t>
            </a:r>
            <a:endParaRPr lang="fr-FR" sz="2400" b="1" dirty="0">
              <a:solidFill>
                <a:prstClr val="black"/>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74" y="4168398"/>
            <a:ext cx="1188645" cy="1273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833074" y="2512148"/>
            <a:ext cx="3459006" cy="1546577"/>
          </a:xfrm>
          <a:prstGeom prst="rect">
            <a:avLst/>
          </a:prstGeom>
        </p:spPr>
        <p:txBody>
          <a:bodyPr wrap="square">
            <a:spAutoFit/>
          </a:bodyPr>
          <a:lstStyle/>
          <a:p>
            <a:r>
              <a:rPr lang="fr-FR" sz="1050" dirty="0">
                <a:solidFill>
                  <a:prstClr val="black"/>
                </a:solidFill>
              </a:rPr>
              <a:t>Textes : Collectif </a:t>
            </a:r>
          </a:p>
          <a:p>
            <a:r>
              <a:rPr lang="fr-FR" sz="1050" dirty="0">
                <a:solidFill>
                  <a:prstClr val="black"/>
                </a:solidFill>
              </a:rPr>
              <a:t>Illustrations : Elsa </a:t>
            </a:r>
            <a:r>
              <a:rPr lang="fr-FR" sz="1050" dirty="0" err="1">
                <a:solidFill>
                  <a:prstClr val="black"/>
                </a:solidFill>
              </a:rPr>
              <a:t>Fouquier</a:t>
            </a:r>
            <a:endParaRPr lang="fr-FR" sz="1050" dirty="0">
              <a:solidFill>
                <a:prstClr val="black"/>
              </a:solidFill>
            </a:endParaRPr>
          </a:p>
          <a:p>
            <a:r>
              <a:rPr lang="fr-FR" sz="1050" dirty="0">
                <a:solidFill>
                  <a:prstClr val="black"/>
                </a:solidFill>
              </a:rPr>
              <a:t>Gallimard jeunesse, 2012 </a:t>
            </a:r>
          </a:p>
          <a:p>
            <a:r>
              <a:rPr lang="fr-FR" sz="1050" dirty="0">
                <a:solidFill>
                  <a:prstClr val="black"/>
                </a:solidFill>
              </a:rPr>
              <a:t>Des voix d'enfants, des voix d'adultes, des mots d'ailleurs et des instruments multicolores... pour un tour du monde en musique plein de joie, de tendresse et de fraîcheur! </a:t>
            </a:r>
          </a:p>
          <a:p>
            <a:r>
              <a:rPr lang="fr-FR" sz="1050" dirty="0">
                <a:solidFill>
                  <a:prstClr val="black"/>
                </a:solidFill>
              </a:rPr>
              <a:t>Un livre-CD de seize chansons traditionnelles du monde entier : d'Argentine, de Russie, d'Algérie, du Congo, du Vietnam... Avec les textes des chansons et leur traduction.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26" y="1986576"/>
            <a:ext cx="1249059" cy="122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33074" y="2009197"/>
            <a:ext cx="1656184" cy="461665"/>
          </a:xfrm>
          <a:prstGeom prst="rect">
            <a:avLst/>
          </a:prstGeom>
        </p:spPr>
        <p:txBody>
          <a:bodyPr wrap="square">
            <a:spAutoFit/>
          </a:bodyPr>
          <a:lstStyle/>
          <a:p>
            <a:r>
              <a:rPr lang="fr-FR" sz="1200" b="1" dirty="0">
                <a:solidFill>
                  <a:prstClr val="black"/>
                </a:solidFill>
              </a:rPr>
              <a:t>Mes plus belles chansons du monde </a:t>
            </a:r>
            <a:endParaRPr lang="fr-FR" sz="2400" b="1" dirty="0">
              <a:solidFill>
                <a:prstClr val="black"/>
              </a:solidFill>
            </a:endParaRPr>
          </a:p>
        </p:txBody>
      </p:sp>
      <p:sp>
        <p:nvSpPr>
          <p:cNvPr id="9" name="Rectangle 8"/>
          <p:cNvSpPr/>
          <p:nvPr/>
        </p:nvSpPr>
        <p:spPr>
          <a:xfrm>
            <a:off x="5490830" y="4365104"/>
            <a:ext cx="3307153" cy="1477328"/>
          </a:xfrm>
          <a:prstGeom prst="rect">
            <a:avLst/>
          </a:prstGeom>
        </p:spPr>
        <p:txBody>
          <a:bodyPr wrap="square">
            <a:spAutoFit/>
          </a:bodyPr>
          <a:lstStyle/>
          <a:p>
            <a:r>
              <a:rPr lang="fr-FR" sz="1000" dirty="0">
                <a:solidFill>
                  <a:prstClr val="black"/>
                </a:solidFill>
              </a:rPr>
              <a:t>Textes : Chantal </a:t>
            </a:r>
            <a:r>
              <a:rPr lang="fr-FR" sz="1000" dirty="0" err="1">
                <a:solidFill>
                  <a:prstClr val="black"/>
                </a:solidFill>
              </a:rPr>
              <a:t>Grosléziat</a:t>
            </a:r>
            <a:r>
              <a:rPr lang="fr-FR" sz="1000" dirty="0">
                <a:solidFill>
                  <a:prstClr val="black"/>
                </a:solidFill>
              </a:rPr>
              <a:t> </a:t>
            </a:r>
          </a:p>
          <a:p>
            <a:r>
              <a:rPr lang="fr-FR" sz="1000" dirty="0">
                <a:solidFill>
                  <a:prstClr val="black"/>
                </a:solidFill>
              </a:rPr>
              <a:t>Illustrations : Aurélia </a:t>
            </a:r>
            <a:r>
              <a:rPr lang="fr-FR" sz="1000" dirty="0" err="1">
                <a:solidFill>
                  <a:prstClr val="black"/>
                </a:solidFill>
              </a:rPr>
              <a:t>Fronty</a:t>
            </a:r>
            <a:r>
              <a:rPr lang="fr-FR" sz="1000" dirty="0">
                <a:solidFill>
                  <a:prstClr val="black"/>
                </a:solidFill>
              </a:rPr>
              <a:t> </a:t>
            </a:r>
          </a:p>
          <a:p>
            <a:r>
              <a:rPr lang="fr-FR" sz="1000" dirty="0">
                <a:solidFill>
                  <a:prstClr val="black"/>
                </a:solidFill>
              </a:rPr>
              <a:t>Didier jeunesse, 2011 </a:t>
            </a:r>
          </a:p>
          <a:p>
            <a:r>
              <a:rPr lang="fr-FR" sz="1000" dirty="0">
                <a:solidFill>
                  <a:prstClr val="black"/>
                </a:solidFill>
              </a:rPr>
              <a:t>Cet ensemble regroupe 28 comptines, berceuses, chants et jeux de doigts d'Inde, du Pakistan et du Sri Lanka. Les paroles des chansons sont reproduites dans leur alphabet d'origine, transcrites en caractères latins et traduites en français. Des commentaires expliquent l’origine, le contexte culturel et l’instrumentation de chaque chanson. </a:t>
            </a: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166" y="3412453"/>
            <a:ext cx="1285442" cy="129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516749" y="3827892"/>
            <a:ext cx="1399637" cy="461665"/>
          </a:xfrm>
          <a:prstGeom prst="rect">
            <a:avLst/>
          </a:prstGeom>
        </p:spPr>
        <p:txBody>
          <a:bodyPr wrap="square">
            <a:spAutoFit/>
          </a:bodyPr>
          <a:lstStyle/>
          <a:p>
            <a:r>
              <a:rPr lang="fr-FR" sz="1200" b="1" dirty="0">
                <a:solidFill>
                  <a:prstClr val="black"/>
                </a:solidFill>
              </a:rPr>
              <a:t>Comptines de roses et de safran </a:t>
            </a:r>
            <a:endParaRPr lang="fr-FR" sz="3600" b="1" dirty="0">
              <a:solidFill>
                <a:prstClr val="black"/>
              </a:solidFill>
            </a:endParaRPr>
          </a:p>
        </p:txBody>
      </p:sp>
      <p:sp>
        <p:nvSpPr>
          <p:cNvPr id="11" name="Rectangle 10"/>
          <p:cNvSpPr/>
          <p:nvPr/>
        </p:nvSpPr>
        <p:spPr>
          <a:xfrm>
            <a:off x="539188" y="476672"/>
            <a:ext cx="4572000" cy="916854"/>
          </a:xfrm>
          <a:prstGeom prst="rect">
            <a:avLst/>
          </a:prstGeom>
        </p:spPr>
        <p:txBody>
          <a:bodyPr>
            <a:spAutoFit/>
          </a:bodyPr>
          <a:lstStyle/>
          <a:p>
            <a:pPr marL="82550" indent="-82550">
              <a:lnSpc>
                <a:spcPct val="115000"/>
              </a:lnSpc>
              <a:spcAft>
                <a:spcPts val="1000"/>
              </a:spcAft>
              <a:buFont typeface="Wingdings" panose="05000000000000000000" pitchFamily="2" charset="2"/>
              <a:buChar char="Ø"/>
            </a:pPr>
            <a:r>
              <a:rPr lang="fr-FR" sz="24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Ecouter et apprendre une comptine en langue étrangère</a:t>
            </a:r>
          </a:p>
        </p:txBody>
      </p:sp>
      <p:sp>
        <p:nvSpPr>
          <p:cNvPr id="15" name="ZoneTexte 14"/>
          <p:cNvSpPr txBox="1"/>
          <p:nvPr/>
        </p:nvSpPr>
        <p:spPr>
          <a:xfrm>
            <a:off x="6413938" y="6315782"/>
            <a:ext cx="2592288" cy="369332"/>
          </a:xfrm>
          <a:prstGeom prst="rect">
            <a:avLst/>
          </a:prstGeom>
          <a:noFill/>
        </p:spPr>
        <p:txBody>
          <a:bodyPr wrap="square" rtlCol="0">
            <a:spAutoFit/>
          </a:bodyPr>
          <a:lstStyle/>
          <a:p>
            <a:r>
              <a:rPr lang="fr-FR" dirty="0">
                <a:solidFill>
                  <a:prstClr val="black"/>
                </a:solidFill>
              </a:rPr>
              <a:t>GT Langues vivantes 78</a:t>
            </a:r>
          </a:p>
        </p:txBody>
      </p:sp>
      <p:sp>
        <p:nvSpPr>
          <p:cNvPr id="12" name="ZoneTexte 11"/>
          <p:cNvSpPr txBox="1"/>
          <p:nvPr/>
        </p:nvSpPr>
        <p:spPr>
          <a:xfrm>
            <a:off x="7219166" y="1024194"/>
            <a:ext cx="1528299" cy="369332"/>
          </a:xfrm>
          <a:prstGeom prst="rect">
            <a:avLst/>
          </a:prstGeom>
          <a:noFill/>
        </p:spPr>
        <p:txBody>
          <a:bodyPr wrap="square" rtlCol="0">
            <a:spAutoFit/>
          </a:bodyPr>
          <a:lstStyle/>
          <a:p>
            <a:r>
              <a:rPr lang="fr-FR" dirty="0">
                <a:solidFill>
                  <a:prstClr val="black"/>
                </a:solidFill>
              </a:rPr>
              <a:t>Bibliographie</a:t>
            </a:r>
          </a:p>
        </p:txBody>
      </p:sp>
      <p:pic>
        <p:nvPicPr>
          <p:cNvPr id="16" name="Picture 2"/>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213635" y="1097421"/>
            <a:ext cx="930771" cy="91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488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un document"/>
          <p:cNvSpPr>
            <a:spLocks noChangeAspect="1" noChangeArrowheads="1"/>
          </p:cNvSpPr>
          <p:nvPr/>
        </p:nvSpPr>
        <p:spPr bwMode="auto">
          <a:xfrm>
            <a:off x="47625" y="0"/>
            <a:ext cx="1143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pic>
        <p:nvPicPr>
          <p:cNvPr id="2052" name="Picture 4" descr="un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 y="46788388"/>
            <a:ext cx="1143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un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 y="47397988"/>
            <a:ext cx="114300" cy="152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7544" y="527830"/>
            <a:ext cx="3833856" cy="830997"/>
          </a:xfrm>
          <a:prstGeom prst="rect">
            <a:avLst/>
          </a:prstGeom>
        </p:spPr>
        <p:txBody>
          <a:bodyPr wrap="square">
            <a:spAutoFit/>
          </a:bodyPr>
          <a:lstStyle/>
          <a:p>
            <a:pPr marL="342900" indent="-342900">
              <a:buFont typeface="Wingdings" panose="05000000000000000000" pitchFamily="2" charset="2"/>
              <a:buChar char="Ø"/>
            </a:pPr>
            <a:r>
              <a:rPr lang="fr-FR" sz="2400" b="1" dirty="0">
                <a:solidFill>
                  <a:prstClr val="white"/>
                </a:solidFill>
              </a:rPr>
              <a:t>Apprendre un chant en anglais en PS/MS</a:t>
            </a:r>
          </a:p>
        </p:txBody>
      </p:sp>
      <p:sp>
        <p:nvSpPr>
          <p:cNvPr id="11" name="ZoneTexte 10"/>
          <p:cNvSpPr txBox="1"/>
          <p:nvPr/>
        </p:nvSpPr>
        <p:spPr>
          <a:xfrm>
            <a:off x="549473" y="4109788"/>
            <a:ext cx="1254582" cy="369332"/>
          </a:xfrm>
          <a:prstGeom prst="rect">
            <a:avLst/>
          </a:prstGeom>
          <a:noFill/>
        </p:spPr>
        <p:txBody>
          <a:bodyPr wrap="square" rtlCol="0">
            <a:spAutoFit/>
          </a:bodyPr>
          <a:lstStyle/>
          <a:p>
            <a:r>
              <a:rPr lang="fr-FR" b="1" dirty="0">
                <a:solidFill>
                  <a:prstClr val="black"/>
                </a:solidFill>
              </a:rPr>
              <a:t>Phase 1 </a:t>
            </a:r>
          </a:p>
        </p:txBody>
      </p:sp>
      <p:sp>
        <p:nvSpPr>
          <p:cNvPr id="15" name="ZoneTexte 14"/>
          <p:cNvSpPr txBox="1"/>
          <p:nvPr/>
        </p:nvSpPr>
        <p:spPr>
          <a:xfrm>
            <a:off x="2683967" y="4089980"/>
            <a:ext cx="1226747" cy="369332"/>
          </a:xfrm>
          <a:prstGeom prst="rect">
            <a:avLst/>
          </a:prstGeom>
          <a:noFill/>
        </p:spPr>
        <p:txBody>
          <a:bodyPr wrap="square" rtlCol="0">
            <a:spAutoFit/>
          </a:bodyPr>
          <a:lstStyle/>
          <a:p>
            <a:r>
              <a:rPr lang="fr-FR" b="1" dirty="0">
                <a:solidFill>
                  <a:prstClr val="black"/>
                </a:solidFill>
              </a:rPr>
              <a:t>Phase 2</a:t>
            </a:r>
          </a:p>
        </p:txBody>
      </p:sp>
      <p:sp>
        <p:nvSpPr>
          <p:cNvPr id="16" name="ZoneTexte 15"/>
          <p:cNvSpPr txBox="1"/>
          <p:nvPr/>
        </p:nvSpPr>
        <p:spPr>
          <a:xfrm>
            <a:off x="4933445" y="4069243"/>
            <a:ext cx="1253240" cy="369332"/>
          </a:xfrm>
          <a:prstGeom prst="rect">
            <a:avLst/>
          </a:prstGeom>
          <a:noFill/>
        </p:spPr>
        <p:txBody>
          <a:bodyPr wrap="square" rtlCol="0">
            <a:spAutoFit/>
          </a:bodyPr>
          <a:lstStyle/>
          <a:p>
            <a:r>
              <a:rPr lang="fr-FR" b="1" dirty="0">
                <a:solidFill>
                  <a:prstClr val="black"/>
                </a:solidFill>
              </a:rPr>
              <a:t>Phase 3</a:t>
            </a:r>
          </a:p>
        </p:txBody>
      </p:sp>
      <p:sp>
        <p:nvSpPr>
          <p:cNvPr id="17" name="ZoneTexte 16"/>
          <p:cNvSpPr txBox="1"/>
          <p:nvPr/>
        </p:nvSpPr>
        <p:spPr>
          <a:xfrm>
            <a:off x="7201199" y="4069243"/>
            <a:ext cx="1093877" cy="369332"/>
          </a:xfrm>
          <a:prstGeom prst="rect">
            <a:avLst/>
          </a:prstGeom>
          <a:noFill/>
        </p:spPr>
        <p:txBody>
          <a:bodyPr wrap="square" rtlCol="0">
            <a:spAutoFit/>
          </a:bodyPr>
          <a:lstStyle/>
          <a:p>
            <a:r>
              <a:rPr lang="fr-FR" b="1" dirty="0">
                <a:solidFill>
                  <a:prstClr val="black"/>
                </a:solidFill>
              </a:rPr>
              <a:t>Phase 4</a:t>
            </a:r>
          </a:p>
        </p:txBody>
      </p:sp>
      <p:sp>
        <p:nvSpPr>
          <p:cNvPr id="2" name="Rectangle 1"/>
          <p:cNvSpPr/>
          <p:nvPr/>
        </p:nvSpPr>
        <p:spPr>
          <a:xfrm>
            <a:off x="302418" y="5576040"/>
            <a:ext cx="2171379" cy="861774"/>
          </a:xfrm>
          <a:prstGeom prst="rect">
            <a:avLst/>
          </a:prstGeom>
        </p:spPr>
        <p:txBody>
          <a:bodyPr wrap="square">
            <a:spAutoFit/>
          </a:bodyPr>
          <a:lstStyle/>
          <a:p>
            <a:r>
              <a:rPr lang="fr-FR" b="1" dirty="0">
                <a:solidFill>
                  <a:prstClr val="black"/>
                </a:solidFill>
              </a:rPr>
              <a:t>Ecoute</a:t>
            </a:r>
          </a:p>
          <a:p>
            <a:r>
              <a:rPr lang="fr-FR" sz="1600" dirty="0">
                <a:solidFill>
                  <a:prstClr val="black"/>
                </a:solidFill>
              </a:rPr>
              <a:t>À partir d’un support vidéo authentique</a:t>
            </a:r>
          </a:p>
        </p:txBody>
      </p:sp>
      <p:sp>
        <p:nvSpPr>
          <p:cNvPr id="3" name="Rectangle 2"/>
          <p:cNvSpPr/>
          <p:nvPr/>
        </p:nvSpPr>
        <p:spPr>
          <a:xfrm>
            <a:off x="2570037" y="5625246"/>
            <a:ext cx="2315307" cy="923330"/>
          </a:xfrm>
          <a:prstGeom prst="rect">
            <a:avLst/>
          </a:prstGeom>
        </p:spPr>
        <p:txBody>
          <a:bodyPr wrap="square">
            <a:spAutoFit/>
          </a:bodyPr>
          <a:lstStyle/>
          <a:p>
            <a:r>
              <a:rPr lang="fr-FR" b="1" dirty="0">
                <a:solidFill>
                  <a:prstClr val="black"/>
                </a:solidFill>
              </a:rPr>
              <a:t>Appropriation phonologique et mémorisation</a:t>
            </a:r>
          </a:p>
        </p:txBody>
      </p:sp>
      <p:sp>
        <p:nvSpPr>
          <p:cNvPr id="4" name="Rectangle 3"/>
          <p:cNvSpPr/>
          <p:nvPr/>
        </p:nvSpPr>
        <p:spPr>
          <a:xfrm>
            <a:off x="5014320" y="5637594"/>
            <a:ext cx="1226618" cy="369332"/>
          </a:xfrm>
          <a:prstGeom prst="rect">
            <a:avLst/>
          </a:prstGeom>
        </p:spPr>
        <p:txBody>
          <a:bodyPr wrap="none">
            <a:spAutoFit/>
          </a:bodyPr>
          <a:lstStyle/>
          <a:p>
            <a:r>
              <a:rPr lang="fr-FR" b="1" dirty="0">
                <a:solidFill>
                  <a:prstClr val="black"/>
                </a:solidFill>
              </a:rPr>
              <a:t>Répétition</a:t>
            </a:r>
          </a:p>
        </p:txBody>
      </p:sp>
      <p:sp>
        <p:nvSpPr>
          <p:cNvPr id="6" name="Rectangle 5"/>
          <p:cNvSpPr/>
          <p:nvPr/>
        </p:nvSpPr>
        <p:spPr>
          <a:xfrm>
            <a:off x="7101629" y="5625246"/>
            <a:ext cx="1772654" cy="646331"/>
          </a:xfrm>
          <a:prstGeom prst="rect">
            <a:avLst/>
          </a:prstGeom>
        </p:spPr>
        <p:txBody>
          <a:bodyPr wrap="square">
            <a:spAutoFit/>
          </a:bodyPr>
          <a:lstStyle/>
          <a:p>
            <a:r>
              <a:rPr lang="fr-FR" b="1" dirty="0">
                <a:solidFill>
                  <a:prstClr val="black"/>
                </a:solidFill>
              </a:rPr>
              <a:t>Appropriation collective</a:t>
            </a:r>
          </a:p>
        </p:txBody>
      </p:sp>
      <p:sp>
        <p:nvSpPr>
          <p:cNvPr id="18" name="Rectangle 17"/>
          <p:cNvSpPr/>
          <p:nvPr/>
        </p:nvSpPr>
        <p:spPr>
          <a:xfrm>
            <a:off x="302417" y="1813855"/>
            <a:ext cx="6799211" cy="1477328"/>
          </a:xfrm>
          <a:prstGeom prst="rect">
            <a:avLst/>
          </a:prstGeom>
        </p:spPr>
        <p:txBody>
          <a:bodyPr wrap="square">
            <a:spAutoFit/>
          </a:bodyPr>
          <a:lstStyle/>
          <a:p>
            <a:r>
              <a:rPr lang="fr-FR" u="sng" dirty="0">
                <a:solidFill>
                  <a:prstClr val="black"/>
                </a:solidFill>
              </a:rPr>
              <a:t>Objectifs:</a:t>
            </a:r>
          </a:p>
          <a:p>
            <a:r>
              <a:rPr lang="fr-FR" dirty="0">
                <a:solidFill>
                  <a:prstClr val="black"/>
                </a:solidFill>
              </a:rPr>
              <a:t>-Mémoriser un chant en anglais</a:t>
            </a:r>
          </a:p>
          <a:p>
            <a:r>
              <a:rPr lang="fr-FR" dirty="0">
                <a:solidFill>
                  <a:prstClr val="black"/>
                </a:solidFill>
              </a:rPr>
              <a:t>-Associer un geste à un mot ou une formulation</a:t>
            </a:r>
          </a:p>
          <a:p>
            <a:r>
              <a:rPr lang="fr-FR" dirty="0">
                <a:solidFill>
                  <a:prstClr val="black"/>
                </a:solidFill>
              </a:rPr>
              <a:t>-Prendre conscience des particularités phonologiques de la langue anglaise: voyelles longues et brèves, diphtongues, h expiré</a:t>
            </a:r>
          </a:p>
        </p:txBody>
      </p:sp>
      <p:sp>
        <p:nvSpPr>
          <p:cNvPr id="20" name="Ellipse 19"/>
          <p:cNvSpPr/>
          <p:nvPr/>
        </p:nvSpPr>
        <p:spPr>
          <a:xfrm>
            <a:off x="4863272" y="855682"/>
            <a:ext cx="3431804" cy="1006290"/>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solidFill>
                  <a:prstClr val="black"/>
                </a:solidFill>
              </a:rPr>
              <a:t>Apprendre en mémorisant et en se remémorant</a:t>
            </a:r>
          </a:p>
          <a:p>
            <a:pPr algn="ctr"/>
            <a:r>
              <a:rPr lang="fr-FR" sz="2000" dirty="0">
                <a:solidFill>
                  <a:prstClr val="black"/>
                </a:solidFill>
              </a:rPr>
              <a:t>- Chants</a:t>
            </a:r>
          </a:p>
        </p:txBody>
      </p:sp>
      <p:sp>
        <p:nvSpPr>
          <p:cNvPr id="7" name="Rectangle 6"/>
          <p:cNvSpPr/>
          <p:nvPr/>
        </p:nvSpPr>
        <p:spPr>
          <a:xfrm>
            <a:off x="2045182" y="3588319"/>
            <a:ext cx="4141503" cy="261610"/>
          </a:xfrm>
          <a:prstGeom prst="rect">
            <a:avLst/>
          </a:prstGeom>
        </p:spPr>
        <p:txBody>
          <a:bodyPr wrap="square">
            <a:spAutoFit/>
          </a:bodyPr>
          <a:lstStyle/>
          <a:p>
            <a:r>
              <a:rPr lang="fr-FR" sz="1100" dirty="0">
                <a:solidFill>
                  <a:prstClr val="black"/>
                </a:solidFill>
                <a:hlinkClick r:id="rId3"/>
              </a:rPr>
              <a:t>http://ww2.ac-poitiers.fr/dsden86-pedagogie/spip.php?article1919</a:t>
            </a:r>
            <a:endParaRPr lang="fr-FR" sz="1100" dirty="0">
              <a:solidFill>
                <a:prstClr val="black"/>
              </a:solidFill>
            </a:endParaRPr>
          </a:p>
        </p:txBody>
      </p:sp>
      <p:pic>
        <p:nvPicPr>
          <p:cNvPr id="1433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7296" y="2718888"/>
            <a:ext cx="1035560" cy="81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6660742" y="3534458"/>
            <a:ext cx="2223569" cy="369332"/>
          </a:xfrm>
          <a:prstGeom prst="rect">
            <a:avLst/>
          </a:prstGeom>
          <a:noFill/>
        </p:spPr>
        <p:txBody>
          <a:bodyPr wrap="square" rtlCol="0">
            <a:spAutoFit/>
          </a:bodyPr>
          <a:lstStyle/>
          <a:p>
            <a:r>
              <a:rPr lang="fr-FR" dirty="0">
                <a:solidFill>
                  <a:prstClr val="black"/>
                </a:solidFill>
                <a:latin typeface="Arial Black" panose="020B0A04020102020204" pitchFamily="34" charset="0"/>
              </a:rPr>
              <a:t>If </a:t>
            </a:r>
            <a:r>
              <a:rPr lang="fr-FR" dirty="0" err="1">
                <a:solidFill>
                  <a:prstClr val="black"/>
                </a:solidFill>
                <a:latin typeface="Arial Black" panose="020B0A04020102020204" pitchFamily="34" charset="0"/>
              </a:rPr>
              <a:t>you’re</a:t>
            </a:r>
            <a:r>
              <a:rPr lang="fr-FR" dirty="0">
                <a:solidFill>
                  <a:prstClr val="black"/>
                </a:solidFill>
                <a:latin typeface="Arial Black" panose="020B0A04020102020204" pitchFamily="34" charset="0"/>
              </a:rPr>
              <a:t> happy</a:t>
            </a:r>
          </a:p>
        </p:txBody>
      </p:sp>
      <p:sp>
        <p:nvSpPr>
          <p:cNvPr id="24" name="ZoneTexte 23"/>
          <p:cNvSpPr txBox="1"/>
          <p:nvPr/>
        </p:nvSpPr>
        <p:spPr>
          <a:xfrm>
            <a:off x="6439616" y="6409320"/>
            <a:ext cx="2592288" cy="369332"/>
          </a:xfrm>
          <a:prstGeom prst="rect">
            <a:avLst/>
          </a:prstGeom>
          <a:noFill/>
        </p:spPr>
        <p:txBody>
          <a:bodyPr wrap="square" rtlCol="0">
            <a:spAutoFit/>
          </a:bodyPr>
          <a:lstStyle/>
          <a:p>
            <a:r>
              <a:rPr lang="fr-FR" dirty="0">
                <a:solidFill>
                  <a:prstClr val="black"/>
                </a:solidFill>
              </a:rPr>
              <a:t>GT Langues vivantes 78</a:t>
            </a:r>
          </a:p>
        </p:txBody>
      </p:sp>
      <p:pic>
        <p:nvPicPr>
          <p:cNvPr id="32" name="Picture 3">
            <a:hlinkClick r:id="rId3"/>
          </p:cNvPr>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3043"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a:hlinkClick r:id="rId3"/>
          </p:cNvPr>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101629"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a:hlinkClick r:id="rId3"/>
          </p:cNvPr>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85344"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a:hlinkClick r:id="rId3"/>
          </p:cNvPr>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59276" y="458112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768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020" y="634418"/>
            <a:ext cx="4126995" cy="830997"/>
          </a:xfrm>
          <a:prstGeom prst="rect">
            <a:avLst/>
          </a:prstGeom>
        </p:spPr>
        <p:txBody>
          <a:bodyPr wrap="square">
            <a:spAutoFit/>
          </a:bodyPr>
          <a:lstStyle/>
          <a:p>
            <a:pPr marL="342900" indent="-342900">
              <a:buFont typeface="Wingdings" panose="05000000000000000000" pitchFamily="2" charset="2"/>
              <a:buChar char="Ø"/>
            </a:pPr>
            <a:r>
              <a:rPr lang="fr-FR" sz="2400" b="1" dirty="0">
                <a:solidFill>
                  <a:prstClr val="white"/>
                </a:solidFill>
              </a:rPr>
              <a:t>Repérer des mots connus dans une chanson anglaise</a:t>
            </a:r>
          </a:p>
        </p:txBody>
      </p:sp>
      <p:sp>
        <p:nvSpPr>
          <p:cNvPr id="6" name="Rectangle 5"/>
          <p:cNvSpPr/>
          <p:nvPr/>
        </p:nvSpPr>
        <p:spPr>
          <a:xfrm>
            <a:off x="1004199" y="3755120"/>
            <a:ext cx="6444351" cy="369332"/>
          </a:xfrm>
          <a:prstGeom prst="rect">
            <a:avLst/>
          </a:prstGeom>
        </p:spPr>
        <p:txBody>
          <a:bodyPr wrap="square">
            <a:spAutoFit/>
          </a:bodyPr>
          <a:lstStyle/>
          <a:p>
            <a:r>
              <a:rPr lang="fr-FR" i="1" dirty="0">
                <a:solidFill>
                  <a:prstClr val="black"/>
                </a:solidFill>
              </a:rPr>
              <a:t>Découverte des documents  </a:t>
            </a:r>
            <a:r>
              <a:rPr lang="fr-FR" i="1" dirty="0" err="1">
                <a:solidFill>
                  <a:prstClr val="black"/>
                </a:solidFill>
              </a:rPr>
              <a:t>audios</a:t>
            </a:r>
            <a:r>
              <a:rPr lang="fr-FR" i="1" dirty="0">
                <a:solidFill>
                  <a:prstClr val="black"/>
                </a:solidFill>
              </a:rPr>
              <a:t>  pour la première fois...</a:t>
            </a:r>
          </a:p>
        </p:txBody>
      </p:sp>
      <p:sp>
        <p:nvSpPr>
          <p:cNvPr id="9" name="Rectangle 8"/>
          <p:cNvSpPr/>
          <p:nvPr/>
        </p:nvSpPr>
        <p:spPr>
          <a:xfrm>
            <a:off x="738456" y="4319213"/>
            <a:ext cx="2395207" cy="646331"/>
          </a:xfrm>
          <a:prstGeom prst="rect">
            <a:avLst/>
          </a:prstGeom>
        </p:spPr>
        <p:txBody>
          <a:bodyPr wrap="none">
            <a:spAutoFit/>
          </a:bodyPr>
          <a:lstStyle/>
          <a:p>
            <a:r>
              <a:rPr lang="fr-FR" b="1" dirty="0">
                <a:solidFill>
                  <a:prstClr val="black"/>
                </a:solidFill>
              </a:rPr>
              <a:t>Ecoute active </a:t>
            </a:r>
          </a:p>
          <a:p>
            <a:r>
              <a:rPr lang="fr-FR" b="1" dirty="0">
                <a:solidFill>
                  <a:prstClr val="black"/>
                </a:solidFill>
              </a:rPr>
              <a:t>avec support </a:t>
            </a:r>
            <a:r>
              <a:rPr lang="fr-FR" b="1" dirty="0" err="1">
                <a:solidFill>
                  <a:prstClr val="black"/>
                </a:solidFill>
              </a:rPr>
              <a:t>didactisé</a:t>
            </a:r>
            <a:endParaRPr lang="fr-FR" b="1" dirty="0">
              <a:solidFill>
                <a:prstClr val="black"/>
              </a:solidFill>
            </a:endParaRPr>
          </a:p>
        </p:txBody>
      </p:sp>
      <p:sp>
        <p:nvSpPr>
          <p:cNvPr id="10" name="Rectangle 9"/>
          <p:cNvSpPr/>
          <p:nvPr/>
        </p:nvSpPr>
        <p:spPr>
          <a:xfrm>
            <a:off x="5168542" y="4319212"/>
            <a:ext cx="2876108" cy="646331"/>
          </a:xfrm>
          <a:prstGeom prst="rect">
            <a:avLst/>
          </a:prstGeom>
        </p:spPr>
        <p:txBody>
          <a:bodyPr wrap="none">
            <a:spAutoFit/>
          </a:bodyPr>
          <a:lstStyle/>
          <a:p>
            <a:r>
              <a:rPr lang="fr-FR" b="1" dirty="0">
                <a:solidFill>
                  <a:prstClr val="black"/>
                </a:solidFill>
              </a:rPr>
              <a:t>Ecoute active </a:t>
            </a:r>
          </a:p>
          <a:p>
            <a:r>
              <a:rPr lang="fr-FR" b="1" dirty="0">
                <a:solidFill>
                  <a:prstClr val="black"/>
                </a:solidFill>
              </a:rPr>
              <a:t>avec support  non </a:t>
            </a:r>
            <a:r>
              <a:rPr lang="fr-FR" b="1" dirty="0" err="1">
                <a:solidFill>
                  <a:prstClr val="black"/>
                </a:solidFill>
              </a:rPr>
              <a:t>didactisé</a:t>
            </a:r>
            <a:endParaRPr lang="fr-FR" b="1" dirty="0">
              <a:solidFill>
                <a:prstClr val="black"/>
              </a:solidFill>
            </a:endParaRPr>
          </a:p>
        </p:txBody>
      </p:sp>
      <p:sp>
        <p:nvSpPr>
          <p:cNvPr id="2" name="Rectangle 1"/>
          <p:cNvSpPr/>
          <p:nvPr/>
        </p:nvSpPr>
        <p:spPr>
          <a:xfrm>
            <a:off x="750333" y="1722033"/>
            <a:ext cx="8149936" cy="1323439"/>
          </a:xfrm>
          <a:prstGeom prst="rect">
            <a:avLst/>
          </a:prstGeom>
        </p:spPr>
        <p:txBody>
          <a:bodyPr wrap="square">
            <a:spAutoFit/>
          </a:bodyPr>
          <a:lstStyle/>
          <a:p>
            <a:r>
              <a:rPr lang="fr-FR" sz="1600" u="sng" dirty="0">
                <a:solidFill>
                  <a:prstClr val="black"/>
                </a:solidFill>
              </a:rPr>
              <a:t>Objectifs:</a:t>
            </a:r>
          </a:p>
          <a:p>
            <a:r>
              <a:rPr lang="fr-FR" sz="1600" dirty="0">
                <a:solidFill>
                  <a:prstClr val="black"/>
                </a:solidFill>
              </a:rPr>
              <a:t>-Repérer à l’oral un mot «hello»</a:t>
            </a:r>
          </a:p>
          <a:p>
            <a:r>
              <a:rPr lang="fr-FR" sz="1600" dirty="0">
                <a:solidFill>
                  <a:prstClr val="black"/>
                </a:solidFill>
              </a:rPr>
              <a:t>-Parler en continu</a:t>
            </a:r>
          </a:p>
          <a:p>
            <a:pPr marL="268288"/>
            <a:r>
              <a:rPr lang="fr-FR" sz="1600" dirty="0">
                <a:solidFill>
                  <a:prstClr val="black"/>
                </a:solidFill>
                <a:sym typeface="Wingdings 3"/>
              </a:rPr>
              <a:t>R</a:t>
            </a:r>
            <a:r>
              <a:rPr lang="fr-FR" sz="1600" dirty="0">
                <a:solidFill>
                  <a:prstClr val="black"/>
                </a:solidFill>
              </a:rPr>
              <a:t>épéter «hello»: [h] expiré, accent sur la 2</a:t>
            </a:r>
            <a:r>
              <a:rPr lang="fr-FR" sz="1600" baseline="30000" dirty="0">
                <a:solidFill>
                  <a:prstClr val="black"/>
                </a:solidFill>
              </a:rPr>
              <a:t>ème</a:t>
            </a:r>
            <a:r>
              <a:rPr lang="fr-FR" sz="1600" dirty="0">
                <a:solidFill>
                  <a:prstClr val="black"/>
                </a:solidFill>
              </a:rPr>
              <a:t> syllabe «</a:t>
            </a:r>
            <a:r>
              <a:rPr lang="fr-FR" sz="1600" dirty="0" err="1">
                <a:solidFill>
                  <a:prstClr val="black"/>
                </a:solidFill>
              </a:rPr>
              <a:t>he’llo</a:t>
            </a:r>
            <a:r>
              <a:rPr lang="fr-FR" sz="1600" dirty="0">
                <a:solidFill>
                  <a:prstClr val="black"/>
                </a:solidFill>
              </a:rPr>
              <a:t>» </a:t>
            </a:r>
          </a:p>
          <a:p>
            <a:r>
              <a:rPr lang="fr-FR" sz="1600" dirty="0">
                <a:solidFill>
                  <a:prstClr val="black"/>
                </a:solidFill>
              </a:rPr>
              <a:t>- Repérer à l’oreille, un mot ou une expression déjà travaillé lors de séances précédentes. </a:t>
            </a:r>
          </a:p>
        </p:txBody>
      </p:sp>
      <p:sp>
        <p:nvSpPr>
          <p:cNvPr id="3" name="Rectangle 2"/>
          <p:cNvSpPr/>
          <p:nvPr/>
        </p:nvSpPr>
        <p:spPr>
          <a:xfrm>
            <a:off x="6730150" y="5391313"/>
            <a:ext cx="1945445" cy="646331"/>
          </a:xfrm>
          <a:prstGeom prst="rect">
            <a:avLst/>
          </a:prstGeom>
        </p:spPr>
        <p:txBody>
          <a:bodyPr wrap="square">
            <a:spAutoFit/>
          </a:bodyPr>
          <a:lstStyle/>
          <a:p>
            <a:r>
              <a:rPr lang="fr-FR" dirty="0">
                <a:solidFill>
                  <a:prstClr val="black"/>
                </a:solidFill>
              </a:rPr>
              <a:t>«Hello»</a:t>
            </a:r>
          </a:p>
          <a:p>
            <a:r>
              <a:rPr lang="fr-FR" dirty="0">
                <a:solidFill>
                  <a:prstClr val="black"/>
                </a:solidFill>
              </a:rPr>
              <a:t>de Martin </a:t>
            </a:r>
            <a:r>
              <a:rPr lang="fr-FR" dirty="0" err="1">
                <a:solidFill>
                  <a:prstClr val="black"/>
                </a:solidFill>
              </a:rPr>
              <a:t>Solveig</a:t>
            </a:r>
            <a:endParaRPr lang="fr-FR" dirty="0">
              <a:solidFill>
                <a:prstClr val="black"/>
              </a:solidFill>
            </a:endParaRPr>
          </a:p>
        </p:txBody>
      </p:sp>
      <p:sp>
        <p:nvSpPr>
          <p:cNvPr id="11" name="Rectangle 10"/>
          <p:cNvSpPr/>
          <p:nvPr/>
        </p:nvSpPr>
        <p:spPr>
          <a:xfrm>
            <a:off x="2256746" y="5501594"/>
            <a:ext cx="2105916" cy="646331"/>
          </a:xfrm>
          <a:prstGeom prst="rect">
            <a:avLst/>
          </a:prstGeom>
        </p:spPr>
        <p:txBody>
          <a:bodyPr wrap="square">
            <a:spAutoFit/>
          </a:bodyPr>
          <a:lstStyle/>
          <a:p>
            <a:r>
              <a:rPr lang="fr-FR" dirty="0">
                <a:solidFill>
                  <a:prstClr val="black"/>
                </a:solidFill>
              </a:rPr>
              <a:t>«Hello, hello, </a:t>
            </a:r>
            <a:r>
              <a:rPr lang="fr-FR" dirty="0" err="1">
                <a:solidFill>
                  <a:prstClr val="black"/>
                </a:solidFill>
              </a:rPr>
              <a:t>what’s</a:t>
            </a:r>
            <a:r>
              <a:rPr lang="fr-FR" dirty="0">
                <a:solidFill>
                  <a:prstClr val="black"/>
                </a:solidFill>
              </a:rPr>
              <a:t> </a:t>
            </a:r>
            <a:r>
              <a:rPr lang="fr-FR" dirty="0" err="1">
                <a:solidFill>
                  <a:prstClr val="black"/>
                </a:solidFill>
              </a:rPr>
              <a:t>your</a:t>
            </a:r>
            <a:r>
              <a:rPr lang="fr-FR" dirty="0">
                <a:solidFill>
                  <a:prstClr val="black"/>
                </a:solidFill>
              </a:rPr>
              <a:t> </a:t>
            </a:r>
            <a:r>
              <a:rPr lang="fr-FR" dirty="0" err="1">
                <a:solidFill>
                  <a:prstClr val="black"/>
                </a:solidFill>
              </a:rPr>
              <a:t>name</a:t>
            </a:r>
            <a:r>
              <a:rPr lang="fr-FR" dirty="0">
                <a:solidFill>
                  <a:prstClr val="black"/>
                </a:solidFill>
              </a:rPr>
              <a:t>?»</a:t>
            </a:r>
          </a:p>
        </p:txBody>
      </p:sp>
      <p:sp>
        <p:nvSpPr>
          <p:cNvPr id="12" name="Ellipse 11"/>
          <p:cNvSpPr/>
          <p:nvPr/>
        </p:nvSpPr>
        <p:spPr>
          <a:xfrm>
            <a:off x="4870047" y="836712"/>
            <a:ext cx="3178855" cy="1062117"/>
          </a:xfrm>
          <a:prstGeom prst="ellipse">
            <a:avLst/>
          </a:prstGeom>
          <a:solidFill>
            <a:srgbClr val="FFCCFF"/>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a:solidFill>
                  <a:prstClr val="black"/>
                </a:solidFill>
              </a:rPr>
              <a:t>Apprendre en mémorisant et en se remémorant</a:t>
            </a:r>
          </a:p>
          <a:p>
            <a:pPr algn="ctr"/>
            <a:r>
              <a:rPr lang="fr-FR" sz="2000" dirty="0">
                <a:solidFill>
                  <a:prstClr val="black"/>
                </a:solidFill>
              </a:rPr>
              <a:t>-Chants</a:t>
            </a:r>
          </a:p>
        </p:txBody>
      </p:sp>
      <p:sp>
        <p:nvSpPr>
          <p:cNvPr id="13" name="Rectangle 12"/>
          <p:cNvSpPr/>
          <p:nvPr/>
        </p:nvSpPr>
        <p:spPr>
          <a:xfrm>
            <a:off x="738456" y="3070682"/>
            <a:ext cx="6888845" cy="369332"/>
          </a:xfrm>
          <a:prstGeom prst="rect">
            <a:avLst/>
          </a:prstGeom>
        </p:spPr>
        <p:txBody>
          <a:bodyPr wrap="square">
            <a:spAutoFit/>
          </a:bodyPr>
          <a:lstStyle/>
          <a:p>
            <a:r>
              <a:rPr lang="fr-FR" dirty="0">
                <a:solidFill>
                  <a:prstClr val="black"/>
                </a:solidFill>
                <a:hlinkClick r:id="rId2"/>
              </a:rPr>
              <a:t>http://ww2.ac-poitiers.fr/dsden86-pedagogie/spip.php?article1919</a:t>
            </a:r>
            <a:endParaRPr lang="fr-FR" dirty="0">
              <a:solidFill>
                <a:prstClr val="black"/>
              </a:solidFill>
            </a:endParaRPr>
          </a:p>
        </p:txBody>
      </p:sp>
      <p:sp>
        <p:nvSpPr>
          <p:cNvPr id="15" name="ZoneTexte 14"/>
          <p:cNvSpPr txBox="1"/>
          <p:nvPr/>
        </p:nvSpPr>
        <p:spPr>
          <a:xfrm>
            <a:off x="6339335" y="6363078"/>
            <a:ext cx="2592288" cy="369332"/>
          </a:xfrm>
          <a:prstGeom prst="rect">
            <a:avLst/>
          </a:prstGeom>
          <a:noFill/>
        </p:spPr>
        <p:txBody>
          <a:bodyPr wrap="square" rtlCol="0">
            <a:spAutoFit/>
          </a:bodyPr>
          <a:lstStyle/>
          <a:p>
            <a:r>
              <a:rPr lang="fr-FR" dirty="0">
                <a:solidFill>
                  <a:prstClr val="black"/>
                </a:solidFill>
              </a:rPr>
              <a:t>GT Langues vivantes 78</a:t>
            </a:r>
          </a:p>
        </p:txBody>
      </p:sp>
      <p:pic>
        <p:nvPicPr>
          <p:cNvPr id="18" name="Picture 3">
            <a:hlinkClick r:id="rId2"/>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3860" y="5253661"/>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hlinkClick r:id="rId2"/>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84962" y="5209808"/>
            <a:ext cx="921634" cy="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42976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gues">
  <a:themeElements>
    <a:clrScheme name="Personnalisé 3">
      <a:dk1>
        <a:sysClr val="windowText" lastClr="000000"/>
      </a:dk1>
      <a:lt1>
        <a:sysClr val="window" lastClr="FFFFFF"/>
      </a:lt1>
      <a:dk2>
        <a:srgbClr val="575F6D"/>
      </a:dk2>
      <a:lt2>
        <a:srgbClr val="FFF39D"/>
      </a:lt2>
      <a:accent1>
        <a:srgbClr val="00B0F0"/>
      </a:accent1>
      <a:accent2>
        <a:srgbClr val="7598D9"/>
      </a:accent2>
      <a:accent3>
        <a:srgbClr val="B32C16"/>
      </a:accent3>
      <a:accent4>
        <a:srgbClr val="FF6600"/>
      </a:accent4>
      <a:accent5>
        <a:srgbClr val="AEBAD5"/>
      </a:accent5>
      <a:accent6>
        <a:srgbClr val="777C84"/>
      </a:accent6>
      <a:hlink>
        <a:srgbClr val="D2611C"/>
      </a:hlink>
      <a:folHlink>
        <a:srgbClr val="3B435B"/>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Affichage à l'écran (4:3)</PresentationFormat>
  <Paragraphs>79</Paragraphs>
  <Slides>5</Slides>
  <Notes>1</Notes>
  <HiddenSlides>0</HiddenSlides>
  <MMClips>0</MMClips>
  <ScaleCrop>false</ScaleCrop>
  <HeadingPairs>
    <vt:vector size="4" baseType="variant">
      <vt:variant>
        <vt:lpstr>Thème</vt:lpstr>
      </vt:variant>
      <vt:variant>
        <vt:i4>2</vt:i4>
      </vt:variant>
      <vt:variant>
        <vt:lpstr>Titres des diapositives</vt:lpstr>
      </vt:variant>
      <vt:variant>
        <vt:i4>5</vt:i4>
      </vt:variant>
    </vt:vector>
  </HeadingPairs>
  <TitlesOfParts>
    <vt:vector size="7" baseType="lpstr">
      <vt:lpstr>Thème Office</vt:lpstr>
      <vt:lpstr>Vagues</vt:lpstr>
      <vt:lpstr>Présentation PowerPoint</vt:lpstr>
      <vt:lpstr>Présentation PowerPoint</vt:lpstr>
      <vt:lpstr>Présentation PowerPoint</vt:lpstr>
      <vt:lpstr>Présentation PowerPoint</vt:lpstr>
      <vt:lpstr>Présentation PowerPoint</vt:lpstr>
    </vt:vector>
  </TitlesOfParts>
  <Company>DSI-Rectorat de Versailles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Celia Chaillot</dc:creator>
  <cp:lastModifiedBy>Celia Chaillot</cp:lastModifiedBy>
  <cp:revision>3</cp:revision>
  <dcterms:created xsi:type="dcterms:W3CDTF">2020-04-20T08:06:58Z</dcterms:created>
  <dcterms:modified xsi:type="dcterms:W3CDTF">2020-09-08T07:18:01Z</dcterms:modified>
</cp:coreProperties>
</file>