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54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CE3DA1A-140F-4FDE-84B7-57B1907BB3F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76B54320-B17F-4C13-9640-9872DEFB8F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3DA1A-140F-4FDE-84B7-57B1907BB3F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54320-B17F-4C13-9640-9872DEFB8F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3DA1A-140F-4FDE-84B7-57B1907BB3F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54320-B17F-4C13-9640-9872DEFB8F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3DA1A-140F-4FDE-84B7-57B1907BB3F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54320-B17F-4C13-9640-9872DEFB8F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3DA1A-140F-4FDE-84B7-57B1907BB3F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54320-B17F-4C13-9640-9872DEFB8F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3DA1A-140F-4FDE-84B7-57B1907BB3F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54320-B17F-4C13-9640-9872DEFB8F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3DA1A-140F-4FDE-84B7-57B1907BB3F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54320-B17F-4C13-9640-9872DEFB8F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3DA1A-140F-4FDE-84B7-57B1907BB3F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54320-B17F-4C13-9640-9872DEFB8F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3DA1A-140F-4FDE-84B7-57B1907BB3F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54320-B17F-4C13-9640-9872DEFB8F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CE3DA1A-140F-4FDE-84B7-57B1907BB3F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76B54320-B17F-4C13-9640-9872DEFB8F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CE3DA1A-140F-4FDE-84B7-57B1907BB3F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76B54320-B17F-4C13-9640-9872DEFB8F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CE3DA1A-140F-4FDE-84B7-57B1907BB3F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6B54320-B17F-4C13-9640-9872DEFB8F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9600" dirty="0" smtClean="0"/>
              <a:t>Наука и ученые</a:t>
            </a: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4221088"/>
            <a:ext cx="5712179" cy="1524000"/>
          </a:xfrm>
        </p:spPr>
        <p:txBody>
          <a:bodyPr>
            <a:normAutofit/>
          </a:bodyPr>
          <a:lstStyle/>
          <a:p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410100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419872" y="908720"/>
            <a:ext cx="4640396" cy="118335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Метод </a:t>
            </a:r>
            <a:r>
              <a:rPr lang="ru-RU" dirty="0"/>
              <a:t>рассуждения от частного к </a:t>
            </a:r>
            <a:r>
              <a:rPr lang="ru-RU" dirty="0" smtClean="0"/>
              <a:t>общему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564904"/>
            <a:ext cx="4762500" cy="3571875"/>
          </a:xfrm>
        </p:spPr>
      </p:pic>
      <p:sp>
        <p:nvSpPr>
          <p:cNvPr id="8" name="Прямоугольник 7"/>
          <p:cNvSpPr/>
          <p:nvPr/>
        </p:nvSpPr>
        <p:spPr>
          <a:xfrm>
            <a:off x="899592" y="124049"/>
            <a:ext cx="1843774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5841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63" y="1700808"/>
            <a:ext cx="3021012" cy="3816424"/>
          </a:xfrm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4708503" y="3140968"/>
            <a:ext cx="3048891" cy="2100400"/>
          </a:xfrm>
        </p:spPr>
        <p:txBody>
          <a:bodyPr>
            <a:noAutofit/>
          </a:bodyPr>
          <a:lstStyle/>
          <a:p>
            <a:r>
              <a:rPr lang="ru-RU" sz="2000" dirty="0" smtClean="0"/>
              <a:t>Специфическое </a:t>
            </a:r>
            <a:r>
              <a:rPr lang="ru-RU" sz="2000" dirty="0"/>
              <a:t>состояние научного интеллекта, реализовавшееся как главенствующее умонастроение на масштабном </a:t>
            </a:r>
            <a:r>
              <a:rPr lang="ru-RU" sz="2000" dirty="0" err="1" smtClean="0"/>
              <a:t>историко</a:t>
            </a:r>
            <a:r>
              <a:rPr lang="ru-RU" sz="2000" dirty="0" smtClean="0"/>
              <a:t>- </a:t>
            </a:r>
            <a:r>
              <a:rPr lang="ru-RU" sz="2000" dirty="0"/>
              <a:t>культурным ареале от Галилея до </a:t>
            </a:r>
            <a:r>
              <a:rPr lang="ru-RU" sz="2000" dirty="0" smtClean="0"/>
              <a:t>Пуанкаре.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436096" y="548680"/>
            <a:ext cx="1593706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2227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575" y="1340768"/>
            <a:ext cx="3021013" cy="417646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-60000">
            <a:off x="1133713" y="3437447"/>
            <a:ext cx="3048891" cy="2100400"/>
          </a:xfrm>
        </p:spPr>
        <p:txBody>
          <a:bodyPr>
            <a:noAutofit/>
          </a:bodyPr>
          <a:lstStyle/>
          <a:p>
            <a:r>
              <a:rPr lang="ru-RU" sz="2400" dirty="0" smtClean="0"/>
              <a:t>Нормативная наука </a:t>
            </a:r>
            <a:r>
              <a:rPr lang="ru-RU" sz="2400" dirty="0"/>
              <a:t>о формах, методах и законах интеллектуальной познавательной </a:t>
            </a:r>
            <a:r>
              <a:rPr lang="ru-RU" sz="2400" dirty="0" smtClean="0"/>
              <a:t>деятельности.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91679" y="548680"/>
            <a:ext cx="1803699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Л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4011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059832" y="836712"/>
            <a:ext cx="5052407" cy="1872208"/>
          </a:xfrm>
        </p:spPr>
        <p:txBody>
          <a:bodyPr>
            <a:noAutofit/>
          </a:bodyPr>
          <a:lstStyle/>
          <a:p>
            <a:r>
              <a:rPr lang="ru-RU" sz="3200" dirty="0" smtClean="0"/>
              <a:t>Прибор</a:t>
            </a:r>
            <a:r>
              <a:rPr lang="ru-RU" sz="3200" dirty="0"/>
              <a:t>, предназначенный для получения увеличенных </a:t>
            </a:r>
            <a:r>
              <a:rPr lang="ru-RU" sz="3200" dirty="0" smtClean="0"/>
              <a:t>изображений.</a:t>
            </a:r>
            <a:endParaRPr lang="ru-RU" sz="32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023736"/>
            <a:ext cx="3034910" cy="3045504"/>
          </a:xfrm>
        </p:spPr>
      </p:pic>
      <p:sp>
        <p:nvSpPr>
          <p:cNvPr id="5" name="Прямоугольник 4"/>
          <p:cNvSpPr/>
          <p:nvPr/>
        </p:nvSpPr>
        <p:spPr>
          <a:xfrm>
            <a:off x="899591" y="470994"/>
            <a:ext cx="2108269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068960"/>
            <a:ext cx="2550238" cy="300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75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96752"/>
            <a:ext cx="3021012" cy="1888132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837544" y="3336016"/>
            <a:ext cx="3048891" cy="2100400"/>
          </a:xfrm>
        </p:spPr>
        <p:txBody>
          <a:bodyPr>
            <a:noAutofit/>
          </a:bodyPr>
          <a:lstStyle/>
          <a:p>
            <a:r>
              <a:rPr lang="ru-RU" sz="2000" dirty="0"/>
              <a:t> </a:t>
            </a:r>
            <a:r>
              <a:rPr lang="ru-RU" sz="2000" dirty="0" smtClean="0"/>
              <a:t>Сфера </a:t>
            </a:r>
            <a:r>
              <a:rPr lang="ru-RU" sz="2000" dirty="0"/>
              <a:t>человеческой деятельности, направленная на выработку и теоретическую систематизацию объективных знаний о </a:t>
            </a:r>
            <a:r>
              <a:rPr lang="ru-RU" sz="2000" dirty="0" smtClean="0"/>
              <a:t>действительности.</a:t>
            </a:r>
            <a:endParaRPr lang="ru-RU" sz="2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356992"/>
            <a:ext cx="2880320" cy="266429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436096" y="692696"/>
            <a:ext cx="1851789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8712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124745"/>
            <a:ext cx="3021013" cy="252028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 rot="-60000">
            <a:off x="1145791" y="3356273"/>
            <a:ext cx="3048891" cy="2367895"/>
          </a:xfrm>
        </p:spPr>
        <p:txBody>
          <a:bodyPr>
            <a:noAutofit/>
          </a:bodyPr>
          <a:lstStyle/>
          <a:p>
            <a:r>
              <a:rPr lang="ru-RU" sz="2000" dirty="0"/>
              <a:t>Метод </a:t>
            </a:r>
            <a:r>
              <a:rPr lang="ru-RU" sz="2000" dirty="0" smtClean="0"/>
              <a:t>познания; </a:t>
            </a:r>
            <a:r>
              <a:rPr lang="ru-RU" sz="2000" dirty="0"/>
              <a:t>логическая операция, посредством которой в результате исключения видового признака получается другое понятие более широкого </a:t>
            </a:r>
            <a:r>
              <a:rPr lang="ru-RU" sz="2000" dirty="0" smtClean="0"/>
              <a:t>объема.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28711" y="692696"/>
            <a:ext cx="1980029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933056"/>
            <a:ext cx="2520280" cy="219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08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575" y="1196752"/>
            <a:ext cx="3021013" cy="446449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61129" y="3356992"/>
            <a:ext cx="3048891" cy="2100400"/>
          </a:xfrm>
        </p:spPr>
        <p:txBody>
          <a:bodyPr>
            <a:noAutofit/>
          </a:bodyPr>
          <a:lstStyle/>
          <a:p>
            <a:r>
              <a:rPr lang="ru-RU" sz="2400" dirty="0" smtClean="0"/>
              <a:t>Совокупность </a:t>
            </a:r>
            <a:r>
              <a:rPr lang="ru-RU" sz="2400" dirty="0"/>
              <a:t>процессов, процедур и методов приобретения знаний о явлениях и закономерностях объективного </a:t>
            </a:r>
            <a:r>
              <a:rPr lang="ru-RU" sz="2400" dirty="0" smtClean="0"/>
              <a:t>мира.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692696"/>
            <a:ext cx="1843774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957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627784" y="980728"/>
            <a:ext cx="5648508" cy="1202485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Н</a:t>
            </a:r>
            <a:r>
              <a:rPr lang="ru-RU" sz="3600" dirty="0" smtClean="0"/>
              <a:t>емецкий физик, главное </a:t>
            </a:r>
            <a:r>
              <a:rPr lang="ru-RU" sz="3600" dirty="0"/>
              <a:t>открытие в </a:t>
            </a:r>
            <a:r>
              <a:rPr lang="ru-RU" sz="3600" dirty="0" smtClean="0"/>
              <a:t>жизни которого— икс-излучение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924944"/>
            <a:ext cx="3794994" cy="2736304"/>
          </a:xfrm>
        </p:spPr>
      </p:pic>
      <p:pic>
        <p:nvPicPr>
          <p:cNvPr id="11" name="Объект 10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492896"/>
            <a:ext cx="2720914" cy="3605212"/>
          </a:xfrm>
        </p:spPr>
      </p:pic>
      <p:sp>
        <p:nvSpPr>
          <p:cNvPr id="12" name="Прямоугольник 11"/>
          <p:cNvSpPr/>
          <p:nvPr/>
        </p:nvSpPr>
        <p:spPr>
          <a:xfrm>
            <a:off x="971599" y="390584"/>
            <a:ext cx="1723549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8129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268760"/>
            <a:ext cx="3021013" cy="2265759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 rot="-60000">
            <a:off x="1205720" y="3311429"/>
            <a:ext cx="3048891" cy="2100400"/>
          </a:xfrm>
        </p:spPr>
        <p:txBody>
          <a:bodyPr>
            <a:noAutofit/>
          </a:bodyPr>
          <a:lstStyle/>
          <a:p>
            <a:r>
              <a:rPr lang="ru-RU" sz="3200" dirty="0" smtClean="0"/>
              <a:t>Внутреннее </a:t>
            </a:r>
            <a:r>
              <a:rPr lang="ru-RU" sz="3200" dirty="0"/>
              <a:t>логическое </a:t>
            </a:r>
            <a:r>
              <a:rPr lang="ru-RU" sz="3200" dirty="0" smtClean="0"/>
              <a:t>содержание, постигаемое разумом.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691680" y="692696"/>
            <a:ext cx="1851789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861048"/>
            <a:ext cx="2923803" cy="225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52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575" y="1268760"/>
            <a:ext cx="3021013" cy="446449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5616" y="3501008"/>
            <a:ext cx="3048891" cy="2100400"/>
          </a:xfrm>
        </p:spPr>
        <p:txBody>
          <a:bodyPr>
            <a:noAutofit/>
          </a:bodyPr>
          <a:lstStyle/>
          <a:p>
            <a:r>
              <a:rPr lang="ru-RU" sz="2800" dirty="0" smtClean="0"/>
              <a:t>Совокупностью </a:t>
            </a:r>
            <a:r>
              <a:rPr lang="ru-RU" sz="2800" dirty="0"/>
              <a:t>обобщенных положений, образующих науку или ее </a:t>
            </a:r>
            <a:r>
              <a:rPr lang="ru-RU" sz="2800" dirty="0" smtClean="0"/>
              <a:t>раздел.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836712"/>
            <a:ext cx="1595309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Т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4264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575" y="1124744"/>
            <a:ext cx="3021013" cy="468052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-60000">
            <a:off x="844184" y="3536658"/>
            <a:ext cx="4102246" cy="1937974"/>
          </a:xfrm>
        </p:spPr>
        <p:txBody>
          <a:bodyPr>
            <a:noAutofit/>
          </a:bodyPr>
          <a:lstStyle/>
          <a:p>
            <a:r>
              <a:rPr lang="ru-RU" sz="4400" dirty="0" smtClean="0"/>
              <a:t>Метод исследования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80482" y="764704"/>
            <a:ext cx="1851790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0197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491880" y="817582"/>
            <a:ext cx="4568388" cy="1202485"/>
          </a:xfrm>
        </p:spPr>
        <p:txBody>
          <a:bodyPr>
            <a:noAutofit/>
          </a:bodyPr>
          <a:lstStyle/>
          <a:p>
            <a:r>
              <a:rPr lang="ru-RU" sz="2800" dirty="0" smtClean="0"/>
              <a:t>Специалист </a:t>
            </a:r>
            <a:r>
              <a:rPr lang="ru-RU" sz="2800" dirty="0"/>
              <a:t>в какой-либо научной области, внёсший реальный вклад в науку.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348880"/>
            <a:ext cx="5733933" cy="3603625"/>
          </a:xfrm>
        </p:spPr>
      </p:pic>
      <p:sp>
        <p:nvSpPr>
          <p:cNvPr id="8" name="Прямоугольник 7"/>
          <p:cNvSpPr/>
          <p:nvPr/>
        </p:nvSpPr>
        <p:spPr>
          <a:xfrm>
            <a:off x="971600" y="188640"/>
            <a:ext cx="1620957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У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9185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124744"/>
            <a:ext cx="2910458" cy="2232248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1800" dirty="0" smtClean="0"/>
              <a:t>Область </a:t>
            </a:r>
            <a:r>
              <a:rPr lang="ru-RU" sz="1800" dirty="0"/>
              <a:t>познания, подразумевающая теоретические и экспериментальные научные исследования основополагающих явлений </a:t>
            </a:r>
            <a:r>
              <a:rPr lang="ru-RU" sz="1800" dirty="0" smtClean="0"/>
              <a:t>и </a:t>
            </a:r>
            <a:r>
              <a:rPr lang="ru-RU" sz="1800" dirty="0"/>
              <a:t>поиск </a:t>
            </a:r>
            <a:r>
              <a:rPr lang="ru-RU" sz="1800" dirty="0" smtClean="0"/>
              <a:t>закономерностей</a:t>
            </a:r>
            <a:r>
              <a:rPr lang="ru-RU" sz="1800" dirty="0"/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19672" y="764704"/>
            <a:ext cx="2154757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Ф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627026"/>
            <a:ext cx="2915816" cy="227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18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908720"/>
            <a:ext cx="2321146" cy="238024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8128" y="3023398"/>
            <a:ext cx="3048891" cy="2100400"/>
          </a:xfrm>
        </p:spPr>
        <p:txBody>
          <a:bodyPr>
            <a:noAutofit/>
          </a:bodyPr>
          <a:lstStyle/>
          <a:p>
            <a:r>
              <a:rPr lang="ru-RU" sz="2000" dirty="0" smtClean="0"/>
              <a:t>Область </a:t>
            </a:r>
            <a:r>
              <a:rPr lang="ru-RU" sz="2000" dirty="0"/>
              <a:t>естествознания, наука о веществах, их свойствах, строении и превращениях, происходящих в результате </a:t>
            </a:r>
            <a:r>
              <a:rPr lang="ru-RU" sz="2000" dirty="0" smtClean="0"/>
              <a:t>реакций</a:t>
            </a:r>
            <a:r>
              <a:rPr lang="ru-RU" sz="2000" dirty="0"/>
              <a:t>, а также законах, которым эти превращения </a:t>
            </a:r>
            <a:r>
              <a:rPr lang="ru-RU" sz="2000" dirty="0" smtClean="0"/>
              <a:t>подчиняются.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570102"/>
            <a:ext cx="3433564" cy="257517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580112" y="476672"/>
            <a:ext cx="1723549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Х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5821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12776"/>
            <a:ext cx="3021013" cy="421739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-60000">
            <a:off x="970962" y="3623277"/>
            <a:ext cx="3457114" cy="2100400"/>
          </a:xfrm>
        </p:spPr>
        <p:txBody>
          <a:bodyPr>
            <a:noAutofit/>
          </a:bodyPr>
          <a:lstStyle/>
          <a:p>
            <a:r>
              <a:rPr lang="ru-RU" sz="2000" dirty="0" smtClean="0"/>
              <a:t>Русский </a:t>
            </a:r>
            <a:r>
              <a:rPr lang="ru-RU" sz="2000" dirty="0"/>
              <a:t>и советский учёный-самоучка и </a:t>
            </a:r>
            <a:r>
              <a:rPr lang="ru-RU" sz="2000" dirty="0" smtClean="0"/>
              <a:t>изобретатель; </a:t>
            </a:r>
            <a:r>
              <a:rPr lang="ru-RU" sz="2000" dirty="0"/>
              <a:t>впервые дал научно-технические обоснование создания управляемого дирижабля с металлической </a:t>
            </a:r>
            <a:r>
              <a:rPr lang="ru-RU" sz="2000" dirty="0" smtClean="0"/>
              <a:t>оболочкой.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692696"/>
            <a:ext cx="1871025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Ц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789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000">
            <a:off x="5083115" y="1417530"/>
            <a:ext cx="2511100" cy="410006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1800" dirty="0" smtClean="0"/>
              <a:t>Русский </a:t>
            </a:r>
            <a:r>
              <a:rPr lang="ru-RU" sz="1800" dirty="0"/>
              <a:t>математик и механик, основоположник петербургской математической школы, академик Петербургской </a:t>
            </a:r>
            <a:r>
              <a:rPr lang="ru-RU" sz="1800" dirty="0" smtClean="0"/>
              <a:t>Академии </a:t>
            </a:r>
            <a:r>
              <a:rPr lang="ru-RU" sz="1800" dirty="0"/>
              <a:t>Н</a:t>
            </a:r>
            <a:r>
              <a:rPr lang="ru-RU" sz="1800" dirty="0" smtClean="0"/>
              <a:t>аук </a:t>
            </a:r>
            <a:r>
              <a:rPr lang="ru-RU" sz="1800" dirty="0"/>
              <a:t>с 1859 </a:t>
            </a:r>
            <a:r>
              <a:rPr lang="ru-RU" sz="1800" dirty="0" smtClean="0"/>
              <a:t>года.</a:t>
            </a:r>
            <a:endParaRPr lang="ru-RU" sz="1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836712"/>
            <a:ext cx="1806905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9158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59832" y="936875"/>
            <a:ext cx="5093037" cy="1202485"/>
          </a:xfrm>
        </p:spPr>
        <p:txBody>
          <a:bodyPr>
            <a:noAutofit/>
          </a:bodyPr>
          <a:lstStyle/>
          <a:p>
            <a:r>
              <a:rPr lang="ru-RU" sz="3200" dirty="0" smtClean="0"/>
              <a:t>Метод </a:t>
            </a:r>
            <a:r>
              <a:rPr lang="ru-RU" sz="3200" dirty="0"/>
              <a:t>исследования некоторого явления в управляемых </a:t>
            </a:r>
            <a:r>
              <a:rPr lang="ru-RU" sz="3200" dirty="0" smtClean="0"/>
              <a:t>условиях.</a:t>
            </a:r>
            <a:endParaRPr lang="ru-RU" sz="32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492896"/>
            <a:ext cx="3603625" cy="3603625"/>
          </a:xfrm>
        </p:spPr>
      </p:pic>
      <p:sp>
        <p:nvSpPr>
          <p:cNvPr id="7" name="Прямоугольник 6"/>
          <p:cNvSpPr/>
          <p:nvPr/>
        </p:nvSpPr>
        <p:spPr>
          <a:xfrm>
            <a:off x="899592" y="106957"/>
            <a:ext cx="1826141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852936"/>
            <a:ext cx="3593976" cy="302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93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268760"/>
            <a:ext cx="3021013" cy="446449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-60000">
            <a:off x="970785" y="3357188"/>
            <a:ext cx="3311865" cy="2325696"/>
          </a:xfrm>
        </p:spPr>
        <p:txBody>
          <a:bodyPr>
            <a:noAutofit/>
          </a:bodyPr>
          <a:lstStyle/>
          <a:p>
            <a:r>
              <a:rPr lang="ru-RU" sz="2800" dirty="0" smtClean="0"/>
              <a:t>Швейцарский </a:t>
            </a:r>
            <a:r>
              <a:rPr lang="ru-RU" sz="2800" dirty="0"/>
              <a:t>психолог и философ, основатель «аналитической психологии</a:t>
            </a:r>
            <a:r>
              <a:rPr lang="ru-RU" sz="2800" dirty="0" smtClean="0"/>
              <a:t>».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692696"/>
            <a:ext cx="2565126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Ю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9509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203848" y="1196752"/>
            <a:ext cx="5000436" cy="1440160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Система </a:t>
            </a:r>
            <a:r>
              <a:rPr lang="ru-RU" sz="3100" dirty="0"/>
              <a:t>наук, объектами изучения которой являются живые существа и их взаимодействие </a:t>
            </a:r>
            <a:r>
              <a:rPr lang="ru-RU" sz="3100" dirty="0" smtClean="0"/>
              <a:t>с</a:t>
            </a:r>
            <a:br>
              <a:rPr lang="ru-RU" sz="3100" dirty="0" smtClean="0"/>
            </a:br>
            <a:r>
              <a:rPr lang="ru-RU" sz="3100" dirty="0" smtClean="0"/>
              <a:t>окружающей средой.</a:t>
            </a:r>
            <a:endParaRPr lang="ru-RU" dirty="0"/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411002"/>
            <a:ext cx="3678509" cy="2452340"/>
          </a:xfrm>
        </p:spPr>
      </p:pic>
      <p:pic>
        <p:nvPicPr>
          <p:cNvPr id="14" name="Объект 13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356992"/>
            <a:ext cx="2972115" cy="2448272"/>
          </a:xfrm>
        </p:spPr>
      </p:pic>
      <p:sp>
        <p:nvSpPr>
          <p:cNvPr id="15" name="Прямоугольник 14"/>
          <p:cNvSpPr/>
          <p:nvPr/>
        </p:nvSpPr>
        <p:spPr>
          <a:xfrm>
            <a:off x="971600" y="548680"/>
            <a:ext cx="1843774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</a:t>
            </a:r>
            <a:endParaRPr lang="ru-RU" sz="1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67318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38" y="1142944"/>
            <a:ext cx="3270501" cy="4637079"/>
          </a:xfrm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4518043" y="3388620"/>
            <a:ext cx="3642789" cy="2100400"/>
          </a:xfrm>
        </p:spPr>
        <p:txBody>
          <a:bodyPr>
            <a:noAutofit/>
          </a:bodyPr>
          <a:lstStyle/>
          <a:p>
            <a:r>
              <a:rPr lang="ru-RU" sz="2000" dirty="0" smtClean="0"/>
              <a:t>Русский </a:t>
            </a:r>
            <a:r>
              <a:rPr lang="ru-RU" sz="2000" dirty="0"/>
              <a:t>и советский естествоиспытатель, мыслитель и общественный деятель XX века; </a:t>
            </a:r>
            <a:endParaRPr lang="ru-RU" sz="2000" dirty="0" smtClean="0"/>
          </a:p>
          <a:p>
            <a:r>
              <a:rPr lang="ru-RU" sz="2000" dirty="0" smtClean="0"/>
              <a:t>его деятельность оказала </a:t>
            </a:r>
            <a:r>
              <a:rPr lang="ru-RU" sz="2000" dirty="0"/>
              <a:t>огромное влияние на развитие наук о </a:t>
            </a:r>
            <a:r>
              <a:rPr lang="ru-RU" sz="2000" dirty="0" smtClean="0"/>
              <a:t>Земле.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495372" y="620688"/>
            <a:ext cx="1851790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514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779912" y="2348880"/>
            <a:ext cx="4640396" cy="3835554"/>
          </a:xfrm>
        </p:spPr>
        <p:txBody>
          <a:bodyPr>
            <a:noAutofit/>
          </a:bodyPr>
          <a:lstStyle/>
          <a:p>
            <a:r>
              <a:rPr lang="ru-RU" sz="2400" dirty="0"/>
              <a:t> </a:t>
            </a:r>
            <a:r>
              <a:rPr lang="ru-RU" sz="2400" dirty="0" smtClean="0"/>
              <a:t>Итальянский </a:t>
            </a:r>
            <a:r>
              <a:rPr lang="ru-RU" sz="2400" dirty="0"/>
              <a:t>физик, механик, астроном, философ и математик, оказавший значительное влияние на науку своего </a:t>
            </a:r>
            <a:r>
              <a:rPr lang="ru-RU" sz="2400" dirty="0" smtClean="0"/>
              <a:t>времени; </a:t>
            </a:r>
            <a:r>
              <a:rPr lang="ru-RU" sz="2400" dirty="0"/>
              <a:t>первым использовал телескоп для наблюдения небесных </a:t>
            </a:r>
            <a:r>
              <a:rPr lang="ru-RU" sz="2400" dirty="0" smtClean="0"/>
              <a:t>тел </a:t>
            </a:r>
            <a:r>
              <a:rPr lang="ru-RU" sz="2400" dirty="0"/>
              <a:t>и сделал ряд выдающихся астрономических </a:t>
            </a:r>
            <a:r>
              <a:rPr lang="ru-RU" sz="2400" dirty="0" smtClean="0"/>
              <a:t>открытий. </a:t>
            </a:r>
            <a:endParaRPr lang="ru-RU" sz="2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08720"/>
            <a:ext cx="2904521" cy="4755753"/>
          </a:xfrm>
        </p:spPr>
      </p:pic>
      <p:sp>
        <p:nvSpPr>
          <p:cNvPr id="7" name="Прямоугольник 6"/>
          <p:cNvSpPr/>
          <p:nvPr/>
        </p:nvSpPr>
        <p:spPr>
          <a:xfrm>
            <a:off x="5076056" y="116632"/>
            <a:ext cx="1492716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Г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7687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373" y="980728"/>
            <a:ext cx="2070320" cy="2376264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070145" y="3526007"/>
            <a:ext cx="3214749" cy="2100400"/>
          </a:xfrm>
        </p:spPr>
        <p:txBody>
          <a:bodyPr>
            <a:noAutofit/>
          </a:bodyPr>
          <a:lstStyle/>
          <a:p>
            <a:r>
              <a:rPr lang="ru-RU" sz="2400" dirty="0"/>
              <a:t>Логическое умозаключение, переход от общих положений, законов и т.п. к частному, конкретному </a:t>
            </a:r>
            <a:r>
              <a:rPr lang="ru-RU" sz="2400" dirty="0" smtClean="0"/>
              <a:t>выводу. </a:t>
            </a:r>
            <a:endParaRPr lang="ru-RU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573016"/>
            <a:ext cx="1826890" cy="2592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79930" y="476672"/>
            <a:ext cx="1829348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9645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788024" y="4005064"/>
            <a:ext cx="3240360" cy="1111347"/>
          </a:xfrm>
        </p:spPr>
        <p:txBody>
          <a:bodyPr>
            <a:noAutofit/>
          </a:bodyPr>
          <a:lstStyle/>
          <a:p>
            <a:r>
              <a:rPr lang="ru-RU" sz="2800" dirty="0" smtClean="0"/>
              <a:t>Название </a:t>
            </a:r>
            <a:r>
              <a:rPr lang="ru-RU" sz="2800" dirty="0"/>
              <a:t>для совокупности всех наук, занимающихся исследованием </a:t>
            </a:r>
            <a:r>
              <a:rPr lang="ru-RU" sz="2800" dirty="0" smtClean="0"/>
              <a:t>природы.</a:t>
            </a:r>
            <a:endParaRPr lang="ru-RU" sz="28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052736"/>
            <a:ext cx="3672408" cy="4827761"/>
          </a:xfrm>
        </p:spPr>
      </p:pic>
      <p:sp>
        <p:nvSpPr>
          <p:cNvPr id="8" name="Прямоугольник 7"/>
          <p:cNvSpPr/>
          <p:nvPr/>
        </p:nvSpPr>
        <p:spPr>
          <a:xfrm>
            <a:off x="5508104" y="349118"/>
            <a:ext cx="1723549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Е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682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000">
            <a:off x="4855180" y="1125679"/>
            <a:ext cx="3100950" cy="4607810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 rot="-60000">
            <a:off x="971795" y="3383330"/>
            <a:ext cx="3385118" cy="2100400"/>
          </a:xfrm>
        </p:spPr>
        <p:txBody>
          <a:bodyPr>
            <a:noAutofit/>
          </a:bodyPr>
          <a:lstStyle/>
          <a:p>
            <a:r>
              <a:rPr lang="ru-RU" sz="3200" dirty="0"/>
              <a:t> Русский механик, создатель аэродинамики как науки.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836712"/>
            <a:ext cx="2270173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Ж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6099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15816" y="836712"/>
            <a:ext cx="5453077" cy="1656184"/>
          </a:xfrm>
        </p:spPr>
        <p:txBody>
          <a:bodyPr>
            <a:noAutofit/>
          </a:bodyPr>
          <a:lstStyle/>
          <a:p>
            <a:r>
              <a:rPr lang="ru-RU" sz="3200" dirty="0" smtClean="0"/>
              <a:t>Форма </a:t>
            </a:r>
            <a:r>
              <a:rPr lang="ru-RU" sz="3200" dirty="0"/>
              <a:t>существования и систематизации результатов познавательной деятельности </a:t>
            </a:r>
            <a:r>
              <a:rPr lang="ru-RU" sz="3200" dirty="0" smtClean="0"/>
              <a:t>человека.</a:t>
            </a:r>
            <a:endParaRPr lang="ru-RU" sz="3200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924944"/>
            <a:ext cx="3200400" cy="2985363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852936"/>
            <a:ext cx="3200400" cy="3200400"/>
          </a:xfrm>
        </p:spPr>
      </p:pic>
      <p:sp>
        <p:nvSpPr>
          <p:cNvPr id="10" name="Прямоугольник 9"/>
          <p:cNvSpPr/>
          <p:nvPr/>
        </p:nvSpPr>
        <p:spPr>
          <a:xfrm>
            <a:off x="1043608" y="332656"/>
            <a:ext cx="1630575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З</a:t>
            </a:r>
            <a:endParaRPr lang="ru-RU" sz="1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7703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152</TotalTime>
  <Words>383</Words>
  <Application>Microsoft Office PowerPoint</Application>
  <PresentationFormat>Экран (4:3)</PresentationFormat>
  <Paragraphs>52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Brush Script MT</vt:lpstr>
      <vt:lpstr>Constantia</vt:lpstr>
      <vt:lpstr>Franklin Gothic Book</vt:lpstr>
      <vt:lpstr>Rage Italic</vt:lpstr>
      <vt:lpstr>Кнопка</vt:lpstr>
      <vt:lpstr>Наука и ученые</vt:lpstr>
      <vt:lpstr>Презентация PowerPoint</vt:lpstr>
      <vt:lpstr>Система наук, объектами изучения которой являются живые существа и их взаимодействие с окружающей средой.</vt:lpstr>
      <vt:lpstr>Презентация PowerPoint</vt:lpstr>
      <vt:lpstr> Итальянский физик, механик, астроном, философ и математик, оказавший значительное влияние на науку своего времени; первым использовал телескоп для наблюдения небесных тел и сделал ряд выдающихся астрономических открытий. </vt:lpstr>
      <vt:lpstr>Презентация PowerPoint</vt:lpstr>
      <vt:lpstr>Название для совокупности всех наук, занимающихся исследованием природы.</vt:lpstr>
      <vt:lpstr>Презентация PowerPoint</vt:lpstr>
      <vt:lpstr>Форма существования и систематизации результатов познавательной деятельности человека.</vt:lpstr>
      <vt:lpstr>Метод рассуждения от частного к общему</vt:lpstr>
      <vt:lpstr>Презентация PowerPoint</vt:lpstr>
      <vt:lpstr>Презентация PowerPoint</vt:lpstr>
      <vt:lpstr>Прибор, предназначенный для получения увеличенных изображений.</vt:lpstr>
      <vt:lpstr>Презентация PowerPoint</vt:lpstr>
      <vt:lpstr>Презентация PowerPoint</vt:lpstr>
      <vt:lpstr>Презентация PowerPoint</vt:lpstr>
      <vt:lpstr>Немецкий физик, главное открытие в жизни которого— икс-излучение.</vt:lpstr>
      <vt:lpstr>Презентация PowerPoint</vt:lpstr>
      <vt:lpstr>Презентация PowerPoint</vt:lpstr>
      <vt:lpstr>Специалист в какой-либо научной области, внёсший реальный вклад в науку.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 исследования некоторого явления в управляемых условиях.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Galina Sventuhovskaya</cp:lastModifiedBy>
  <cp:revision>14</cp:revision>
  <dcterms:created xsi:type="dcterms:W3CDTF">2014-03-20T12:09:50Z</dcterms:created>
  <dcterms:modified xsi:type="dcterms:W3CDTF">2020-04-10T19:47:48Z</dcterms:modified>
</cp:coreProperties>
</file>