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theme/theme6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7" r:id="rId1"/>
    <p:sldMasterId id="2147483790" r:id="rId2"/>
    <p:sldMasterId id="2147483799" r:id="rId3"/>
    <p:sldMasterId id="2147483812" r:id="rId4"/>
    <p:sldMasterId id="2147483826" r:id="rId5"/>
    <p:sldMasterId id="2147483838" r:id="rId6"/>
    <p:sldMasterId id="2147483930" r:id="rId7"/>
  </p:sldMasterIdLst>
  <p:notesMasterIdLst>
    <p:notesMasterId r:id="rId43"/>
  </p:notesMasterIdLst>
  <p:sldIdLst>
    <p:sldId id="297" r:id="rId8"/>
    <p:sldId id="290" r:id="rId9"/>
    <p:sldId id="256" r:id="rId10"/>
    <p:sldId id="257" r:id="rId11"/>
    <p:sldId id="260" r:id="rId12"/>
    <p:sldId id="259" r:id="rId13"/>
    <p:sldId id="258" r:id="rId14"/>
    <p:sldId id="261" r:id="rId15"/>
    <p:sldId id="262" r:id="rId16"/>
    <p:sldId id="263" r:id="rId17"/>
    <p:sldId id="265" r:id="rId18"/>
    <p:sldId id="283" r:id="rId19"/>
    <p:sldId id="292" r:id="rId20"/>
    <p:sldId id="264" r:id="rId21"/>
    <p:sldId id="266" r:id="rId22"/>
    <p:sldId id="267" r:id="rId23"/>
    <p:sldId id="268" r:id="rId24"/>
    <p:sldId id="293" r:id="rId25"/>
    <p:sldId id="269" r:id="rId26"/>
    <p:sldId id="270" r:id="rId27"/>
    <p:sldId id="274" r:id="rId28"/>
    <p:sldId id="275" r:id="rId29"/>
    <p:sldId id="277" r:id="rId30"/>
    <p:sldId id="278" r:id="rId31"/>
    <p:sldId id="279" r:id="rId32"/>
    <p:sldId id="282" r:id="rId33"/>
    <p:sldId id="285" r:id="rId34"/>
    <p:sldId id="284" r:id="rId35"/>
    <p:sldId id="287" r:id="rId36"/>
    <p:sldId id="288" r:id="rId37"/>
    <p:sldId id="294" r:id="rId38"/>
    <p:sldId id="295" r:id="rId39"/>
    <p:sldId id="296" r:id="rId40"/>
    <p:sldId id="299" r:id="rId41"/>
    <p:sldId id="298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74" autoAdjust="0"/>
    <p:restoredTop sz="94660"/>
  </p:normalViewPr>
  <p:slideViewPr>
    <p:cSldViewPr snapToGrid="0" showGuides="1">
      <p:cViewPr varScale="1">
        <p:scale>
          <a:sx n="84" d="100"/>
          <a:sy n="84" d="100"/>
        </p:scale>
        <p:origin x="806" y="82"/>
      </p:cViewPr>
      <p:guideLst>
        <p:guide orient="horz" pos="2137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1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8C1082-7A85-4377-8FCB-C1586D21E9EA}" type="doc">
      <dgm:prSet loTypeId="urn:microsoft.com/office/officeart/2005/8/layout/cycle4" loCatId="cycle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BBFFF7D1-4ED9-4227-B41B-E1C4E5FCC2D8}">
      <dgm:prSet phldrT="[Текст]" custT="1"/>
      <dgm:spPr/>
      <dgm:t>
        <a:bodyPr lIns="0" tIns="0" rIns="0" bIns="0" anchor="t"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/>
            <a:t>Обладает верховенством и полнотой власти на своей территории</a:t>
          </a:r>
        </a:p>
      </dgm:t>
    </dgm:pt>
    <dgm:pt modelId="{9FF0D9D1-081B-4F3E-80DE-2B30491FE525}" type="parTrans" cxnId="{A71C9C65-E24A-4788-95AF-D44D17AEC2E8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644BDA-7AC2-465D-B27F-414CFC344C51}" type="sibTrans" cxnId="{A71C9C65-E24A-4788-95AF-D44D17AEC2E8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514FB52-2CEF-4C5C-AC25-BCA1E493F799}">
      <dgm:prSet phldrT="[Текст]" custT="1"/>
      <dgm:spPr/>
      <dgm:t>
        <a:bodyPr/>
        <a:lstStyle/>
        <a:p>
          <a:pPr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2C2AB9-E0EB-4E23-B0A3-69C85CBB5371}" type="parTrans" cxnId="{4AFFB43F-6B47-4BA6-9216-70042180D165}">
      <dgm:prSet custT="1"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61AA92-D278-4FB2-83B2-BE3ED420C121}" type="sibTrans" cxnId="{4AFFB43F-6B47-4BA6-9216-70042180D165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1F5BC3C-6C59-4053-B328-03CB5D4EAEF2}">
      <dgm:prSet phldrT="[Текст]" custT="1"/>
      <dgm:spPr/>
      <dgm:t>
        <a:bodyPr anchor="t"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err="1" smtClean="0"/>
            <a:t>Самостоя-тельно</a:t>
          </a:r>
          <a:r>
            <a:rPr lang="ru-RU" sz="2000" b="1" dirty="0" smtClean="0"/>
            <a:t> осуществляет внутреннюю и внешнюю политику</a:t>
          </a:r>
        </a:p>
      </dgm:t>
    </dgm:pt>
    <dgm:pt modelId="{3AAE5DC1-613E-4435-9F2F-0F42EAE14664}" type="parTrans" cxnId="{F1CB0B1C-7EC0-4CF2-9CFD-AFB7340D5A20}">
      <dgm:prSet custT="1"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F52C59-A122-4127-BAB2-37A00EBB2A88}" type="sibTrans" cxnId="{F1CB0B1C-7EC0-4CF2-9CFD-AFB7340D5A20}">
      <dgm:prSet/>
      <dgm:spPr/>
      <dgm:t>
        <a:bodyPr/>
        <a:lstStyle/>
        <a:p>
          <a:endParaRPr lang="ru-RU" sz="24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6153BA9-D5D8-4FE0-AC06-97E3C7177CED}">
      <dgm:prSet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/>
            <a:t>Обеспечивает законность и порядок</a:t>
          </a:r>
          <a:endParaRPr lang="ru-RU" sz="2000" b="1" dirty="0"/>
        </a:p>
      </dgm:t>
    </dgm:pt>
    <dgm:pt modelId="{DC81A27B-5BF4-46E9-9AD3-3FCAB16F75AD}" type="parTrans" cxnId="{7ED0FB08-91E0-4389-8801-24C15FCBFE1B}">
      <dgm:prSet/>
      <dgm:spPr/>
      <dgm:t>
        <a:bodyPr/>
        <a:lstStyle/>
        <a:p>
          <a:endParaRPr lang="ru-RU"/>
        </a:p>
      </dgm:t>
    </dgm:pt>
    <dgm:pt modelId="{2BF4777A-0D63-4DAE-8E7F-9B61264287F9}" type="sibTrans" cxnId="{7ED0FB08-91E0-4389-8801-24C15FCBFE1B}">
      <dgm:prSet/>
      <dgm:spPr/>
      <dgm:t>
        <a:bodyPr/>
        <a:lstStyle/>
        <a:p>
          <a:endParaRPr lang="ru-RU"/>
        </a:p>
      </dgm:t>
    </dgm:pt>
    <dgm:pt modelId="{B4E7EDF4-92B8-4373-A583-AFC12B43D3F6}">
      <dgm:prSet custT="1"/>
      <dgm:spPr/>
      <dgm:t>
        <a:bodyPr anchor="b"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/>
            <a:t>Защищает свою </a:t>
          </a:r>
          <a:r>
            <a:rPr lang="ru-RU" sz="2000" b="1" dirty="0" err="1" smtClean="0"/>
            <a:t>террито-риальную</a:t>
          </a:r>
          <a:r>
            <a:rPr lang="ru-RU" sz="2000" b="1" dirty="0" smtClean="0"/>
            <a:t> целостность, конституционный строй</a:t>
          </a:r>
          <a:endParaRPr lang="ru-RU" sz="2000" b="1" dirty="0"/>
        </a:p>
      </dgm:t>
    </dgm:pt>
    <dgm:pt modelId="{F6ED40ED-A179-4B6D-A4F8-01CB40BAF8C9}" type="parTrans" cxnId="{9BF258D0-BAE7-4974-8787-F01B3863A618}">
      <dgm:prSet/>
      <dgm:spPr/>
      <dgm:t>
        <a:bodyPr/>
        <a:lstStyle/>
        <a:p>
          <a:endParaRPr lang="ru-RU"/>
        </a:p>
      </dgm:t>
    </dgm:pt>
    <dgm:pt modelId="{9C24193E-7A2D-4B73-B2AA-EEAE850633A3}" type="sibTrans" cxnId="{9BF258D0-BAE7-4974-8787-F01B3863A618}">
      <dgm:prSet/>
      <dgm:spPr/>
      <dgm:t>
        <a:bodyPr/>
        <a:lstStyle/>
        <a:p>
          <a:endParaRPr lang="ru-RU"/>
        </a:p>
      </dgm:t>
    </dgm:pt>
    <dgm:pt modelId="{6970FF08-AE3C-4C5B-A1D9-68C7B91F5F14}">
      <dgm:prSet phldrT="[Текст]" custT="1"/>
      <dgm:spPr/>
      <dgm:t>
        <a:bodyPr/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400" b="1" dirty="0" smtClean="0"/>
        </a:p>
      </dgm:t>
    </dgm:pt>
    <dgm:pt modelId="{8E720A0F-FE54-41F5-AF41-4689120B8CF5}" type="parTrans" cxnId="{214D0692-3CFF-4F1A-9B65-F3E8F04224A2}">
      <dgm:prSet/>
      <dgm:spPr/>
      <dgm:t>
        <a:bodyPr/>
        <a:lstStyle/>
        <a:p>
          <a:endParaRPr lang="ru-RU"/>
        </a:p>
      </dgm:t>
    </dgm:pt>
    <dgm:pt modelId="{1331581C-A966-4633-834B-3265CCE14BB2}" type="sibTrans" cxnId="{214D0692-3CFF-4F1A-9B65-F3E8F04224A2}">
      <dgm:prSet/>
      <dgm:spPr/>
      <dgm:t>
        <a:bodyPr/>
        <a:lstStyle/>
        <a:p>
          <a:endParaRPr lang="ru-RU"/>
        </a:p>
      </dgm:t>
    </dgm:pt>
    <dgm:pt modelId="{EA59CD1A-9B2A-468F-B428-925BA526BB65}">
      <dgm:prSet custT="1"/>
      <dgm:spPr/>
      <dgm:t>
        <a:bodyPr/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dirty="0"/>
        </a:p>
      </dgm:t>
    </dgm:pt>
    <dgm:pt modelId="{16DE2972-FDF4-497B-BFDB-136534E12BD5}" type="parTrans" cxnId="{7D3E86C7-B476-4C3D-ADCF-48530E98BF99}">
      <dgm:prSet/>
      <dgm:spPr/>
      <dgm:t>
        <a:bodyPr/>
        <a:lstStyle/>
        <a:p>
          <a:endParaRPr lang="ru-RU"/>
        </a:p>
      </dgm:t>
    </dgm:pt>
    <dgm:pt modelId="{6E92A15D-7D02-44DD-9386-E6A4C1214A95}" type="sibTrans" cxnId="{7D3E86C7-B476-4C3D-ADCF-48530E98BF99}">
      <dgm:prSet/>
      <dgm:spPr/>
      <dgm:t>
        <a:bodyPr/>
        <a:lstStyle/>
        <a:p>
          <a:endParaRPr lang="ru-RU"/>
        </a:p>
      </dgm:t>
    </dgm:pt>
    <dgm:pt modelId="{317BA2B4-4701-493B-9F75-034462A6AF87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2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dirty="0"/>
        </a:p>
      </dgm:t>
    </dgm:pt>
    <dgm:pt modelId="{FF22F073-09AF-470E-8230-92B909C744FD}" type="parTrans" cxnId="{A07B1915-AEAF-4643-86A1-9577A9D4F929}">
      <dgm:prSet/>
      <dgm:spPr/>
      <dgm:t>
        <a:bodyPr/>
        <a:lstStyle/>
        <a:p>
          <a:endParaRPr lang="ru-RU"/>
        </a:p>
      </dgm:t>
    </dgm:pt>
    <dgm:pt modelId="{5F90521E-C968-48C1-A927-C3F220BEA0DA}" type="sibTrans" cxnId="{A07B1915-AEAF-4643-86A1-9577A9D4F929}">
      <dgm:prSet/>
      <dgm:spPr/>
      <dgm:t>
        <a:bodyPr/>
        <a:lstStyle/>
        <a:p>
          <a:endParaRPr lang="ru-RU"/>
        </a:p>
      </dgm:t>
    </dgm:pt>
    <dgm:pt modelId="{92C1C0CD-302C-4169-8C5E-7EB058A9A5D8}" type="pres">
      <dgm:prSet presAssocID="{358C1082-7A85-4377-8FCB-C1586D21E9EA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E42E019-71CE-485F-8310-D09559D68FEC}" type="pres">
      <dgm:prSet presAssocID="{358C1082-7A85-4377-8FCB-C1586D21E9EA}" presName="children" presStyleCnt="0"/>
      <dgm:spPr/>
    </dgm:pt>
    <dgm:pt modelId="{459A3541-BCD1-414F-8447-3C2B24DB6836}" type="pres">
      <dgm:prSet presAssocID="{358C1082-7A85-4377-8FCB-C1586D21E9EA}" presName="child1group" presStyleCnt="0"/>
      <dgm:spPr/>
    </dgm:pt>
    <dgm:pt modelId="{94D84D8C-142A-4913-9728-C851B1D1810A}" type="pres">
      <dgm:prSet presAssocID="{358C1082-7A85-4377-8FCB-C1586D21E9EA}" presName="child1" presStyleLbl="bgAcc1" presStyleIdx="0" presStyleCnt="4"/>
      <dgm:spPr/>
      <dgm:t>
        <a:bodyPr/>
        <a:lstStyle/>
        <a:p>
          <a:endParaRPr lang="ru-RU"/>
        </a:p>
      </dgm:t>
    </dgm:pt>
    <dgm:pt modelId="{1A7BBB46-F064-4880-B2E8-494B85B60EDD}" type="pres">
      <dgm:prSet presAssocID="{358C1082-7A85-4377-8FCB-C1586D21E9EA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5C0B72-1329-472D-9287-C6007E3CA530}" type="pres">
      <dgm:prSet presAssocID="{358C1082-7A85-4377-8FCB-C1586D21E9EA}" presName="child2group" presStyleCnt="0"/>
      <dgm:spPr/>
    </dgm:pt>
    <dgm:pt modelId="{6F8CA163-3377-4783-8345-322DA66D3A86}" type="pres">
      <dgm:prSet presAssocID="{358C1082-7A85-4377-8FCB-C1586D21E9EA}" presName="child2" presStyleLbl="bgAcc1" presStyleIdx="1" presStyleCnt="4"/>
      <dgm:spPr/>
      <dgm:t>
        <a:bodyPr/>
        <a:lstStyle/>
        <a:p>
          <a:endParaRPr lang="ru-RU"/>
        </a:p>
      </dgm:t>
    </dgm:pt>
    <dgm:pt modelId="{62AA97FD-B6F3-494C-ACE6-4C910891D5AD}" type="pres">
      <dgm:prSet presAssocID="{358C1082-7A85-4377-8FCB-C1586D21E9EA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0B07F5-26DF-4D94-9FB0-4260130D849D}" type="pres">
      <dgm:prSet presAssocID="{358C1082-7A85-4377-8FCB-C1586D21E9EA}" presName="child3group" presStyleCnt="0"/>
      <dgm:spPr/>
    </dgm:pt>
    <dgm:pt modelId="{35A1E9CB-6B5D-4670-B40C-51C3F43BCF72}" type="pres">
      <dgm:prSet presAssocID="{358C1082-7A85-4377-8FCB-C1586D21E9EA}" presName="child3" presStyleLbl="bgAcc1" presStyleIdx="2" presStyleCnt="4"/>
      <dgm:spPr/>
      <dgm:t>
        <a:bodyPr/>
        <a:lstStyle/>
        <a:p>
          <a:endParaRPr lang="ru-RU"/>
        </a:p>
      </dgm:t>
    </dgm:pt>
    <dgm:pt modelId="{AC3AC511-46A2-4804-9636-6A4A8B30F949}" type="pres">
      <dgm:prSet presAssocID="{358C1082-7A85-4377-8FCB-C1586D21E9EA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9D58CE-DD72-4CE3-92A2-556DD39590BA}" type="pres">
      <dgm:prSet presAssocID="{358C1082-7A85-4377-8FCB-C1586D21E9EA}" presName="child4group" presStyleCnt="0"/>
      <dgm:spPr/>
    </dgm:pt>
    <dgm:pt modelId="{71CDFFFB-8381-4BA7-B37F-F0625946DED8}" type="pres">
      <dgm:prSet presAssocID="{358C1082-7A85-4377-8FCB-C1586D21E9EA}" presName="child4" presStyleLbl="bgAcc1" presStyleIdx="3" presStyleCnt="4"/>
      <dgm:spPr/>
      <dgm:t>
        <a:bodyPr/>
        <a:lstStyle/>
        <a:p>
          <a:endParaRPr lang="ru-RU"/>
        </a:p>
      </dgm:t>
    </dgm:pt>
    <dgm:pt modelId="{20855096-3DDB-4059-9CD0-BF57153A7F07}" type="pres">
      <dgm:prSet presAssocID="{358C1082-7A85-4377-8FCB-C1586D21E9EA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8838DF-A670-4ECF-96CE-2A93750C23E5}" type="pres">
      <dgm:prSet presAssocID="{358C1082-7A85-4377-8FCB-C1586D21E9EA}" presName="childPlaceholder" presStyleCnt="0"/>
      <dgm:spPr/>
    </dgm:pt>
    <dgm:pt modelId="{9C490E10-D54A-48CE-883D-7E6E73312BF3}" type="pres">
      <dgm:prSet presAssocID="{358C1082-7A85-4377-8FCB-C1586D21E9EA}" presName="circle" presStyleCnt="0"/>
      <dgm:spPr/>
    </dgm:pt>
    <dgm:pt modelId="{A1EB7121-D816-4739-B2E3-D573658B5C98}" type="pres">
      <dgm:prSet presAssocID="{358C1082-7A85-4377-8FCB-C1586D21E9EA}" presName="quadrant1" presStyleLbl="node1" presStyleIdx="0" presStyleCnt="4" custLinFactNeighborX="3140" custLinFactNeighborY="23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24CBF2-EB2F-4AC6-BB5D-150667B854D5}" type="pres">
      <dgm:prSet presAssocID="{358C1082-7A85-4377-8FCB-C1586D21E9EA}" presName="quadrant2" presStyleLbl="node1" presStyleIdx="1" presStyleCnt="4" custLinFactNeighborX="-1479" custLinFactNeighborY="231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E5373E-4EF9-4EC4-818D-DF3A9FE759D2}" type="pres">
      <dgm:prSet presAssocID="{358C1082-7A85-4377-8FCB-C1586D21E9EA}" presName="quadrant3" presStyleLbl="node1" presStyleIdx="2" presStyleCnt="4" custLinFactNeighborX="-1479" custLinFactNeighborY="-230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9BED33-9925-49CC-A347-B4096EE80D6F}" type="pres">
      <dgm:prSet presAssocID="{358C1082-7A85-4377-8FCB-C1586D21E9EA}" presName="quadrant4" presStyleLbl="node1" presStyleIdx="3" presStyleCnt="4" custLinFactNeighborX="3140" custLinFactNeighborY="-230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0C369D-16E7-42BF-9116-521B52551591}" type="pres">
      <dgm:prSet presAssocID="{358C1082-7A85-4377-8FCB-C1586D21E9EA}" presName="quadrantPlaceholder" presStyleCnt="0"/>
      <dgm:spPr/>
    </dgm:pt>
    <dgm:pt modelId="{2D6D64F6-2EE6-4882-A499-49CC6FA0BACD}" type="pres">
      <dgm:prSet presAssocID="{358C1082-7A85-4377-8FCB-C1586D21E9EA}" presName="center1" presStyleLbl="fgShp" presStyleIdx="0" presStyleCnt="2" custAng="8710544" custFlipVert="1" custScaleX="16993" custScaleY="14886" custLinFactNeighborX="2405" custLinFactNeighborY="19231"/>
      <dgm:spPr/>
    </dgm:pt>
    <dgm:pt modelId="{F8A4DBC0-EB47-449D-8121-5F936D4C7BBB}" type="pres">
      <dgm:prSet presAssocID="{358C1082-7A85-4377-8FCB-C1586D21E9EA}" presName="center2" presStyleLbl="fgShp" presStyleIdx="1" presStyleCnt="2" custFlipVert="1" custScaleX="4459" custScaleY="5128" custLinFactNeighborX="175" custLinFactNeighborY="-16667"/>
      <dgm:spPr/>
    </dgm:pt>
  </dgm:ptLst>
  <dgm:cxnLst>
    <dgm:cxn modelId="{9BF258D0-BAE7-4974-8787-F01B3863A618}" srcId="{358C1082-7A85-4377-8FCB-C1586D21E9EA}" destId="{B4E7EDF4-92B8-4373-A583-AFC12B43D3F6}" srcOrd="3" destOrd="0" parTransId="{F6ED40ED-A179-4B6D-A4F8-01CB40BAF8C9}" sibTransId="{9C24193E-7A2D-4B73-B2AA-EEAE850633A3}"/>
    <dgm:cxn modelId="{4AFFB43F-6B47-4BA6-9216-70042180D165}" srcId="{BBFFF7D1-4ED9-4227-B41B-E1C4E5FCC2D8}" destId="{A514FB52-2CEF-4C5C-AC25-BCA1E493F799}" srcOrd="0" destOrd="0" parTransId="{C82C2AB9-E0EB-4E23-B0A3-69C85CBB5371}" sibTransId="{0A61AA92-D278-4FB2-83B2-BE3ED420C121}"/>
    <dgm:cxn modelId="{A07B1915-AEAF-4643-86A1-9577A9D4F929}" srcId="{B4E7EDF4-92B8-4373-A583-AFC12B43D3F6}" destId="{317BA2B4-4701-493B-9F75-034462A6AF87}" srcOrd="0" destOrd="0" parTransId="{FF22F073-09AF-470E-8230-92B909C744FD}" sibTransId="{5F90521E-C968-48C1-A927-C3F220BEA0DA}"/>
    <dgm:cxn modelId="{F76E8B84-47AD-40B7-8D1C-C18828416C82}" type="presOf" srcId="{41F5BC3C-6C59-4053-B328-03CB5D4EAEF2}" destId="{5B24CBF2-EB2F-4AC6-BB5D-150667B854D5}" srcOrd="0" destOrd="0" presId="urn:microsoft.com/office/officeart/2005/8/layout/cycle4"/>
    <dgm:cxn modelId="{F1CB0B1C-7EC0-4CF2-9CFD-AFB7340D5A20}" srcId="{358C1082-7A85-4377-8FCB-C1586D21E9EA}" destId="{41F5BC3C-6C59-4053-B328-03CB5D4EAEF2}" srcOrd="1" destOrd="0" parTransId="{3AAE5DC1-613E-4435-9F2F-0F42EAE14664}" sibTransId="{3AF52C59-A122-4127-BAB2-37A00EBB2A88}"/>
    <dgm:cxn modelId="{A71C9C65-E24A-4788-95AF-D44D17AEC2E8}" srcId="{358C1082-7A85-4377-8FCB-C1586D21E9EA}" destId="{BBFFF7D1-4ED9-4227-B41B-E1C4E5FCC2D8}" srcOrd="0" destOrd="0" parTransId="{9FF0D9D1-081B-4F3E-80DE-2B30491FE525}" sibTransId="{77644BDA-7AC2-465D-B27F-414CFC344C51}"/>
    <dgm:cxn modelId="{50F1DEB5-F903-4CB7-BEEA-5B697E3FDC1F}" type="presOf" srcId="{B4E7EDF4-92B8-4373-A583-AFC12B43D3F6}" destId="{D39BED33-9925-49CC-A347-B4096EE80D6F}" srcOrd="0" destOrd="0" presId="urn:microsoft.com/office/officeart/2005/8/layout/cycle4"/>
    <dgm:cxn modelId="{16A95BEB-3ADD-473B-8B90-BF758375AE44}" type="presOf" srcId="{EA59CD1A-9B2A-468F-B428-925BA526BB65}" destId="{35A1E9CB-6B5D-4670-B40C-51C3F43BCF72}" srcOrd="0" destOrd="0" presId="urn:microsoft.com/office/officeart/2005/8/layout/cycle4"/>
    <dgm:cxn modelId="{DA475CC7-0EE8-48B1-AE1C-3A63E0467BCC}" type="presOf" srcId="{A514FB52-2CEF-4C5C-AC25-BCA1E493F799}" destId="{1A7BBB46-F064-4880-B2E8-494B85B60EDD}" srcOrd="1" destOrd="0" presId="urn:microsoft.com/office/officeart/2005/8/layout/cycle4"/>
    <dgm:cxn modelId="{D6ED93C7-6F66-4FFA-BF0C-E08FD9154F71}" type="presOf" srcId="{6970FF08-AE3C-4C5B-A1D9-68C7B91F5F14}" destId="{6F8CA163-3377-4783-8345-322DA66D3A86}" srcOrd="0" destOrd="0" presId="urn:microsoft.com/office/officeart/2005/8/layout/cycle4"/>
    <dgm:cxn modelId="{5F13300E-8C17-4E7D-8222-BFA1605EADE6}" type="presOf" srcId="{317BA2B4-4701-493B-9F75-034462A6AF87}" destId="{71CDFFFB-8381-4BA7-B37F-F0625946DED8}" srcOrd="0" destOrd="0" presId="urn:microsoft.com/office/officeart/2005/8/layout/cycle4"/>
    <dgm:cxn modelId="{A3DD56DC-E31E-4FDC-9978-E5821CED410F}" type="presOf" srcId="{358C1082-7A85-4377-8FCB-C1586D21E9EA}" destId="{92C1C0CD-302C-4169-8C5E-7EB058A9A5D8}" srcOrd="0" destOrd="0" presId="urn:microsoft.com/office/officeart/2005/8/layout/cycle4"/>
    <dgm:cxn modelId="{298B4833-994E-4758-8FB3-749EB2C79B20}" type="presOf" srcId="{EA59CD1A-9B2A-468F-B428-925BA526BB65}" destId="{AC3AC511-46A2-4804-9636-6A4A8B30F949}" srcOrd="1" destOrd="0" presId="urn:microsoft.com/office/officeart/2005/8/layout/cycle4"/>
    <dgm:cxn modelId="{7D3E86C7-B476-4C3D-ADCF-48530E98BF99}" srcId="{96153BA9-D5D8-4FE0-AC06-97E3C7177CED}" destId="{EA59CD1A-9B2A-468F-B428-925BA526BB65}" srcOrd="0" destOrd="0" parTransId="{16DE2972-FDF4-497B-BFDB-136534E12BD5}" sibTransId="{6E92A15D-7D02-44DD-9386-E6A4C1214A95}"/>
    <dgm:cxn modelId="{3F1AB1D2-8112-47D7-A4AD-E7DA157CCBF3}" type="presOf" srcId="{6970FF08-AE3C-4C5B-A1D9-68C7B91F5F14}" destId="{62AA97FD-B6F3-494C-ACE6-4C910891D5AD}" srcOrd="1" destOrd="0" presId="urn:microsoft.com/office/officeart/2005/8/layout/cycle4"/>
    <dgm:cxn modelId="{A11AF840-AF9F-49EE-903B-E8978E431B9E}" type="presOf" srcId="{317BA2B4-4701-493B-9F75-034462A6AF87}" destId="{20855096-3DDB-4059-9CD0-BF57153A7F07}" srcOrd="1" destOrd="0" presId="urn:microsoft.com/office/officeart/2005/8/layout/cycle4"/>
    <dgm:cxn modelId="{981CBD45-B753-4CEC-8FF0-76EEF5C33BE5}" type="presOf" srcId="{96153BA9-D5D8-4FE0-AC06-97E3C7177CED}" destId="{45E5373E-4EF9-4EC4-818D-DF3A9FE759D2}" srcOrd="0" destOrd="0" presId="urn:microsoft.com/office/officeart/2005/8/layout/cycle4"/>
    <dgm:cxn modelId="{7ED0FB08-91E0-4389-8801-24C15FCBFE1B}" srcId="{358C1082-7A85-4377-8FCB-C1586D21E9EA}" destId="{96153BA9-D5D8-4FE0-AC06-97E3C7177CED}" srcOrd="2" destOrd="0" parTransId="{DC81A27B-5BF4-46E9-9AD3-3FCAB16F75AD}" sibTransId="{2BF4777A-0D63-4DAE-8E7F-9B61264287F9}"/>
    <dgm:cxn modelId="{FCAFB61B-EDB0-4113-AC9F-98A9DBDF6225}" type="presOf" srcId="{A514FB52-2CEF-4C5C-AC25-BCA1E493F799}" destId="{94D84D8C-142A-4913-9728-C851B1D1810A}" srcOrd="0" destOrd="0" presId="urn:microsoft.com/office/officeart/2005/8/layout/cycle4"/>
    <dgm:cxn modelId="{214D0692-3CFF-4F1A-9B65-F3E8F04224A2}" srcId="{41F5BC3C-6C59-4053-B328-03CB5D4EAEF2}" destId="{6970FF08-AE3C-4C5B-A1D9-68C7B91F5F14}" srcOrd="0" destOrd="0" parTransId="{8E720A0F-FE54-41F5-AF41-4689120B8CF5}" sibTransId="{1331581C-A966-4633-834B-3265CCE14BB2}"/>
    <dgm:cxn modelId="{8E6DA563-D8AB-4FE4-BD89-50BD709A1633}" type="presOf" srcId="{BBFFF7D1-4ED9-4227-B41B-E1C4E5FCC2D8}" destId="{A1EB7121-D816-4739-B2E3-D573658B5C98}" srcOrd="0" destOrd="0" presId="urn:microsoft.com/office/officeart/2005/8/layout/cycle4"/>
    <dgm:cxn modelId="{52029B66-112E-4889-A088-A09DCD04657B}" type="presParOf" srcId="{92C1C0CD-302C-4169-8C5E-7EB058A9A5D8}" destId="{4E42E019-71CE-485F-8310-D09559D68FEC}" srcOrd="0" destOrd="0" presId="urn:microsoft.com/office/officeart/2005/8/layout/cycle4"/>
    <dgm:cxn modelId="{B4304F18-758C-4D4F-8D20-059E01E5D154}" type="presParOf" srcId="{4E42E019-71CE-485F-8310-D09559D68FEC}" destId="{459A3541-BCD1-414F-8447-3C2B24DB6836}" srcOrd="0" destOrd="0" presId="urn:microsoft.com/office/officeart/2005/8/layout/cycle4"/>
    <dgm:cxn modelId="{27CCBF6C-A67A-4B00-B91C-799B2B17FED8}" type="presParOf" srcId="{459A3541-BCD1-414F-8447-3C2B24DB6836}" destId="{94D84D8C-142A-4913-9728-C851B1D1810A}" srcOrd="0" destOrd="0" presId="urn:microsoft.com/office/officeart/2005/8/layout/cycle4"/>
    <dgm:cxn modelId="{DEF108FB-B75C-4081-806A-12C6F28822B4}" type="presParOf" srcId="{459A3541-BCD1-414F-8447-3C2B24DB6836}" destId="{1A7BBB46-F064-4880-B2E8-494B85B60EDD}" srcOrd="1" destOrd="0" presId="urn:microsoft.com/office/officeart/2005/8/layout/cycle4"/>
    <dgm:cxn modelId="{DD2D2361-6450-4380-A228-FC079E49B1B7}" type="presParOf" srcId="{4E42E019-71CE-485F-8310-D09559D68FEC}" destId="{B35C0B72-1329-472D-9287-C6007E3CA530}" srcOrd="1" destOrd="0" presId="urn:microsoft.com/office/officeart/2005/8/layout/cycle4"/>
    <dgm:cxn modelId="{590D01D6-F910-4B4C-A10D-6502167E2B5E}" type="presParOf" srcId="{B35C0B72-1329-472D-9287-C6007E3CA530}" destId="{6F8CA163-3377-4783-8345-322DA66D3A86}" srcOrd="0" destOrd="0" presId="urn:microsoft.com/office/officeart/2005/8/layout/cycle4"/>
    <dgm:cxn modelId="{A367110E-CD3A-49A2-B05E-027513EA6391}" type="presParOf" srcId="{B35C0B72-1329-472D-9287-C6007E3CA530}" destId="{62AA97FD-B6F3-494C-ACE6-4C910891D5AD}" srcOrd="1" destOrd="0" presId="urn:microsoft.com/office/officeart/2005/8/layout/cycle4"/>
    <dgm:cxn modelId="{AA7751B6-8C34-4569-BB85-0898646C0D1D}" type="presParOf" srcId="{4E42E019-71CE-485F-8310-D09559D68FEC}" destId="{0E0B07F5-26DF-4D94-9FB0-4260130D849D}" srcOrd="2" destOrd="0" presId="urn:microsoft.com/office/officeart/2005/8/layout/cycle4"/>
    <dgm:cxn modelId="{AFFEB0FB-1949-4684-90FD-1558EA4F0524}" type="presParOf" srcId="{0E0B07F5-26DF-4D94-9FB0-4260130D849D}" destId="{35A1E9CB-6B5D-4670-B40C-51C3F43BCF72}" srcOrd="0" destOrd="0" presId="urn:microsoft.com/office/officeart/2005/8/layout/cycle4"/>
    <dgm:cxn modelId="{B8A3D052-DABC-4546-B9A5-AD232528DF5C}" type="presParOf" srcId="{0E0B07F5-26DF-4D94-9FB0-4260130D849D}" destId="{AC3AC511-46A2-4804-9636-6A4A8B30F949}" srcOrd="1" destOrd="0" presId="urn:microsoft.com/office/officeart/2005/8/layout/cycle4"/>
    <dgm:cxn modelId="{268B92AB-AD33-4BFA-8274-926B5F1336B2}" type="presParOf" srcId="{4E42E019-71CE-485F-8310-D09559D68FEC}" destId="{949D58CE-DD72-4CE3-92A2-556DD39590BA}" srcOrd="3" destOrd="0" presId="urn:microsoft.com/office/officeart/2005/8/layout/cycle4"/>
    <dgm:cxn modelId="{72C74B24-FB1E-450D-A59F-6382525AA044}" type="presParOf" srcId="{949D58CE-DD72-4CE3-92A2-556DD39590BA}" destId="{71CDFFFB-8381-4BA7-B37F-F0625946DED8}" srcOrd="0" destOrd="0" presId="urn:microsoft.com/office/officeart/2005/8/layout/cycle4"/>
    <dgm:cxn modelId="{4AB2B9C4-D6C7-4D43-ABC0-874017D9D4D3}" type="presParOf" srcId="{949D58CE-DD72-4CE3-92A2-556DD39590BA}" destId="{20855096-3DDB-4059-9CD0-BF57153A7F07}" srcOrd="1" destOrd="0" presId="urn:microsoft.com/office/officeart/2005/8/layout/cycle4"/>
    <dgm:cxn modelId="{BC1A45BB-47C2-4111-8679-B427E4368244}" type="presParOf" srcId="{4E42E019-71CE-485F-8310-D09559D68FEC}" destId="{DA8838DF-A670-4ECF-96CE-2A93750C23E5}" srcOrd="4" destOrd="0" presId="urn:microsoft.com/office/officeart/2005/8/layout/cycle4"/>
    <dgm:cxn modelId="{525F8425-6F78-4E5B-BDC8-E063DA0D4EFD}" type="presParOf" srcId="{92C1C0CD-302C-4169-8C5E-7EB058A9A5D8}" destId="{9C490E10-D54A-48CE-883D-7E6E73312BF3}" srcOrd="1" destOrd="0" presId="urn:microsoft.com/office/officeart/2005/8/layout/cycle4"/>
    <dgm:cxn modelId="{121A385B-C32E-411C-B87A-5C0E71B84E98}" type="presParOf" srcId="{9C490E10-D54A-48CE-883D-7E6E73312BF3}" destId="{A1EB7121-D816-4739-B2E3-D573658B5C98}" srcOrd="0" destOrd="0" presId="urn:microsoft.com/office/officeart/2005/8/layout/cycle4"/>
    <dgm:cxn modelId="{9FBBB7A6-E4BD-4DE8-A2DF-505696DDD9FF}" type="presParOf" srcId="{9C490E10-D54A-48CE-883D-7E6E73312BF3}" destId="{5B24CBF2-EB2F-4AC6-BB5D-150667B854D5}" srcOrd="1" destOrd="0" presId="urn:microsoft.com/office/officeart/2005/8/layout/cycle4"/>
    <dgm:cxn modelId="{6AA4E34D-30C7-4A4E-B5D1-0A891E08B051}" type="presParOf" srcId="{9C490E10-D54A-48CE-883D-7E6E73312BF3}" destId="{45E5373E-4EF9-4EC4-818D-DF3A9FE759D2}" srcOrd="2" destOrd="0" presId="urn:microsoft.com/office/officeart/2005/8/layout/cycle4"/>
    <dgm:cxn modelId="{B65DD361-37EF-4A54-864E-EDDFA53B99B2}" type="presParOf" srcId="{9C490E10-D54A-48CE-883D-7E6E73312BF3}" destId="{D39BED33-9925-49CC-A347-B4096EE80D6F}" srcOrd="3" destOrd="0" presId="urn:microsoft.com/office/officeart/2005/8/layout/cycle4"/>
    <dgm:cxn modelId="{9361EDB1-092D-4A7B-943D-2B3976E664E4}" type="presParOf" srcId="{9C490E10-D54A-48CE-883D-7E6E73312BF3}" destId="{FF0C369D-16E7-42BF-9116-521B52551591}" srcOrd="4" destOrd="0" presId="urn:microsoft.com/office/officeart/2005/8/layout/cycle4"/>
    <dgm:cxn modelId="{92AB2264-2BE5-4796-BB32-CCE69EE362ED}" type="presParOf" srcId="{92C1C0CD-302C-4169-8C5E-7EB058A9A5D8}" destId="{2D6D64F6-2EE6-4882-A499-49CC6FA0BACD}" srcOrd="2" destOrd="0" presId="urn:microsoft.com/office/officeart/2005/8/layout/cycle4"/>
    <dgm:cxn modelId="{A75F402D-195D-422E-9024-95411FF0E91C}" type="presParOf" srcId="{92C1C0CD-302C-4169-8C5E-7EB058A9A5D8}" destId="{F8A4DBC0-EB47-449D-8121-5F936D4C7BBB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A1E9CB-6B5D-4670-B40C-51C3F43BCF72}">
      <dsp:nvSpPr>
        <dsp:cNvPr id="0" name=""/>
        <dsp:cNvSpPr/>
      </dsp:nvSpPr>
      <dsp:spPr>
        <a:xfrm>
          <a:off x="6311959" y="4663439"/>
          <a:ext cx="3387851" cy="21945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t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endParaRPr lang="ru-RU" sz="3600" kern="1200" dirty="0"/>
        </a:p>
      </dsp:txBody>
      <dsp:txXfrm>
        <a:off x="7376522" y="5260286"/>
        <a:ext cx="2275082" cy="1549505"/>
      </dsp:txXfrm>
    </dsp:sp>
    <dsp:sp modelId="{71CDFFFB-8381-4BA7-B37F-F0625946DED8}">
      <dsp:nvSpPr>
        <dsp:cNvPr id="0" name=""/>
        <dsp:cNvSpPr/>
      </dsp:nvSpPr>
      <dsp:spPr>
        <a:xfrm>
          <a:off x="784412" y="4663439"/>
          <a:ext cx="3387851" cy="21945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120" tIns="198120" rIns="198120" bIns="198120" numCol="1" spcCol="1270" anchor="t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endParaRPr lang="ru-RU" sz="41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1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•"/>
          </a:pPr>
          <a:endParaRPr lang="ru-RU" sz="4100" kern="1200" dirty="0"/>
        </a:p>
      </dsp:txBody>
      <dsp:txXfrm>
        <a:off x="832619" y="5260286"/>
        <a:ext cx="2275082" cy="1549505"/>
      </dsp:txXfrm>
    </dsp:sp>
    <dsp:sp modelId="{6F8CA163-3377-4783-8345-322DA66D3A86}">
      <dsp:nvSpPr>
        <dsp:cNvPr id="0" name=""/>
        <dsp:cNvSpPr/>
      </dsp:nvSpPr>
      <dsp:spPr>
        <a:xfrm>
          <a:off x="6311959" y="0"/>
          <a:ext cx="3387851" cy="21945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marR="0" lvl="0" indent="0" algn="just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endParaRPr lang="ru-RU" sz="2400" b="1" kern="1200" dirty="0" smtClean="0"/>
        </a:p>
      </dsp:txBody>
      <dsp:txXfrm>
        <a:off x="7376522" y="48207"/>
        <a:ext cx="2275082" cy="1549505"/>
      </dsp:txXfrm>
    </dsp:sp>
    <dsp:sp modelId="{94D84D8C-142A-4913-9728-C851B1D1810A}">
      <dsp:nvSpPr>
        <dsp:cNvPr id="0" name=""/>
        <dsp:cNvSpPr/>
      </dsp:nvSpPr>
      <dsp:spPr>
        <a:xfrm>
          <a:off x="784412" y="0"/>
          <a:ext cx="3387851" cy="21945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•"/>
          </a:pPr>
          <a:endParaRPr lang="ru-RU" sz="2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32619" y="48207"/>
        <a:ext cx="2275082" cy="1549505"/>
      </dsp:txXfrm>
    </dsp:sp>
    <dsp:sp modelId="{A1EB7121-D816-4739-B2E3-D573658B5C98}">
      <dsp:nvSpPr>
        <dsp:cNvPr id="0" name=""/>
        <dsp:cNvSpPr/>
      </dsp:nvSpPr>
      <dsp:spPr>
        <a:xfrm>
          <a:off x="2297261" y="459501"/>
          <a:ext cx="2969513" cy="2969513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/>
            <a:t>Обладает верховенством и полнотой власти на своей территории</a:t>
          </a:r>
        </a:p>
      </dsp:txBody>
      <dsp:txXfrm>
        <a:off x="3167011" y="1329251"/>
        <a:ext cx="2099763" cy="2099763"/>
      </dsp:txXfrm>
    </dsp:sp>
    <dsp:sp modelId="{5B24CBF2-EB2F-4AC6-BB5D-150667B854D5}">
      <dsp:nvSpPr>
        <dsp:cNvPr id="0" name=""/>
        <dsp:cNvSpPr/>
      </dsp:nvSpPr>
      <dsp:spPr>
        <a:xfrm rot="5400000">
          <a:off x="5266772" y="459501"/>
          <a:ext cx="2969513" cy="2969513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err="1" smtClean="0"/>
            <a:t>Самостоя-тельно</a:t>
          </a:r>
          <a:r>
            <a:rPr lang="ru-RU" sz="2000" b="1" kern="1200" dirty="0" smtClean="0"/>
            <a:t> осуществляет внутреннюю и внешнюю политику</a:t>
          </a:r>
        </a:p>
      </dsp:txBody>
      <dsp:txXfrm rot="-5400000">
        <a:off x="5266772" y="1329251"/>
        <a:ext cx="2099763" cy="2099763"/>
      </dsp:txXfrm>
    </dsp:sp>
    <dsp:sp modelId="{45E5373E-4EF9-4EC4-818D-DF3A9FE759D2}">
      <dsp:nvSpPr>
        <dsp:cNvPr id="0" name=""/>
        <dsp:cNvSpPr/>
      </dsp:nvSpPr>
      <dsp:spPr>
        <a:xfrm rot="10800000">
          <a:off x="5266772" y="3429013"/>
          <a:ext cx="2969513" cy="2969513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/>
            <a:t>Обеспечивает законность и порядок</a:t>
          </a:r>
          <a:endParaRPr lang="ru-RU" sz="2000" b="1" kern="1200" dirty="0"/>
        </a:p>
      </dsp:txBody>
      <dsp:txXfrm rot="10800000">
        <a:off x="5266772" y="3429013"/>
        <a:ext cx="2099763" cy="2099763"/>
      </dsp:txXfrm>
    </dsp:sp>
    <dsp:sp modelId="{D39BED33-9925-49CC-A347-B4096EE80D6F}">
      <dsp:nvSpPr>
        <dsp:cNvPr id="0" name=""/>
        <dsp:cNvSpPr/>
      </dsp:nvSpPr>
      <dsp:spPr>
        <a:xfrm rot="16200000">
          <a:off x="2297261" y="3429013"/>
          <a:ext cx="2969513" cy="2969513"/>
        </a:xfrm>
        <a:prstGeom prst="pieWedg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b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/>
            <a:t>Защищает свою </a:t>
          </a:r>
          <a:r>
            <a:rPr lang="ru-RU" sz="2000" b="1" kern="1200" dirty="0" err="1" smtClean="0"/>
            <a:t>террито-риальную</a:t>
          </a:r>
          <a:r>
            <a:rPr lang="ru-RU" sz="2000" b="1" kern="1200" dirty="0" smtClean="0"/>
            <a:t> целостность, конституционный строй</a:t>
          </a:r>
          <a:endParaRPr lang="ru-RU" sz="2000" b="1" kern="1200" dirty="0"/>
        </a:p>
      </dsp:txBody>
      <dsp:txXfrm rot="5400000">
        <a:off x="3167011" y="3429013"/>
        <a:ext cx="2099763" cy="2099763"/>
      </dsp:txXfrm>
    </dsp:sp>
    <dsp:sp modelId="{2D6D64F6-2EE6-4882-A499-49CC6FA0BACD}">
      <dsp:nvSpPr>
        <dsp:cNvPr id="0" name=""/>
        <dsp:cNvSpPr/>
      </dsp:nvSpPr>
      <dsp:spPr>
        <a:xfrm rot="12889456" flipV="1">
          <a:off x="5179657" y="3362644"/>
          <a:ext cx="174224" cy="132714"/>
        </a:xfrm>
        <a:prstGeom prst="circular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F8A4DBC0-EB47-449D-8121-5F936D4C7BBB}">
      <dsp:nvSpPr>
        <dsp:cNvPr id="0" name=""/>
        <dsp:cNvSpPr/>
      </dsp:nvSpPr>
      <dsp:spPr>
        <a:xfrm rot="10800000" flipV="1">
          <a:off x="5221047" y="3428997"/>
          <a:ext cx="45716" cy="45718"/>
        </a:xfrm>
        <a:prstGeom prst="circularArrow">
          <a:avLst/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50800" dir="5400000" sx="98000" sy="98000" rotWithShape="0">
            <a:srgbClr val="000000">
              <a:alpha val="20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54A69-B11D-4A82-A769-CBC3575BB9FE}" type="datetimeFigureOut">
              <a:rPr lang="ru-RU" smtClean="0"/>
              <a:t>09.04.2020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6D537C-C99F-43D5-A37C-F15D673954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0241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6D537C-C99F-43D5-A37C-F15D6739546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0193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3667" y="1905001"/>
            <a:ext cx="10242551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3666" y="4344989"/>
            <a:ext cx="10242551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6498326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455469686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1" y="6238876"/>
            <a:ext cx="12192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34407628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  <p:extLst>
      <p:ext uri="{BB962C8B-B14F-4D97-AF65-F5344CB8AC3E}">
        <p14:creationId xmlns:p14="http://schemas.microsoft.com/office/powerpoint/2010/main" val="285964229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963084" y="1905001"/>
            <a:ext cx="10720917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3201107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3667" y="1905001"/>
            <a:ext cx="10242551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3666" y="4344989"/>
            <a:ext cx="10242551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58357092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  <p:extLst>
      <p:ext uri="{BB962C8B-B14F-4D97-AF65-F5344CB8AC3E}">
        <p14:creationId xmlns:p14="http://schemas.microsoft.com/office/powerpoint/2010/main" val="2479363063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508000" y="1411552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336001090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8000" y="1412875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35914572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8000" y="1411554"/>
            <a:ext cx="54864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411554"/>
            <a:ext cx="54864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30996585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1757803"/>
            <a:ext cx="54864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7999" y="2174875"/>
            <a:ext cx="54864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4642" y="1757803"/>
            <a:ext cx="548935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490632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57369946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  <p:extLst>
      <p:ext uri="{BB962C8B-B14F-4D97-AF65-F5344CB8AC3E}">
        <p14:creationId xmlns:p14="http://schemas.microsoft.com/office/powerpoint/2010/main" val="176400837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50597811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2693970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76025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08459130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1" y="6238876"/>
            <a:ext cx="12192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83618887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  <p:extLst>
      <p:ext uri="{BB962C8B-B14F-4D97-AF65-F5344CB8AC3E}">
        <p14:creationId xmlns:p14="http://schemas.microsoft.com/office/powerpoint/2010/main" val="1492622798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963084" y="1905001"/>
            <a:ext cx="10720917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833586064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3667" y="1905001"/>
            <a:ext cx="10242551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3666" y="4344989"/>
            <a:ext cx="10242551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87082879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ролик, видео и прочие особые слай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5625" y="649805"/>
            <a:ext cx="9390944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273" y="4344989"/>
            <a:ext cx="9390944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/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0" hasCustomPrompt="1"/>
          </p:nvPr>
        </p:nvSpPr>
        <p:spPr>
          <a:xfrm>
            <a:off x="962732" y="2355850"/>
            <a:ext cx="10253485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7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noProof="0" smtClean="0"/>
              <a:t>щелкните, чтобы…</a:t>
            </a:r>
          </a:p>
        </p:txBody>
      </p:sp>
    </p:spTree>
    <p:extLst>
      <p:ext uri="{BB962C8B-B14F-4D97-AF65-F5344CB8AC3E}">
        <p14:creationId xmlns:p14="http://schemas.microsoft.com/office/powerpoint/2010/main" val="573742767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508000" y="1411552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83947613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508000" y="1411552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338194018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8000" y="1412875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21434972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8000" y="1411554"/>
            <a:ext cx="54864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411554"/>
            <a:ext cx="54864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74665819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1757803"/>
            <a:ext cx="54864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7999" y="2174875"/>
            <a:ext cx="54864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4642" y="1757803"/>
            <a:ext cx="548935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490632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82336006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131660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22597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2373192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245168275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 bwMode="white">
          <a:xfrm>
            <a:off x="508000" y="1411553"/>
            <a:ext cx="11176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Текст 6"/>
          <p:cNvSpPr>
            <a:spLocks noGrp="1"/>
          </p:cNvSpPr>
          <p:nvPr>
            <p:ph type="body" sz="quarter" idx="11"/>
          </p:nvPr>
        </p:nvSpPr>
        <p:spPr>
          <a:xfrm>
            <a:off x="1" y="6238876"/>
            <a:ext cx="12192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985281948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пользуется для слайдов с кодом программного обеспеч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/>
          </p:nvPr>
        </p:nvSpPr>
        <p:spPr>
          <a:xfrm>
            <a:off x="963084" y="1905001"/>
            <a:ext cx="10720917" cy="2117503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26803320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6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9E12-AC67-4489-A4A3-DFFFA2189CAE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9A98F-2CE0-4D49-B20C-8562CFA693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9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62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8000" y="1412875"/>
            <a:ext cx="11176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79009913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9E12-AC67-4489-A4A3-DFFFA2189CAE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9A98F-2CE0-4D49-B20C-8562CFA693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236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9E12-AC67-4489-A4A3-DFFFA2189CAE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9A98F-2CE0-4D49-B20C-8562CFA693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555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9E12-AC67-4489-A4A3-DFFFA2189CAE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9A98F-2CE0-4D49-B20C-8562CFA693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41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9E12-AC67-4489-A4A3-DFFFA2189CAE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9A98F-2CE0-4D49-B20C-8562CFA693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52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9E12-AC67-4489-A4A3-DFFFA2189CAE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9A98F-2CE0-4D49-B20C-8562CFA693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133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9E12-AC67-4489-A4A3-DFFFA2189CAE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9A98F-2CE0-4D49-B20C-8562CFA693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94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4" y="2209801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8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4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9E12-AC67-4489-A4A3-DFFFA2189CAE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9A98F-2CE0-4D49-B20C-8562CFA693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55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9E12-AC67-4489-A4A3-DFFFA2189CAE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9A98F-2CE0-4D49-B20C-8562CFA6930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20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9E12-AC67-4489-A4A3-DFFFA2189CAE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9A98F-2CE0-4D49-B20C-8562CFA693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9373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8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20"/>
            <a:ext cx="6439049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9E12-AC67-4489-A4A3-DFFFA2189CAE}" type="datetimeFigureOut">
              <a:rPr lang="ru-RU" smtClean="0"/>
              <a:pPr/>
              <a:t>09.04.2020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9A98F-2CE0-4D49-B20C-8562CFA693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604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08000" y="1411554"/>
            <a:ext cx="5486400" cy="1742015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411554"/>
            <a:ext cx="5486400" cy="1742015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25716302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1757803"/>
            <a:ext cx="5486400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07999" y="2174875"/>
            <a:ext cx="54864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4642" y="1757803"/>
            <a:ext cx="5489359" cy="346249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490632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2447074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238706566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000695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: печать с использованием оттенков сер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25943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microsoft.com/office/2007/relationships/hdphoto" Target="../media/hdphoto1.wdp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230189"/>
            <a:ext cx="11176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1412876"/>
            <a:ext cx="11176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47769627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5"/>
          <a:srcRect b="10453"/>
          <a:stretch>
            <a:fillRect/>
          </a:stretch>
        </p:blipFill>
        <p:spPr>
          <a:xfrm>
            <a:off x="0" y="1299706"/>
            <a:ext cx="12192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230189"/>
            <a:ext cx="11176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3" y="1905001"/>
            <a:ext cx="10720917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02018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230189"/>
            <a:ext cx="11176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1412876"/>
            <a:ext cx="11176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7621805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5"/>
          <a:srcRect b="10453"/>
          <a:stretch>
            <a:fillRect/>
          </a:stretch>
        </p:blipFill>
        <p:spPr>
          <a:xfrm>
            <a:off x="0" y="1299706"/>
            <a:ext cx="12192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230189"/>
            <a:ext cx="11176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3" y="1905001"/>
            <a:ext cx="10720917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590635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230189"/>
            <a:ext cx="11176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08000" y="1412876"/>
            <a:ext cx="11176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9965211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5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white rectangle.png"/>
          <p:cNvPicPr>
            <a:picLocks noChangeAspect="1"/>
          </p:cNvPicPr>
          <p:nvPr/>
        </p:nvPicPr>
        <p:blipFill>
          <a:blip r:embed="rId5"/>
          <a:srcRect b="10453"/>
          <a:stretch>
            <a:fillRect/>
          </a:stretch>
        </p:blipFill>
        <p:spPr>
          <a:xfrm>
            <a:off x="0" y="1299706"/>
            <a:ext cx="12192000" cy="55582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8000" y="230189"/>
            <a:ext cx="11176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ru-RU" noProof="0" smtClean="0"/>
              <a:t>Образец заголовка</a:t>
            </a:r>
            <a:endParaRPr lang="ru-RU" noProof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3" y="1905001"/>
            <a:ext cx="10720917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82695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9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PastelsSmooth/>
                    </a14:imgEffect>
                  </a14:imgLayer>
                </a14:imgProps>
              </a:ext>
            </a:extLst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3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1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A7BE41E-6EF1-4AD5-8DEF-E150ED1E2594}" type="datetimeFigureOut">
              <a:rPr lang="be-BY" smtClean="0"/>
              <a:t>09.04.20</a:t>
            </a:fld>
            <a:endParaRPr lang="be-B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172201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be-B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1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A78328A-DCD3-48B0-82C8-54BDF9EC6274}" type="slidenum">
              <a:rPr lang="be-BY" smtClean="0"/>
              <a:t>‹#›</a:t>
            </a:fld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788266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henintime.com/Account/ViewTimeline.aspx?tlurl=/tl/Baranov/_d0_a1_d1_82_d0_b0_d0_bd_d0_be_d0_b2_d0_bb_d0_b5_d0_bd_d0_b8_d0_b5__d0_b3_d0_be_d1_81_d1_83_d0_b4_d0/" TargetMode="External"/><Relationship Id="rId2" Type="http://schemas.openxmlformats.org/officeDocument/2006/relationships/hyperlink" Target="http://whenintime.com/HTimeline.aspx?ses=3dplliwwgb5qe1zgwwth0p42&amp;tlurl=/tl/Baranov/_d0_a1_d1_82_d0_b0_d0_bd_d0_be_d0_b2_d0_bb_d0_b5_d0_bd_d0_b8_d0_b5__d0_b3_d0_be_d1_81_d1_83_d0_b4_d0/" TargetMode="External"/><Relationship Id="rId1" Type="http://schemas.openxmlformats.org/officeDocument/2006/relationships/slideLayout" Target="../slideLayouts/slideLayout42.xml"/><Relationship Id="rId5" Type="http://schemas.microsoft.com/office/2007/relationships/hdphoto" Target="../media/hdphoto8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6.xml"/><Relationship Id="rId5" Type="http://schemas.microsoft.com/office/2007/relationships/hdphoto" Target="../media/hdphoto10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7" Type="http://schemas.openxmlformats.org/officeDocument/2006/relationships/slide" Target="slide23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2.xml"/><Relationship Id="rId6" Type="http://schemas.openxmlformats.org/officeDocument/2006/relationships/slide" Target="slide22.xml"/><Relationship Id="rId5" Type="http://schemas.openxmlformats.org/officeDocument/2006/relationships/slide" Target="slide24.xml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19.xml"/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2.xml"/><Relationship Id="rId5" Type="http://schemas.microsoft.com/office/2007/relationships/hdphoto" Target="../media/hdphoto6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6366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0168" y="31250"/>
            <a:ext cx="5503121" cy="1555503"/>
          </a:xfrm>
        </p:spPr>
        <p:txBody>
          <a:bodyPr/>
          <a:lstStyle/>
          <a:p>
            <a:pPr algn="l"/>
            <a:r>
              <a:rPr lang="ru-RU" sz="3600" dirty="0" smtClean="0"/>
              <a:t>19-21 августа 1991 г. – путч в Москве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2399" y="5517077"/>
            <a:ext cx="6223704" cy="707886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Советские танки на фоне Собора Василия Блаженного и Спасской башни 19 августа 1991 г.</a:t>
            </a:r>
            <a:endParaRPr lang="ru-RU" sz="2000" dirty="0">
              <a:ln w="0"/>
              <a:solidFill>
                <a:schemeClr val="dk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04" y="1707776"/>
            <a:ext cx="6055165" cy="3669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409" y="3725424"/>
            <a:ext cx="4820116" cy="31988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359" y="-91493"/>
            <a:ext cx="5680217" cy="3356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6096000" y="3228945"/>
            <a:ext cx="6223704" cy="400110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Люди на баррикадах 21-22 августа</a:t>
            </a:r>
            <a:endParaRPr lang="ru-RU" sz="2000" dirty="0">
              <a:ln w="0"/>
              <a:solidFill>
                <a:schemeClr val="dk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068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68422" y="50216"/>
            <a:ext cx="12487422" cy="632012"/>
          </a:xfrm>
        </p:spPr>
        <p:txBody>
          <a:bodyPr/>
          <a:lstStyle/>
          <a:p>
            <a:pPr algn="ctr"/>
            <a:r>
              <a:rPr lang="ru-RU" sz="270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  <a:hlinkClick r:id="rId2"/>
              </a:rPr>
              <a:t>ОФОРМЛЕНИЕ СУВЕРЕНИТЕТА РЕСПУБЛИКИ В АВГУСТЕ-ОКТЯБРЕ 1991г.</a:t>
            </a:r>
            <a:endParaRPr lang="ru-RU" sz="270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  <a:hlinkClick r:id="rId3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485" y="769483"/>
            <a:ext cx="5252944" cy="3937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988859" y="685011"/>
            <a:ext cx="7333770" cy="5037351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sz="2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25 августа 1991 г. </a:t>
            </a:r>
            <a:r>
              <a:rPr lang="ru-RU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– придание статуса конституционного закона Декларации о государственном суверенитете БССР;  </a:t>
            </a:r>
            <a:endParaRPr lang="ru-RU" sz="26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26 </a:t>
            </a:r>
            <a:r>
              <a:rPr lang="ru-RU" sz="2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августа 1991 г. </a:t>
            </a:r>
            <a:r>
              <a:rPr lang="ru-RU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– принятие Закона «Об обеспечении политической и экономической самостоятельности БССР»;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sz="2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19 </a:t>
            </a:r>
            <a:r>
              <a:rPr lang="ru-RU" sz="2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сентября 1991 г. </a:t>
            </a:r>
            <a:r>
              <a:rPr lang="ru-RU" sz="26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– утверждение названия государства – Республика Беларусь (Беларусь), - и государственных символов (герб «Погоня» и бело-красно-белый флаг</a:t>
            </a:r>
            <a:r>
              <a:rPr lang="ru-RU" sz="2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);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sz="2600" b="1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Tunga" panose="020B0502040204020203" pitchFamily="34" charset="0"/>
              </a:rPr>
              <a:t>18 октября 1991 г. </a:t>
            </a:r>
            <a:r>
              <a:rPr lang="ru-RU" sz="2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Tunga" panose="020B0502040204020203" pitchFamily="34" charset="0"/>
              </a:rPr>
              <a:t>– принятие Закона </a:t>
            </a:r>
            <a:r>
              <a:rPr lang="ru-RU" sz="2600" i="1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Tunga" panose="020B0502040204020203" pitchFamily="34" charset="0"/>
              </a:rPr>
              <a:t>«О гражданстве РБ»</a:t>
            </a:r>
            <a:r>
              <a:rPr lang="ru-RU" sz="2600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Tunga" panose="020B0502040204020203" pitchFamily="34" charset="0"/>
              </a:rPr>
              <a:t>. </a:t>
            </a:r>
            <a:endParaRPr lang="ru-RU" sz="2600" dirty="0" smtClean="0">
              <a:solidFill>
                <a:schemeClr val="tx1">
                  <a:lumMod val="95000"/>
                  <a:lumOff val="5000"/>
                </a:schemeClr>
              </a:solidFill>
              <a:ea typeface="Calibri" panose="020F0502020204030204" pitchFamily="34" charset="0"/>
              <a:cs typeface="Tunga" panose="020B0502040204020203" pitchFamily="34" charset="0"/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r>
              <a:rPr lang="ru-RU" sz="2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Tunga" panose="020B0502040204020203" pitchFamily="34" charset="0"/>
              </a:rPr>
              <a:t>Гражданство </a:t>
            </a:r>
            <a:r>
              <a:rPr lang="ru-RU" sz="2600" b="1" i="1" dirty="0">
                <a:solidFill>
                  <a:schemeClr val="tx1">
                    <a:lumMod val="95000"/>
                    <a:lumOff val="5000"/>
                  </a:schemeClr>
                </a:solidFill>
                <a:ea typeface="Calibri" panose="020F0502020204030204" pitchFamily="34" charset="0"/>
                <a:cs typeface="Tunga" panose="020B0502040204020203" pitchFamily="34" charset="0"/>
              </a:rPr>
              <a:t>– правовая принадлежность лица к государству.</a:t>
            </a:r>
            <a:r>
              <a:rPr lang="ru-RU" sz="2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4793954"/>
            <a:ext cx="5091579" cy="1015663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err="1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Дэпутаты</a:t>
            </a:r>
            <a:r>
              <a:rPr lang="ru-RU" sz="2000" dirty="0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БНФ </a:t>
            </a:r>
            <a:r>
              <a:rPr lang="ru-RU" sz="2000" dirty="0" err="1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зганяюць</a:t>
            </a:r>
            <a:r>
              <a:rPr lang="ru-RU" sz="2000" dirty="0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з </a:t>
            </a:r>
            <a:r>
              <a:rPr lang="ru-RU" sz="2000" dirty="0" err="1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трыбуны</a:t>
            </a:r>
            <a:r>
              <a:rPr lang="ru-RU" sz="2000" dirty="0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dirty="0" err="1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першага</a:t>
            </a:r>
            <a:r>
              <a:rPr lang="ru-RU" sz="2000" dirty="0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2000" dirty="0" err="1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сакратара</a:t>
            </a:r>
            <a:r>
              <a:rPr lang="ru-RU" sz="2000" dirty="0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ЦК КПБ Анатоля Малафеева, 24 </a:t>
            </a:r>
            <a:r>
              <a:rPr lang="ru-RU" sz="2000" dirty="0" err="1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жніўня</a:t>
            </a:r>
            <a:r>
              <a:rPr lang="ru-RU" sz="2000" dirty="0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1991 г.</a:t>
            </a:r>
          </a:p>
        </p:txBody>
      </p:sp>
    </p:spTree>
    <p:extLst>
      <p:ext uri="{BB962C8B-B14F-4D97-AF65-F5344CB8AC3E}">
        <p14:creationId xmlns:p14="http://schemas.microsoft.com/office/powerpoint/2010/main" val="30509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75130" y="543261"/>
            <a:ext cx="4462272" cy="639762"/>
          </a:xfrm>
        </p:spPr>
        <p:txBody>
          <a:bodyPr/>
          <a:lstStyle/>
          <a:p>
            <a:r>
              <a:rPr lang="ru-RU" dirty="0" smtClean="0"/>
              <a:t>Государственный герб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48" y="1566342"/>
            <a:ext cx="3182675" cy="3947045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6438450" y="543261"/>
            <a:ext cx="4462272" cy="639762"/>
          </a:xfrm>
        </p:spPr>
        <p:txBody>
          <a:bodyPr/>
          <a:lstStyle/>
          <a:p>
            <a:r>
              <a:rPr lang="ru-RU" dirty="0" smtClean="0"/>
              <a:t>Государственный флаг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816" y="1798424"/>
            <a:ext cx="6350760" cy="3175380"/>
          </a:xfr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265111" y="5205886"/>
            <a:ext cx="8683348" cy="1143000"/>
          </a:xfrm>
        </p:spPr>
        <p:txBody>
          <a:bodyPr/>
          <a:lstStyle/>
          <a:p>
            <a:r>
              <a:rPr lang="ru-RU" dirty="0" smtClean="0"/>
              <a:t>Государственные символы РБ в 1991-1995 гг.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3086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993146" y="-75019"/>
            <a:ext cx="427873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400" b="1" cap="none" spc="0" dirty="0" smtClean="0">
                <a:ln/>
                <a:solidFill>
                  <a:schemeClr val="accent4"/>
                </a:solidFill>
                <a:effectLst/>
              </a:rPr>
              <a:t>Не произойдёт</a:t>
            </a:r>
            <a:endParaRPr lang="ru-RU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5400000">
            <a:off x="10561736" y="3004427"/>
            <a:ext cx="26548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400" b="1" cap="none" spc="0" dirty="0" smtClean="0">
                <a:ln/>
                <a:solidFill>
                  <a:schemeClr val="accent4"/>
                </a:solidFill>
                <a:effectLst/>
              </a:rPr>
              <a:t>Не будет</a:t>
            </a:r>
            <a:endParaRPr lang="ru-RU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6150442" y="0"/>
            <a:ext cx="0" cy="6858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>
            <a:stCxn id="2" idx="1"/>
            <a:endCxn id="2" idx="3"/>
          </p:cNvCxnSpPr>
          <p:nvPr/>
        </p:nvCxnSpPr>
        <p:spPr>
          <a:xfrm>
            <a:off x="0" y="3429000"/>
            <a:ext cx="121920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30470" y="111866"/>
            <a:ext cx="6132513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Что </a:t>
            </a:r>
            <a:r>
              <a:rPr lang="ru-RU" sz="4000" b="1" u="sng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не произойдёт</a:t>
            </a:r>
            <a:r>
              <a:rPr lang="ru-RU" sz="4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, если Декларация о государственном суверенитете </a:t>
            </a:r>
            <a:r>
              <a:rPr lang="ru-RU" sz="4000" b="1" u="sng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будет</a:t>
            </a:r>
            <a:r>
              <a:rPr lang="ru-RU" sz="4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принята</a:t>
            </a:r>
            <a:endParaRPr lang="ru-RU" sz="4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929" y="3520941"/>
            <a:ext cx="6132513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Что </a:t>
            </a:r>
            <a:r>
              <a:rPr lang="ru-RU" sz="4000" b="1" u="sng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произойдёт</a:t>
            </a:r>
            <a:r>
              <a:rPr lang="ru-RU" sz="4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, если Декларация о государственном суверенитете </a:t>
            </a:r>
            <a:r>
              <a:rPr lang="ru-RU" sz="4000" b="1" u="sng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будет</a:t>
            </a:r>
            <a:r>
              <a:rPr lang="ru-RU" sz="4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принята</a:t>
            </a:r>
            <a:endParaRPr lang="ru-RU" sz="4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168371" y="3556109"/>
            <a:ext cx="6132513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Что </a:t>
            </a:r>
            <a:r>
              <a:rPr lang="ru-RU" sz="4000" b="1" u="sng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произойдёт</a:t>
            </a:r>
            <a:r>
              <a:rPr lang="ru-RU" sz="4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, если Декларация о государственном суверенитете </a:t>
            </a:r>
            <a:r>
              <a:rPr lang="ru-RU" sz="4000" b="1" u="sng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</a:rPr>
              <a:t>не б</a:t>
            </a:r>
            <a:r>
              <a:rPr lang="ru-RU" sz="4000" b="1" u="sng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удет</a:t>
            </a:r>
            <a:r>
              <a:rPr lang="ru-RU" sz="4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принята</a:t>
            </a:r>
            <a:endParaRPr lang="ru-RU" sz="4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96000" y="91941"/>
            <a:ext cx="6132513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Что </a:t>
            </a:r>
            <a:r>
              <a:rPr lang="ru-RU" sz="4000" b="1" u="sng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не произойдёт</a:t>
            </a:r>
            <a:r>
              <a:rPr lang="ru-RU" sz="4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, если Декларация о государственном суверенитете </a:t>
            </a:r>
            <a:r>
              <a:rPr lang="ru-RU" sz="4000" b="1" u="sng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</a:rPr>
              <a:t>не б</a:t>
            </a:r>
            <a:r>
              <a:rPr lang="ru-RU" sz="4000" b="1" u="sng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удет</a:t>
            </a:r>
            <a:r>
              <a:rPr lang="ru-RU" sz="40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 принята</a:t>
            </a:r>
            <a:endParaRPr lang="ru-RU" sz="40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16200000">
            <a:off x="-694186" y="2877319"/>
            <a:ext cx="177163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400" b="1" cap="none" spc="0" dirty="0" smtClean="0">
                <a:ln/>
                <a:solidFill>
                  <a:schemeClr val="accent4"/>
                </a:solidFill>
                <a:effectLst/>
              </a:rPr>
              <a:t>будет</a:t>
            </a:r>
            <a:endParaRPr lang="ru-RU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167487" y="6063268"/>
            <a:ext cx="339548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4400" b="1" cap="none" spc="0" dirty="0" smtClean="0">
                <a:ln/>
                <a:solidFill>
                  <a:schemeClr val="accent4"/>
                </a:solidFill>
                <a:effectLst/>
              </a:rPr>
              <a:t>произойдёт</a:t>
            </a:r>
            <a:endParaRPr lang="ru-RU" sz="4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53227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1023" y="941294"/>
            <a:ext cx="7422776" cy="1258493"/>
          </a:xfrm>
        </p:spPr>
        <p:txBody>
          <a:bodyPr/>
          <a:lstStyle/>
          <a:p>
            <a:pPr algn="ctr"/>
            <a:r>
              <a:rPr lang="ru-RU" sz="40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Беловежское соглашение.</a:t>
            </a:r>
            <a:br>
              <a:rPr lang="ru-RU" sz="40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ru-RU" sz="40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Создание СНГ</a:t>
            </a:r>
            <a:endParaRPr lang="ru-RU" sz="40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781" y="159100"/>
            <a:ext cx="4209996" cy="6539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52" y="2795667"/>
            <a:ext cx="5939702" cy="3903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5457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10988" y="0"/>
            <a:ext cx="12702988" cy="632012"/>
          </a:xfrm>
        </p:spPr>
        <p:txBody>
          <a:bodyPr/>
          <a:lstStyle/>
          <a:p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8 декабря 1991 г. – прекращение существования СССР. Создание СНГ – </a:t>
            </a:r>
            <a:r>
              <a:rPr lang="ru-RU" sz="28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БЕЛОВЕЖСКИЕ СОГЛАШЕНИЯ </a:t>
            </a:r>
            <a:endParaRPr lang="ru-RU" sz="28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4793954"/>
            <a:ext cx="5091579" cy="707886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Резиденция в </a:t>
            </a:r>
            <a:r>
              <a:rPr lang="ru-RU" sz="2000" dirty="0" err="1" smtClean="0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Вискулях</a:t>
            </a:r>
            <a:r>
              <a:rPr lang="ru-RU" sz="2000" dirty="0" smtClean="0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Беловежская пуща, где были подписаны соглашения</a:t>
            </a:r>
            <a:endParaRPr lang="ru-RU" sz="2000" dirty="0">
              <a:ln w="0"/>
              <a:solidFill>
                <a:schemeClr val="dk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06" y="944728"/>
            <a:ext cx="4462463" cy="3345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340" y="944728"/>
            <a:ext cx="6556660" cy="43540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762741" y="5802895"/>
            <a:ext cx="717536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i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 декабря 1991 г. – </a:t>
            </a:r>
          </a:p>
          <a:p>
            <a:pPr algn="ctr"/>
            <a:r>
              <a:rPr lang="ru-RU" sz="2800" b="1" i="1" cap="none" spc="0" dirty="0" smtClean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ратификация Договора о создании СНГ</a:t>
            </a:r>
            <a:endParaRPr lang="ru-RU" sz="2800" b="1" i="1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100421" y="5051272"/>
            <a:ext cx="5091579" cy="707886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err="1" smtClean="0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Л.Кучма</a:t>
            </a:r>
            <a:r>
              <a:rPr lang="ru-RU" sz="2000" dirty="0" smtClean="0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dirty="0" err="1" smtClean="0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С.Шушкевич</a:t>
            </a:r>
            <a:r>
              <a:rPr lang="ru-RU" sz="2000" dirty="0" smtClean="0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2000" dirty="0" err="1" smtClean="0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Б.Ельцин</a:t>
            </a:r>
            <a:r>
              <a:rPr lang="ru-RU" sz="2000" dirty="0" smtClean="0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подписывают соглашения</a:t>
            </a:r>
            <a:endParaRPr lang="ru-RU" sz="2000" dirty="0">
              <a:ln w="0"/>
              <a:solidFill>
                <a:schemeClr val="dk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104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2432469"/>
            <a:ext cx="5908431" cy="1258493"/>
          </a:xfrm>
        </p:spPr>
        <p:txBody>
          <a:bodyPr/>
          <a:lstStyle/>
          <a:p>
            <a:pPr algn="ctr"/>
            <a:r>
              <a:rPr lang="ru-RU" sz="40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Принятие Конституции и введение должности Президента РБ</a:t>
            </a:r>
            <a:endParaRPr lang="ru-RU" sz="40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0959" y="990008"/>
            <a:ext cx="6171041" cy="4143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0796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854387" y="376518"/>
            <a:ext cx="7176247" cy="1143000"/>
          </a:xfrm>
        </p:spPr>
        <p:txBody>
          <a:bodyPr/>
          <a:lstStyle/>
          <a:p>
            <a:pPr lvl="0" algn="ctr"/>
            <a:r>
              <a:rPr lang="ru-RU" sz="60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 </a:t>
            </a:r>
            <a:r>
              <a:rPr lang="ru-RU" sz="6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марта 1994 г. – </a:t>
            </a:r>
            <a:r>
              <a:rPr lang="ru-RU" sz="60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принятие </a:t>
            </a:r>
            <a:r>
              <a:rPr lang="ru-RU" sz="6000" b="0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Конституции </a:t>
            </a:r>
            <a:r>
              <a:rPr lang="ru-RU" sz="6000" b="0" i="1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РБ</a:t>
            </a:r>
            <a:endParaRPr lang="ru-RU" sz="5400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5" y="571500"/>
            <a:ext cx="4274528" cy="6056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518212" y="3392488"/>
            <a:ext cx="7673788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Что такое Конституция?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Структура Конституции РБ.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ru-RU" sz="4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Органы власти согласно Конституции.</a:t>
            </a:r>
            <a:endParaRPr lang="ru-RU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9163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9118803"/>
              </p:ext>
            </p:extLst>
          </p:nvPr>
        </p:nvGraphicFramePr>
        <p:xfrm>
          <a:off x="0" y="-22924"/>
          <a:ext cx="12192000" cy="7010400"/>
        </p:xfrm>
        <a:graphic>
          <a:graphicData uri="http://schemas.openxmlformats.org/drawingml/2006/table">
            <a:tbl>
              <a:tblPr firstCol="1" bandRow="1" bandCol="1">
                <a:tableStyleId>{72833802-FEF1-4C79-8D5D-14CF1EAF98D9}</a:tableStyleId>
              </a:tblPr>
              <a:tblGrid>
                <a:gridCol w="38588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331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295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 smtClean="0">
                          <a:effectLst/>
                        </a:rPr>
                        <a:t>Руководитель гос-ва</a:t>
                      </a:r>
                      <a:endParaRPr lang="ru-RU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>
                          <a:effectLst/>
                        </a:rPr>
                        <a:t>Президент с правом законодательной </a:t>
                      </a:r>
                      <a:r>
                        <a:rPr lang="ru-RU" sz="4000" dirty="0" smtClean="0">
                          <a:effectLst/>
                        </a:rPr>
                        <a:t>инициативы</a:t>
                      </a:r>
                      <a:endParaRPr lang="ru-RU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59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 err="1" smtClean="0">
                          <a:effectLst/>
                        </a:rPr>
                        <a:t>Законода</a:t>
                      </a:r>
                      <a:r>
                        <a:rPr lang="ru-RU" sz="4000" dirty="0" smtClean="0">
                          <a:effectLst/>
                        </a:rPr>
                        <a:t>-тельная </a:t>
                      </a:r>
                      <a:r>
                        <a:rPr lang="ru-RU" sz="4000" dirty="0">
                          <a:effectLst/>
                        </a:rPr>
                        <a:t>власть</a:t>
                      </a:r>
                      <a:endParaRPr lang="ru-RU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>
                          <a:effectLst/>
                        </a:rPr>
                        <a:t>Парламент – Национальное собрание, состоит из двух палат:</a:t>
                      </a:r>
                    </a:p>
                    <a:p>
                      <a:pPr marL="2286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>
                          <a:effectLst/>
                        </a:rPr>
                        <a:t>Совет </a:t>
                      </a:r>
                      <a:r>
                        <a:rPr lang="ru-RU" sz="4000" dirty="0" smtClean="0">
                          <a:effectLst/>
                        </a:rPr>
                        <a:t>Республики</a:t>
                      </a:r>
                      <a:r>
                        <a:rPr lang="ru-RU" sz="4000" baseline="0" dirty="0" smtClean="0">
                          <a:effectLst/>
                        </a:rPr>
                        <a:t> и</a:t>
                      </a:r>
                      <a:r>
                        <a:rPr lang="ru-RU" sz="4000" dirty="0" smtClean="0">
                          <a:effectLst/>
                        </a:rPr>
                        <a:t> </a:t>
                      </a:r>
                      <a:r>
                        <a:rPr lang="ru-RU" sz="4000" dirty="0">
                          <a:effectLst/>
                        </a:rPr>
                        <a:t>Палата </a:t>
                      </a:r>
                      <a:r>
                        <a:rPr lang="ru-RU" sz="4000" dirty="0" smtClean="0">
                          <a:effectLst/>
                        </a:rPr>
                        <a:t>Представителей</a:t>
                      </a:r>
                      <a:endParaRPr lang="ru-RU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203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 smtClean="0">
                          <a:effectLst/>
                        </a:rPr>
                        <a:t>Исполни-тельная </a:t>
                      </a:r>
                      <a:r>
                        <a:rPr lang="ru-RU" sz="4000" dirty="0">
                          <a:effectLst/>
                        </a:rPr>
                        <a:t>власть</a:t>
                      </a:r>
                      <a:endParaRPr lang="ru-RU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>
                          <a:effectLst/>
                        </a:rPr>
                        <a:t>Правительство – Совет Министров Республики Беларусь</a:t>
                      </a:r>
                      <a:endParaRPr lang="ru-RU" sz="4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29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>
                          <a:effectLst/>
                        </a:rPr>
                        <a:t>Судебная власть</a:t>
                      </a:r>
                      <a:endParaRPr lang="ru-RU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4000" dirty="0">
                          <a:effectLst/>
                        </a:rPr>
                        <a:t>Суды, в </a:t>
                      </a:r>
                      <a:r>
                        <a:rPr lang="ru-RU" sz="4000" dirty="0" err="1">
                          <a:effectLst/>
                        </a:rPr>
                        <a:t>т.ч</a:t>
                      </a:r>
                      <a:r>
                        <a:rPr lang="ru-RU" sz="4000" dirty="0" smtClean="0">
                          <a:effectLst/>
                        </a:rPr>
                        <a:t>. Конституционный </a:t>
                      </a:r>
                      <a:r>
                        <a:rPr lang="ru-RU" sz="4000" dirty="0">
                          <a:effectLst/>
                        </a:rPr>
                        <a:t>Суд, Экономический Суд</a:t>
                      </a:r>
                      <a:endParaRPr lang="ru-RU" sz="4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9491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3248" y="692696"/>
            <a:ext cx="6512511" cy="1224136"/>
          </a:xfrm>
        </p:spPr>
        <p:txBody>
          <a:bodyPr/>
          <a:lstStyle/>
          <a:p>
            <a:pPr algn="ctr"/>
            <a:r>
              <a:rPr lang="ru-RU" sz="6000" dirty="0">
                <a:solidFill>
                  <a:srgbClr val="C00000"/>
                </a:solidFill>
              </a:rPr>
              <a:t>Статья 1</a:t>
            </a:r>
            <a:endParaRPr lang="be-BY" sz="6000" dirty="0">
              <a:solidFill>
                <a:srgbClr val="C0000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183199" y="0"/>
            <a:ext cx="2173195" cy="2173195"/>
          </a:xfrm>
          <a:prstGeom prst="ellipse">
            <a:avLst/>
          </a:prstGeom>
          <a:ln>
            <a:solidFill>
              <a:srgbClr val="C00000"/>
            </a:solidFill>
          </a:ln>
          <a:effectLst>
            <a:softEdge rad="112500"/>
          </a:effectLst>
        </p:spPr>
      </p:pic>
      <p:sp>
        <p:nvSpPr>
          <p:cNvPr id="7" name="Объект 6"/>
          <p:cNvSpPr>
            <a:spLocks noGrp="1"/>
          </p:cNvSpPr>
          <p:nvPr>
            <p:ph sz="quarter" idx="14"/>
          </p:nvPr>
        </p:nvSpPr>
        <p:spPr>
          <a:xfrm>
            <a:off x="0" y="2276872"/>
            <a:ext cx="12192000" cy="3474720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be-BY" sz="2400" b="1" i="1" dirty="0">
                <a:solidFill>
                  <a:srgbClr val="006600"/>
                </a:solidFill>
              </a:rPr>
              <a:t>Республика Беларусь – унитарное демократическое социальное правовое государство.</a:t>
            </a:r>
          </a:p>
          <a:p>
            <a:pPr marL="45720" indent="0">
              <a:buNone/>
            </a:pPr>
            <a:r>
              <a:rPr lang="be-BY" sz="2400" b="1" i="1" dirty="0">
                <a:solidFill>
                  <a:srgbClr val="006600"/>
                </a:solidFill>
              </a:rPr>
              <a:t>Республика Беларусь обладает верховенством и полнотой власти на своей территории, самостоятельно осуществляет внутреннюю и внешнюю политику.</a:t>
            </a:r>
          </a:p>
          <a:p>
            <a:pPr marL="45720" indent="0">
              <a:buNone/>
            </a:pPr>
            <a:r>
              <a:rPr lang="be-BY" sz="2400" b="1" i="1" dirty="0">
                <a:solidFill>
                  <a:srgbClr val="006600"/>
                </a:solidFill>
              </a:rPr>
              <a:t>Республика Беларусь защищает свою независимость и территориальную целостность, конституционный строй, обеспечивает законность и правопорядок.</a:t>
            </a:r>
          </a:p>
        </p:txBody>
      </p:sp>
      <p:sp>
        <p:nvSpPr>
          <p:cNvPr id="8" name="Скругленный прямоугольник 7">
            <a:hlinkClick r:id="rId4" action="ppaction://hlinksldjump"/>
          </p:cNvPr>
          <p:cNvSpPr/>
          <p:nvPr/>
        </p:nvSpPr>
        <p:spPr>
          <a:xfrm>
            <a:off x="4223792" y="3645024"/>
            <a:ext cx="4032448" cy="720080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cap="all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унитарное</a:t>
            </a:r>
            <a:endParaRPr lang="be-BY" sz="2400" b="1" cap="all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9" name="Скругленный прямоугольник 8">
            <a:hlinkClick r:id="rId5" action="ppaction://hlinksldjump"/>
          </p:cNvPr>
          <p:cNvSpPr/>
          <p:nvPr/>
        </p:nvSpPr>
        <p:spPr>
          <a:xfrm>
            <a:off x="4223792" y="4365104"/>
            <a:ext cx="4032448" cy="720080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cap="all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демократическое</a:t>
            </a:r>
            <a:endParaRPr lang="be-BY" sz="2400" b="1" cap="all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Скругленный прямоугольник 9">
            <a:hlinkClick r:id="rId6" action="ppaction://hlinksldjump"/>
          </p:cNvPr>
          <p:cNvSpPr/>
          <p:nvPr/>
        </p:nvSpPr>
        <p:spPr>
          <a:xfrm>
            <a:off x="4223792" y="5085184"/>
            <a:ext cx="4032448" cy="720080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cap="all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социальное</a:t>
            </a:r>
            <a:endParaRPr lang="be-BY" sz="2400" b="1" cap="all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Скругленный прямоугольник 10">
            <a:hlinkClick r:id="rId7" action="ppaction://hlinksldjump"/>
          </p:cNvPr>
          <p:cNvSpPr/>
          <p:nvPr/>
        </p:nvSpPr>
        <p:spPr>
          <a:xfrm>
            <a:off x="4223792" y="5805264"/>
            <a:ext cx="4032448" cy="720080"/>
          </a:xfrm>
          <a:prstGeom prst="round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8900000" scaled="1"/>
            <a:tileRect/>
          </a:gra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cap="all" dirty="0">
                <a:ln w="9000" cmpd="sng">
                  <a:solidFill>
                    <a:srgbClr val="C00000"/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правовое</a:t>
            </a:r>
            <a:endParaRPr lang="be-BY" sz="2400" b="1" cap="all" dirty="0">
              <a:ln w="9000" cmpd="sng">
                <a:solidFill>
                  <a:srgbClr val="C00000"/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369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0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94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44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94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44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94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44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94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44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 animBg="1"/>
      <p:bldP spid="9" grpId="0" build="p" animBg="1"/>
      <p:bldP spid="10" grpId="0" build="p" animBg="1"/>
      <p:bldP spid="11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64264"/>
            <a:ext cx="12192000" cy="6986528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4800" dirty="0"/>
              <a:t>Суверенитет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4800" dirty="0"/>
              <a:t>Декларация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4800" dirty="0"/>
              <a:t>Референдум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4800" dirty="0"/>
              <a:t>Конституция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4800" dirty="0"/>
              <a:t>гражданство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4800" dirty="0"/>
              <a:t>Погоня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4800" dirty="0"/>
              <a:t>Беларусь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4800" dirty="0"/>
              <a:t>Парламент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4800" dirty="0" err="1"/>
              <a:t>СовМин</a:t>
            </a:r>
            <a:endParaRPr lang="ru-RU" sz="4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4800" dirty="0"/>
              <a:t>Демократия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4800" dirty="0"/>
              <a:t>Правовое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4800" dirty="0"/>
              <a:t>Социальное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4800" dirty="0" smtClean="0"/>
              <a:t>Верховенство права</a:t>
            </a:r>
            <a:endParaRPr lang="ru-RU" sz="4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4800" dirty="0" smtClean="0"/>
              <a:t>Разделение властей</a:t>
            </a:r>
            <a:endParaRPr lang="ru-RU" sz="4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229358" y="5260369"/>
            <a:ext cx="63193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СЛОВАРЬ К УРОКУ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761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00B05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783632" y="25544"/>
            <a:ext cx="7488832" cy="1143000"/>
          </a:xfrm>
        </p:spPr>
        <p:txBody>
          <a:bodyPr/>
          <a:lstStyle/>
          <a:p>
            <a:pPr algn="l"/>
            <a:r>
              <a:rPr lang="ru-RU" dirty="0" smtClean="0">
                <a:solidFill>
                  <a:srgbClr val="006600"/>
                </a:solidFill>
              </a:rPr>
              <a:t>Унитарное государство </a:t>
            </a:r>
            <a:endParaRPr lang="be-BY" dirty="0">
              <a:solidFill>
                <a:srgbClr val="006600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7301123" y="1240575"/>
            <a:ext cx="2869857" cy="1224136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>
                <a:solidFill>
                  <a:srgbClr val="C00000"/>
                </a:solidFill>
              </a:rPr>
              <a:t>Статья 9</a:t>
            </a:r>
            <a:endParaRPr lang="be-BY" sz="4000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7187" y="1168544"/>
            <a:ext cx="626405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e-BY" sz="2400" b="1" i="1" dirty="0">
                <a:solidFill>
                  <a:srgbClr val="006600"/>
                </a:solidFill>
              </a:rPr>
              <a:t>Территория Республики Беларусь является естественным условием существования и пространственным пределом самоопределения народа, основой его благосостояния и суверенитета Республики Беларусь.</a:t>
            </a:r>
          </a:p>
          <a:p>
            <a:r>
              <a:rPr lang="be-BY" sz="2400" b="1" i="1" dirty="0">
                <a:solidFill>
                  <a:srgbClr val="006600"/>
                </a:solidFill>
              </a:rPr>
              <a:t>Территория Беларуси едина и неотчуждаема.</a:t>
            </a:r>
          </a:p>
          <a:p>
            <a:r>
              <a:rPr lang="be-BY" sz="2400" b="1" i="1" dirty="0">
                <a:solidFill>
                  <a:srgbClr val="006600"/>
                </a:solidFill>
              </a:rPr>
              <a:t>Территория делится на области, районы, города и иные административно-территориальные единицы. Административно-территориальное деление государства определяется законодательством.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993" y="2215648"/>
            <a:ext cx="5046156" cy="448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315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06064" y="188640"/>
            <a:ext cx="8054433" cy="936104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rgbClr val="006600"/>
                </a:solidFill>
              </a:rPr>
              <a:t>Демократическое государство </a:t>
            </a:r>
            <a:endParaRPr lang="be-BY" sz="3600" dirty="0">
              <a:solidFill>
                <a:srgbClr val="006600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88817" y="980729"/>
            <a:ext cx="3229897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>
                <a:solidFill>
                  <a:srgbClr val="C00000"/>
                </a:solidFill>
              </a:rPr>
              <a:t>Статья 3</a:t>
            </a:r>
            <a:endParaRPr lang="be-BY" sz="4000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41240" y="1700808"/>
            <a:ext cx="78123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6600"/>
                </a:solidFill>
              </a:rPr>
              <a:t>Единственным источником государственной власти и носителем суверенитета в Республике Беларусь является народ. Народ осуществляет свою власть непосредственно, через представительные и иные органы в формах и пределах, определенных Конституцией.</a:t>
            </a:r>
          </a:p>
        </p:txBody>
      </p:sp>
      <p:sp>
        <p:nvSpPr>
          <p:cNvPr id="7" name="Стрелка вниз 6"/>
          <p:cNvSpPr/>
          <p:nvPr/>
        </p:nvSpPr>
        <p:spPr>
          <a:xfrm>
            <a:off x="6096000" y="4009338"/>
            <a:ext cx="504056" cy="533740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  <p:sp>
        <p:nvSpPr>
          <p:cNvPr id="8" name="Прямоугольник 7"/>
          <p:cNvSpPr/>
          <p:nvPr/>
        </p:nvSpPr>
        <p:spPr>
          <a:xfrm>
            <a:off x="2626241" y="4396460"/>
            <a:ext cx="8021350" cy="2092881"/>
          </a:xfrm>
          <a:prstGeom prst="rect">
            <a:avLst/>
          </a:prstGeom>
          <a:noFill/>
        </p:spPr>
        <p:txBody>
          <a:bodyPr wrap="square" lIns="36000" tIns="45720" rIns="36000" bIns="45720">
            <a:spAutoFit/>
          </a:bodyPr>
          <a:lstStyle/>
          <a:p>
            <a:pPr algn="ctr"/>
            <a:r>
              <a:rPr lang="ru-RU" sz="2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Демократия – политический режим, основанный на возможности большинства населения путем прямого или опосредованного волеизъявления управлять делами государства и общества с учетом мнения меньшинства.</a:t>
            </a:r>
          </a:p>
        </p:txBody>
      </p:sp>
      <p:sp>
        <p:nvSpPr>
          <p:cNvPr id="10" name="Управляющая кнопка: назад 9">
            <a:hlinkClick r:id="rId2" action="ppaction://hlinksldjump" highlightClick="1"/>
          </p:cNvPr>
          <p:cNvSpPr/>
          <p:nvPr/>
        </p:nvSpPr>
        <p:spPr>
          <a:xfrm>
            <a:off x="9840416" y="6237312"/>
            <a:ext cx="720080" cy="504056"/>
          </a:xfrm>
          <a:prstGeom prst="actionButtonBackPrevious">
            <a:avLst/>
          </a:prstGeom>
          <a:solidFill>
            <a:srgbClr val="92D050"/>
          </a:solidFill>
          <a:ln w="28575">
            <a:solidFill>
              <a:srgbClr val="006600"/>
            </a:solidFill>
          </a:ln>
          <a:effectLst>
            <a:glow rad="101600">
              <a:srgbClr val="006600">
                <a:alpha val="6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e-BY"/>
          </a:p>
        </p:txBody>
      </p:sp>
    </p:spTree>
    <p:extLst>
      <p:ext uri="{BB962C8B-B14F-4D97-AF65-F5344CB8AC3E}">
        <p14:creationId xmlns:p14="http://schemas.microsoft.com/office/powerpoint/2010/main" val="2766495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7" grpId="0" animBg="1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06064" y="188640"/>
            <a:ext cx="8054433" cy="936104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rgbClr val="006600"/>
                </a:solidFill>
              </a:rPr>
              <a:t>Социальное государство </a:t>
            </a:r>
            <a:endParaRPr lang="be-BY" sz="3600" dirty="0">
              <a:solidFill>
                <a:srgbClr val="006600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528605" y="1050055"/>
            <a:ext cx="3229897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>
                <a:solidFill>
                  <a:srgbClr val="C00000"/>
                </a:solidFill>
              </a:rPr>
              <a:t>Статья 2</a:t>
            </a:r>
            <a:endParaRPr lang="be-BY" sz="4000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64776" y="1857596"/>
            <a:ext cx="1162722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6600"/>
                </a:solidFill>
              </a:rPr>
              <a:t>Человек, его права, свободы и гарантии их реализации являются высшей ценностью и целью общества и государства.</a:t>
            </a:r>
          </a:p>
          <a:p>
            <a:endParaRPr lang="ru-RU" sz="2800" b="1" i="1" dirty="0">
              <a:solidFill>
                <a:srgbClr val="006600"/>
              </a:solidFill>
            </a:endParaRPr>
          </a:p>
          <a:p>
            <a:r>
              <a:rPr lang="ru-RU" sz="2800" b="1" i="1" dirty="0">
                <a:solidFill>
                  <a:srgbClr val="006600"/>
                </a:solidFill>
              </a:rPr>
              <a:t>Государство ответственно перед гражданином за создание условий для свободного и достойного развития личности. Гражданин ответствен перед государством за неукоснительное исполнение обязанностей, возложенных на него Конституцией.</a:t>
            </a:r>
          </a:p>
        </p:txBody>
      </p:sp>
    </p:spTree>
    <p:extLst>
      <p:ext uri="{BB962C8B-B14F-4D97-AF65-F5344CB8AC3E}">
        <p14:creationId xmlns:p14="http://schemas.microsoft.com/office/powerpoint/2010/main" val="2212472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15670" y="113951"/>
            <a:ext cx="8054433" cy="936104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rgbClr val="006600"/>
                </a:solidFill>
              </a:rPr>
              <a:t>Правовое государство </a:t>
            </a:r>
            <a:endParaRPr lang="be-BY" sz="3600" dirty="0">
              <a:solidFill>
                <a:srgbClr val="006600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417417" y="838217"/>
            <a:ext cx="3229897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>
                <a:solidFill>
                  <a:srgbClr val="C00000"/>
                </a:solidFill>
              </a:rPr>
              <a:t>Статья 2</a:t>
            </a:r>
            <a:endParaRPr lang="be-BY" sz="4000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48136" y="1613645"/>
            <a:ext cx="827845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6600"/>
                </a:solidFill>
              </a:rPr>
              <a:t>Человек, его права, свободы и гарантии их реализации являются высшей ценностью и целью общества и государства.</a:t>
            </a:r>
          </a:p>
          <a:p>
            <a:endParaRPr lang="ru-RU" sz="2800" b="1" i="1" dirty="0">
              <a:solidFill>
                <a:srgbClr val="006600"/>
              </a:solidFill>
            </a:endParaRPr>
          </a:p>
          <a:p>
            <a:r>
              <a:rPr lang="ru-RU" sz="2800" b="1" i="1" dirty="0">
                <a:solidFill>
                  <a:srgbClr val="006600"/>
                </a:solidFill>
              </a:rPr>
              <a:t>Государство ответственно перед гражданином за создание условий для свободного и достойного развития личности. Гражданин ответствен перед государством за неукоснительное исполнение обязанностей, возложенных на него Конституцией.</a:t>
            </a:r>
          </a:p>
        </p:txBody>
      </p:sp>
    </p:spTree>
    <p:extLst>
      <p:ext uri="{BB962C8B-B14F-4D97-AF65-F5344CB8AC3E}">
        <p14:creationId xmlns:p14="http://schemas.microsoft.com/office/powerpoint/2010/main" val="4092799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06064" y="188640"/>
            <a:ext cx="8054433" cy="936104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rgbClr val="006600"/>
                </a:solidFill>
              </a:rPr>
              <a:t>Правовое государство </a:t>
            </a:r>
            <a:endParaRPr lang="be-BY" sz="3600" dirty="0">
              <a:solidFill>
                <a:srgbClr val="006600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35028" y="1124744"/>
            <a:ext cx="3229897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>
                <a:solidFill>
                  <a:srgbClr val="C00000"/>
                </a:solidFill>
              </a:rPr>
              <a:t>Статья 6</a:t>
            </a:r>
            <a:endParaRPr lang="be-BY" sz="4000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57742" y="1857596"/>
            <a:ext cx="781236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6600"/>
                </a:solidFill>
              </a:rPr>
              <a:t>Государственная власть в Республике Беларусь осуществляется на основе разделения ее на законодательную, исполнительную и судебную. Государственные органы в пределах своих полномочий самостоятельны: они взаимодействуют между собой, сдерживают и уравновешивают друг друга.</a:t>
            </a:r>
          </a:p>
        </p:txBody>
      </p:sp>
    </p:spTree>
    <p:extLst>
      <p:ext uri="{BB962C8B-B14F-4D97-AF65-F5344CB8AC3E}">
        <p14:creationId xmlns:p14="http://schemas.microsoft.com/office/powerpoint/2010/main" val="3882325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06064" y="188640"/>
            <a:ext cx="8054433" cy="936104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rgbClr val="006600"/>
                </a:solidFill>
              </a:rPr>
              <a:t>Правовое государство </a:t>
            </a:r>
            <a:endParaRPr lang="be-BY" sz="3600" dirty="0">
              <a:solidFill>
                <a:srgbClr val="006600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94688" y="440669"/>
            <a:ext cx="3229897" cy="936104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4000" dirty="0">
                <a:solidFill>
                  <a:srgbClr val="C00000"/>
                </a:solidFill>
              </a:rPr>
              <a:t>Статья 7</a:t>
            </a:r>
            <a:endParaRPr lang="be-BY" sz="4000" dirty="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58952" y="1628800"/>
            <a:ext cx="1124927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6600"/>
                </a:solidFill>
              </a:rPr>
              <a:t>В Республике Беларусь устанавливается принцип верховенства права.</a:t>
            </a:r>
          </a:p>
          <a:p>
            <a:r>
              <a:rPr lang="ru-RU" sz="2400" b="1" i="1" dirty="0">
                <a:solidFill>
                  <a:srgbClr val="006600"/>
                </a:solidFill>
              </a:rPr>
              <a:t>Государство, все его органы и должностные лица действуют в пределах Конституции и принятых в соответствии с ней актов законодательства.</a:t>
            </a:r>
          </a:p>
          <a:p>
            <a:r>
              <a:rPr lang="ru-RU" sz="2400" b="1" i="1" dirty="0">
                <a:solidFill>
                  <a:srgbClr val="006600"/>
                </a:solidFill>
              </a:rPr>
              <a:t>Правовые акты или их отдельные положения, признанные в установленном законом порядке противоречащими положениям Конституции, не имеют юридической силы.</a:t>
            </a:r>
          </a:p>
          <a:p>
            <a:r>
              <a:rPr lang="ru-RU" sz="2400" b="1" i="1" dirty="0">
                <a:solidFill>
                  <a:srgbClr val="006600"/>
                </a:solidFill>
              </a:rPr>
              <a:t>Нормативные акты государственных органов публикуются или доводятся до всеобщего сведения иным предусмотренным законом способом.</a:t>
            </a:r>
          </a:p>
        </p:txBody>
      </p:sp>
    </p:spTree>
    <p:extLst>
      <p:ext uri="{BB962C8B-B14F-4D97-AF65-F5344CB8AC3E}">
        <p14:creationId xmlns:p14="http://schemas.microsoft.com/office/powerpoint/2010/main" val="3443436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622176" y="0"/>
            <a:ext cx="9569824" cy="1143000"/>
          </a:xfrm>
        </p:spPr>
        <p:txBody>
          <a:bodyPr/>
          <a:lstStyle/>
          <a:p>
            <a:pPr lvl="0"/>
            <a:r>
              <a:rPr lang="ru-RU" sz="48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1994 г. – президентские выборы</a:t>
            </a:r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3" b="9381"/>
          <a:stretch/>
        </p:blipFill>
        <p:spPr>
          <a:xfrm>
            <a:off x="7695342" y="2407025"/>
            <a:ext cx="2127585" cy="27478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341" y="1980237"/>
            <a:ext cx="2195747" cy="2737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972" y="3429000"/>
            <a:ext cx="2111028" cy="29064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847" y="1104582"/>
            <a:ext cx="2216225" cy="2851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8" y="383378"/>
            <a:ext cx="2419758" cy="29653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68805" y="4359024"/>
            <a:ext cx="1441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44,82 %</a:t>
            </a:r>
            <a:endParaRPr lang="ru-RU" sz="2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927087" y="4893300"/>
            <a:ext cx="1441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17,33 %</a:t>
            </a:r>
            <a:endParaRPr lang="ru-RU" sz="28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62341" y="3438397"/>
            <a:ext cx="18485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Александр</a:t>
            </a:r>
          </a:p>
          <a:p>
            <a:pPr algn="ctr"/>
            <a:r>
              <a:rPr lang="ru-RU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Лукашенко</a:t>
            </a:r>
            <a:endParaRPr lang="ru-RU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927087" y="4062303"/>
            <a:ext cx="157126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Вячеслав</a:t>
            </a:r>
          </a:p>
          <a:p>
            <a:pPr algn="ctr"/>
            <a:r>
              <a:rPr lang="ru-RU" sz="24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Кебич</a:t>
            </a:r>
            <a:endParaRPr lang="ru-RU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90295" y="4717296"/>
            <a:ext cx="123783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Зенон</a:t>
            </a:r>
          </a:p>
          <a:p>
            <a:pPr algn="ctr"/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Позняк</a:t>
            </a:r>
            <a:endParaRPr lang="ru-RU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835507" y="5154910"/>
            <a:ext cx="175721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Станислав</a:t>
            </a:r>
          </a:p>
          <a:p>
            <a:pPr algn="ctr"/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Шушкевич</a:t>
            </a:r>
            <a:endParaRPr lang="ru-RU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241851" y="1991526"/>
            <a:ext cx="178927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Александр</a:t>
            </a:r>
          </a:p>
          <a:p>
            <a:pPr algn="ctr"/>
            <a:r>
              <a:rPr lang="ru-RU" sz="24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Дубко</a:t>
            </a:r>
            <a:r>
              <a:rPr lang="ru-RU" sz="24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ru-RU" sz="2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639050" y="5724297"/>
            <a:ext cx="14414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12,82 %</a:t>
            </a:r>
            <a:endParaRPr lang="ru-RU" sz="2800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228701" y="6247517"/>
            <a:ext cx="9925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10 %</a:t>
            </a:r>
            <a:endParaRPr lang="ru-RU" sz="280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10784466" y="2793178"/>
            <a:ext cx="9028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6 %</a:t>
            </a:r>
            <a:endParaRPr lang="ru-RU" sz="3200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96449" y="5154910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80,3</a:t>
            </a:r>
            <a:r>
              <a:rPr lang="ru-RU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 </a:t>
            </a:r>
            <a:r>
              <a:rPr lang="ru-RU" sz="3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%</a:t>
            </a:r>
            <a:endParaRPr lang="ru-RU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035241" y="5724297"/>
            <a:ext cx="14157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14,2 %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672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86136" y="0"/>
            <a:ext cx="8683348" cy="1143000"/>
          </a:xfrm>
        </p:spPr>
        <p:txBody>
          <a:bodyPr/>
          <a:lstStyle/>
          <a:p>
            <a:r>
              <a:rPr lang="ru-RU" dirty="0" smtClean="0"/>
              <a:t>Президент Республики Беларусь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395" y="1383627"/>
            <a:ext cx="3491026" cy="52339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9279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" y="2432469"/>
            <a:ext cx="5908431" cy="1258493"/>
          </a:xfrm>
        </p:spPr>
        <p:txBody>
          <a:bodyPr/>
          <a:lstStyle/>
          <a:p>
            <a:pPr algn="ctr"/>
            <a:r>
              <a:rPr lang="ru-RU" sz="40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Республиканский референдум 1995 г. и его результаты</a:t>
            </a:r>
            <a:endParaRPr lang="ru-RU" sz="40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443" y="1346100"/>
            <a:ext cx="6308210" cy="4165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554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129" y="-105702"/>
            <a:ext cx="12097871" cy="1143000"/>
          </a:xfrm>
        </p:spPr>
        <p:txBody>
          <a:bodyPr/>
          <a:lstStyle/>
          <a:p>
            <a:r>
              <a:rPr lang="ru-RU" sz="4400" dirty="0" smtClean="0">
                <a:solidFill>
                  <a:srgbClr val="C00000"/>
                </a:solidFill>
                <a:effectLst/>
              </a:rPr>
              <a:t>РЕФЕРЕНДУМ </a:t>
            </a:r>
            <a:r>
              <a:rPr lang="ru-RU" sz="4400" dirty="0">
                <a:solidFill>
                  <a:srgbClr val="C00000"/>
                </a:solidFill>
                <a:effectLst/>
              </a:rPr>
              <a:t>(народное голосование по наиболее важным вопросам)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-206190" y="1359876"/>
            <a:ext cx="11992806" cy="5144844"/>
          </a:xfrm>
        </p:spPr>
        <p:txBody>
          <a:bodyPr>
            <a:normAutofit/>
          </a:bodyPr>
          <a:lstStyle/>
          <a:p>
            <a:r>
              <a:rPr lang="ru-RU" sz="3600" b="1" i="1" dirty="0">
                <a:solidFill>
                  <a:schemeClr val="tx1"/>
                </a:solidFill>
              </a:rPr>
              <a:t>14 мая 1995 г.</a:t>
            </a:r>
            <a:r>
              <a:rPr lang="ru-RU" sz="3600" i="1" dirty="0">
                <a:solidFill>
                  <a:schemeClr val="tx1"/>
                </a:solidFill>
              </a:rPr>
              <a:t> – 4 </a:t>
            </a:r>
            <a:r>
              <a:rPr lang="ru-RU" sz="3600" i="1" dirty="0" smtClean="0">
                <a:solidFill>
                  <a:schemeClr val="tx1"/>
                </a:solidFill>
              </a:rPr>
              <a:t>вопроса:</a:t>
            </a:r>
          </a:p>
          <a:p>
            <a:pPr lvl="1"/>
            <a:r>
              <a:rPr lang="ru-RU" sz="3200" i="1" dirty="0" smtClean="0">
                <a:solidFill>
                  <a:schemeClr val="tx1"/>
                </a:solidFill>
              </a:rPr>
              <a:t>о </a:t>
            </a:r>
            <a:r>
              <a:rPr lang="ru-RU" sz="3200" i="1" dirty="0">
                <a:solidFill>
                  <a:schemeClr val="tx1"/>
                </a:solidFill>
              </a:rPr>
              <a:t>придании русск. языку статуса, равного с </a:t>
            </a:r>
            <a:r>
              <a:rPr lang="ru-RU" sz="3200" i="1" dirty="0" smtClean="0">
                <a:solidFill>
                  <a:schemeClr val="tx1"/>
                </a:solidFill>
              </a:rPr>
              <a:t>белорусским;</a:t>
            </a:r>
          </a:p>
          <a:p>
            <a:pPr lvl="1"/>
            <a:r>
              <a:rPr lang="ru-RU" sz="3200" i="1" dirty="0" smtClean="0">
                <a:solidFill>
                  <a:schemeClr val="tx1"/>
                </a:solidFill>
              </a:rPr>
              <a:t>об </a:t>
            </a:r>
            <a:r>
              <a:rPr lang="ru-RU" sz="3200" i="1" dirty="0">
                <a:solidFill>
                  <a:schemeClr val="tx1"/>
                </a:solidFill>
              </a:rPr>
              <a:t>установлении новых Гос. </a:t>
            </a:r>
            <a:r>
              <a:rPr lang="ru-RU" sz="3200" i="1" dirty="0" smtClean="0">
                <a:solidFill>
                  <a:schemeClr val="tx1"/>
                </a:solidFill>
              </a:rPr>
              <a:t>символов;</a:t>
            </a:r>
          </a:p>
          <a:p>
            <a:pPr lvl="1"/>
            <a:r>
              <a:rPr lang="ru-RU" sz="3200" i="1" dirty="0" smtClean="0">
                <a:solidFill>
                  <a:schemeClr val="tx1"/>
                </a:solidFill>
              </a:rPr>
              <a:t>об </a:t>
            </a:r>
            <a:r>
              <a:rPr lang="ru-RU" sz="3200" i="1" dirty="0">
                <a:solidFill>
                  <a:schemeClr val="tx1"/>
                </a:solidFill>
              </a:rPr>
              <a:t>одобрении действий, направленных на интеграцию с </a:t>
            </a:r>
            <a:r>
              <a:rPr lang="ru-RU" sz="3200" i="1" dirty="0" smtClean="0">
                <a:solidFill>
                  <a:schemeClr val="tx1"/>
                </a:solidFill>
              </a:rPr>
              <a:t>РФ;</a:t>
            </a:r>
          </a:p>
          <a:p>
            <a:pPr lvl="1"/>
            <a:r>
              <a:rPr lang="ru-RU" sz="3200" i="1" dirty="0" smtClean="0">
                <a:solidFill>
                  <a:schemeClr val="tx1"/>
                </a:solidFill>
              </a:rPr>
              <a:t>о </a:t>
            </a:r>
            <a:r>
              <a:rPr lang="ru-RU" sz="3200" i="1" dirty="0">
                <a:solidFill>
                  <a:schemeClr val="tx1"/>
                </a:solidFill>
              </a:rPr>
              <a:t>внесении изменений в Конституцию о досрочном прекращении Президентом полномочий в случае нарушения </a:t>
            </a:r>
            <a:r>
              <a:rPr lang="ru-RU" sz="3200" i="1" dirty="0" smtClean="0">
                <a:solidFill>
                  <a:schemeClr val="tx1"/>
                </a:solidFill>
              </a:rPr>
              <a:t>Конституции.</a:t>
            </a:r>
            <a:endParaRPr lang="ru-RU" sz="32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29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26138" y="6468032"/>
            <a:ext cx="4539724" cy="443752"/>
          </a:xfrm>
        </p:spPr>
        <p:txBody>
          <a:bodyPr>
            <a:normAutofit/>
          </a:bodyPr>
          <a:lstStyle/>
          <a:p>
            <a:pPr algn="ctr"/>
            <a:r>
              <a:rPr lang="ru-RU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11 класс, история Беларуси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4778" y="1077816"/>
            <a:ext cx="10421469" cy="4598894"/>
          </a:xfrm>
        </p:spPr>
        <p:txBody>
          <a:bodyPr/>
          <a:lstStyle/>
          <a:p>
            <a:pPr algn="ctr"/>
            <a:r>
              <a:rPr lang="ru-RU" sz="40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СТАНОВЛЕНИЕ ГОСУДАРСТВЕННОГО СУВЕРЕНИТЕТА</a:t>
            </a:r>
            <a:endParaRPr lang="ru-RU" sz="40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0" y="257546"/>
            <a:ext cx="3352800" cy="365125"/>
          </a:xfrm>
        </p:spPr>
        <p:txBody>
          <a:bodyPr/>
          <a:lstStyle/>
          <a:p>
            <a:fld id="{F781E218-A925-4773-A538-0FF5EFBC4621}" type="datetime1">
              <a:rPr lang="ru-RU" sz="4400" b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09.04.2020</a:t>
            </a:fld>
            <a:endParaRPr lang="ru-RU" sz="4400" b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10" r="1717" b="3657"/>
          <a:stretch/>
        </p:blipFill>
        <p:spPr>
          <a:xfrm>
            <a:off x="945777" y="2635624"/>
            <a:ext cx="10112188" cy="383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417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75130" y="543261"/>
            <a:ext cx="4462272" cy="639762"/>
          </a:xfrm>
        </p:spPr>
        <p:txBody>
          <a:bodyPr/>
          <a:lstStyle/>
          <a:p>
            <a:r>
              <a:rPr lang="ru-RU" dirty="0" smtClean="0"/>
              <a:t>Государственный герб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148" y="1566342"/>
            <a:ext cx="3182675" cy="3947045"/>
          </a:xfrm>
        </p:spPr>
      </p:pic>
      <p:sp>
        <p:nvSpPr>
          <p:cNvPr id="4" name="Текст 3"/>
          <p:cNvSpPr>
            <a:spLocks noGrp="1"/>
          </p:cNvSpPr>
          <p:nvPr>
            <p:ph type="body" sz="quarter" idx="3"/>
          </p:nvPr>
        </p:nvSpPr>
        <p:spPr>
          <a:xfrm>
            <a:off x="6438450" y="543261"/>
            <a:ext cx="4462272" cy="639762"/>
          </a:xfrm>
        </p:spPr>
        <p:txBody>
          <a:bodyPr/>
          <a:lstStyle/>
          <a:p>
            <a:r>
              <a:rPr lang="ru-RU" dirty="0" smtClean="0"/>
              <a:t>Государственный флаг</a:t>
            </a:r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816" y="1798424"/>
            <a:ext cx="6350760" cy="3175380"/>
          </a:xfr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265111" y="5205886"/>
            <a:ext cx="8683348" cy="1143000"/>
          </a:xfrm>
        </p:spPr>
        <p:txBody>
          <a:bodyPr/>
          <a:lstStyle/>
          <a:p>
            <a:r>
              <a:rPr lang="ru-RU" dirty="0" smtClean="0"/>
              <a:t>Государственные символы РБ в 1991-1995 гг.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30" y="1311218"/>
            <a:ext cx="4100056" cy="40728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204" y="1798424"/>
            <a:ext cx="6574372" cy="3287186"/>
          </a:xfrm>
          <a:prstGeom prst="rect">
            <a:avLst/>
          </a:prstGeom>
        </p:spPr>
      </p:pic>
      <p:sp>
        <p:nvSpPr>
          <p:cNvPr id="10" name="Заголовок 8"/>
          <p:cNvSpPr txBox="1">
            <a:spLocks/>
          </p:cNvSpPr>
          <p:nvPr/>
        </p:nvSpPr>
        <p:spPr>
          <a:xfrm>
            <a:off x="3265111" y="5230326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/>
              <a:t>Государственные символы РБ с1995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6678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1014"/>
            <a:ext cx="6132512" cy="339248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42911" y="-64906"/>
            <a:ext cx="88250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4234" y="2469158"/>
            <a:ext cx="426271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Суверенитет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2512" y="0"/>
            <a:ext cx="6059488" cy="340147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494927" y="233258"/>
            <a:ext cx="570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452881" y="2458144"/>
            <a:ext cx="42370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Референдум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6" name="Picture 2" descr="http://mirtestoff.ru/images/2558_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92488"/>
            <a:ext cx="6132513" cy="346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-32774" y="3401470"/>
            <a:ext cx="6078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55741" y="5934670"/>
            <a:ext cx="4221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Конституция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28" name="Picture 4" descr="http://tourweek.ru/upload/medialibrary/4c3/4c3cd6af1547b47607a90f3c778e7f2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2" y="3381474"/>
            <a:ext cx="6059487" cy="347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165285" y="3532111"/>
            <a:ext cx="5453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979250" y="5943600"/>
            <a:ext cx="43300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Гражданство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209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gorodkiev.com/wp-content/uploads/2011/08/kartoshk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32513" cy="3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5790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66256" y="2469158"/>
            <a:ext cx="31293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Беларусь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2" name="Picture 4" descr="https://upload.wikimedia.org/wikipedia/commons/thumb/2/2e/European-parliament-brussels-inside.JPG/300px-European-parliament-brussels-insi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2" y="0"/>
            <a:ext cx="6059488" cy="341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418372" y="-13447"/>
            <a:ext cx="6238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09984" y="-139042"/>
            <a:ext cx="36647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Парламент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6" name="Picture 8" descr="http://www.belarus.by/relimages/000580_89726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392487"/>
            <a:ext cx="6132511" cy="3465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9229" y="3392486"/>
            <a:ext cx="591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96418" y="3263170"/>
            <a:ext cx="26196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СовМин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058" name="Picture 10" descr="http://rushor.su/wp-content/uploads/2015/01/bd69e46544cef4e228cd3f4cc4e22b8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3" y="3396225"/>
            <a:ext cx="6059487" cy="348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1369439" y="3382778"/>
            <a:ext cx="6623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32513" y="5970111"/>
            <a:ext cx="40575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Демократия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253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thedifference.ru/wp-content/uploads/2013/07/chem-otlichaetsya-pravovoe-gosudarstvo-ot-nepravov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6513"/>
            <a:ext cx="6132513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-36513"/>
            <a:ext cx="6238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2967" y="2469158"/>
            <a:ext cx="54120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Правовое гос-во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78" name="Picture 6" descr="https://encrypted-tbn1.gstatic.com/images?q=tbn:ANd9GcRJhVoWQXcq9049d_bDWtONhhIuGyTAkl_jWuCRQResP0Km0_S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3" y="0"/>
            <a:ext cx="6059487" cy="3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32512" y="-36513"/>
            <a:ext cx="591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227271" y="2401287"/>
            <a:ext cx="38699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Соц. Гос-во</a:t>
            </a:r>
            <a:endParaRPr lang="ru-RU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080" name="Picture 8" descr="http://kraina.name/images/pages/maxi/1617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3392488"/>
            <a:ext cx="6132513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-1786" y="3355975"/>
            <a:ext cx="5774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6775" y="6010871"/>
            <a:ext cx="590257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Верховенство права</a:t>
            </a:r>
            <a:endParaRPr lang="ru-RU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082" name="Picture 10" descr="http://900igr.net/datai/obschestvoznanie/Gosudarstvo-v-zhizni-obschestva/0012-009-2.Gosudarstvennaja-vlas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1" y="3392489"/>
            <a:ext cx="6059487" cy="345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086770" y="3344328"/>
            <a:ext cx="570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</a:t>
            </a:r>
            <a:endParaRPr lang="ru-RU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174860" y="5936889"/>
            <a:ext cx="597150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Разделение властей</a:t>
            </a:r>
            <a:endParaRPr lang="ru-RU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211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0533491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25748" y="0"/>
            <a:ext cx="9689352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Определите, в чем заключалось значение </a:t>
            </a:r>
          </a:p>
          <a:p>
            <a:pPr algn="ctr"/>
            <a:r>
              <a:rPr lang="ru-RU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оформления государственного суверенитета Республики Беларусь?</a:t>
            </a:r>
          </a:p>
        </p:txBody>
      </p:sp>
      <p:pic>
        <p:nvPicPr>
          <p:cNvPr id="5" name="Picture 12" descr="C:\Documents and Settings\Admin\Мои документы\Мои рисунки\Организатор клипов (Microsoft)\AG00317_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" y="-125341"/>
            <a:ext cx="2252835" cy="2892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3785652"/>
            <a:ext cx="12192000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Я считаю что…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Потому что…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Я могу доказать на примере…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0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Исходя из вышесказанного, можно сделать вывод о том, что…</a:t>
            </a:r>
            <a:endParaRPr lang="ru-RU" sz="40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7239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025748" y="828288"/>
            <a:ext cx="9689352" cy="52629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Определите, в чем заключалось значение </a:t>
            </a:r>
          </a:p>
          <a:p>
            <a:pPr algn="ctr"/>
            <a:r>
              <a:rPr lang="ru-RU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оформления государственного суверенитета Республики Беларусь?</a:t>
            </a:r>
          </a:p>
          <a:p>
            <a:pPr algn="ctr"/>
            <a:r>
              <a:rPr lang="ru-RU" sz="48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Выделите этапы его оформления.</a:t>
            </a:r>
            <a:endParaRPr lang="ru-RU" sz="48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12" descr="C:\Documents and Settings\Admin\Мои документы\Мои рисунки\Организатор клипов (Microsoft)\AG00317_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" y="-125341"/>
            <a:ext cx="2252835" cy="2892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39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429000"/>
            <a:ext cx="4848113" cy="1258493"/>
          </a:xfrm>
        </p:spPr>
        <p:txBody>
          <a:bodyPr/>
          <a:lstStyle/>
          <a:p>
            <a:pPr algn="ctr"/>
            <a:r>
              <a:rPr lang="ru-RU" sz="40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Движение за государственный суверенитет.</a:t>
            </a:r>
            <a:br>
              <a:rPr lang="ru-RU" sz="40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ru-RU" sz="400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</a:rPr>
              <a:t>Декларация о государственном суверенитете</a:t>
            </a:r>
            <a:endParaRPr lang="ru-RU" sz="40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335" y="684443"/>
            <a:ext cx="6560121" cy="47034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3817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52682" y="1680881"/>
            <a:ext cx="4666129" cy="3539430"/>
          </a:xfrm>
          <a:prstGeom prst="rect">
            <a:avLst/>
          </a:prstGeom>
          <a:effectLst>
            <a:outerShdw blurRad="63500" dist="50800" dir="5400000" sx="98000" sy="98000" rotWithShape="0">
              <a:srgbClr val="000000">
                <a:alpha val="20000"/>
              </a:srgbClr>
            </a:outerShdw>
            <a:softEdge rad="12700"/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Государственный суверенитет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политическая независимость и самостоятельность государства во внутренней и внешней политике, не допускающая иностранного вмешательства.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668088109"/>
              </p:ext>
            </p:extLst>
          </p:nvPr>
        </p:nvGraphicFramePr>
        <p:xfrm>
          <a:off x="1707776" y="0"/>
          <a:ext cx="10484224" cy="6857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-42203" y="2307885"/>
            <a:ext cx="3801403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800" b="1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Определите признаки суверенитета</a:t>
            </a:r>
            <a:endParaRPr lang="ru-RU" sz="2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559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1EB7121-D816-4739-B2E3-D573658B5C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A1EB7121-D816-4739-B2E3-D573658B5C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94D84D8C-142A-4913-9728-C851B1D181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94D84D8C-142A-4913-9728-C851B1D181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B24CBF2-EB2F-4AC6-BB5D-150667B85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dgm id="{5B24CBF2-EB2F-4AC6-BB5D-150667B854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F8CA163-3377-4783-8345-322DA66D3A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6F8CA163-3377-4783-8345-322DA66D3A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5E5373E-4EF9-4EC4-818D-DF3A9FE759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graphicEl>
                                              <a:dgm id="{45E5373E-4EF9-4EC4-818D-DF3A9FE759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5A1E9CB-6B5D-4670-B40C-51C3F43BCF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35A1E9CB-6B5D-4670-B40C-51C3F43BCF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39BED33-9925-49CC-A347-B4096EE80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graphicEl>
                                              <a:dgm id="{D39BED33-9925-49CC-A347-B4096EE80D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1CDFFFB-8381-4BA7-B37F-F0625946DE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graphicEl>
                                              <a:dgm id="{71CDFFFB-8381-4BA7-B37F-F0625946DE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4129" y="0"/>
            <a:ext cx="11988802" cy="1143000"/>
          </a:xfrm>
        </p:spPr>
        <p:txBody>
          <a:bodyPr/>
          <a:lstStyle/>
          <a:p>
            <a:r>
              <a:rPr lang="ru-RU" sz="3600" dirty="0" smtClean="0"/>
              <a:t>Какими были предпосылки движения за обретение суверенитета?</a:t>
            </a:r>
            <a:endParaRPr lang="ru-RU" sz="3600" dirty="0"/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8" y="1270684"/>
            <a:ext cx="5672501" cy="3637491"/>
          </a:xfrm>
          <a:prstGeom prst="rect">
            <a:avLst/>
          </a:prstGeom>
          <a:ln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89934" y="5035859"/>
            <a:ext cx="4915127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Агитация против сохранения СССР,1991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961921" y="1477107"/>
            <a:ext cx="6121010" cy="5627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Переход к демократизации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961921" y="2092567"/>
            <a:ext cx="6121010" cy="5627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Решение национальной проблемы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961921" y="2743793"/>
            <a:ext cx="6121010" cy="5627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Существование однопартийной системы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961921" y="3432492"/>
            <a:ext cx="6121010" cy="5627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Усиление союзной власти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961921" y="4023347"/>
            <a:ext cx="6121010" cy="5627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Ослабление союзной власти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5961921" y="4673207"/>
            <a:ext cx="6121010" cy="5627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Назревание экономического и политического кризиса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5961921" y="5323067"/>
            <a:ext cx="6121010" cy="5627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Возникновение плюрализма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5961921" y="5972927"/>
            <a:ext cx="6121010" cy="56270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Отсутствие реальной независимости республик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55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D5AB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D5AB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D5AB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D5AB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D5AB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1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2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8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3D5AB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686162" y="1749567"/>
            <a:ext cx="9078259" cy="1029133"/>
          </a:xfrm>
        </p:spPr>
        <p:txBody>
          <a:bodyPr/>
          <a:lstStyle/>
          <a:p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</a:rPr>
              <a:t>27 июля 1990 г. – принятие Декларации о государственном суверенитете БССР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28599" y="6412090"/>
            <a:ext cx="4915127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Агитация против сохранения СССР,1991</a:t>
            </a:r>
            <a:endParaRPr lang="ru-RU" sz="2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29" y="0"/>
            <a:ext cx="3294544" cy="6303562"/>
          </a:xfrm>
        </p:spPr>
      </p:pic>
    </p:spTree>
    <p:extLst>
      <p:ext uri="{BB962C8B-B14F-4D97-AF65-F5344CB8AC3E}">
        <p14:creationId xmlns:p14="http://schemas.microsoft.com/office/powerpoint/2010/main" val="3536497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ru-RU" sz="3600" dirty="0" smtClean="0"/>
              <a:t>Переговоры о принятии нового Союзного договора</a:t>
            </a:r>
            <a:endParaRPr lang="ru-RU" sz="36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41" y="1506885"/>
            <a:ext cx="5864081" cy="38442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quarter" idx="14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7522" y="998336"/>
            <a:ext cx="6304478" cy="5505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-23115" y="5378388"/>
            <a:ext cx="5806398" cy="707886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 марта 1991 г. </a:t>
            </a:r>
            <a:r>
              <a:rPr lang="ru-RU" sz="2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500 тыс</a:t>
            </a:r>
            <a:r>
              <a:rPr lang="ru-RU" sz="2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 </a:t>
            </a:r>
            <a:r>
              <a:rPr lang="ru-RU" sz="2000" dirty="0" smtClean="0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толпа </a:t>
            </a:r>
            <a:r>
              <a:rPr lang="ru-RU" sz="2000" dirty="0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</a:t>
            </a:r>
            <a:r>
              <a:rPr lang="ru-RU" sz="2000" dirty="0" smtClean="0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Манежной</a:t>
            </a:r>
          </a:p>
          <a:p>
            <a:pPr algn="ctr"/>
            <a:r>
              <a:rPr lang="ru-RU" sz="2000" dirty="0" smtClean="0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за </a:t>
            </a:r>
            <a:r>
              <a:rPr lang="ru-RU" sz="2000" dirty="0">
                <a:ln w="0"/>
                <a:solidFill>
                  <a:schemeClr val="dk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отречение Горбачева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096000" y="4257473"/>
            <a:ext cx="1628972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76,4%</a:t>
            </a:r>
          </a:p>
          <a:p>
            <a:pPr algn="ctr"/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82,7%</a:t>
            </a:r>
            <a:endParaRPr lang="ru-RU" sz="4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2530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Тема128">
  <a:themeElements>
    <a:clrScheme name="Gold Template Template">
      <a:dk1>
        <a:srgbClr val="000000"/>
      </a:dk1>
      <a:lt1>
        <a:srgbClr val="FFFFFF"/>
      </a:lt1>
      <a:dk2>
        <a:srgbClr val="AF8621"/>
      </a:dk2>
      <a:lt2>
        <a:srgbClr val="FFFC80"/>
      </a:lt2>
      <a:accent1>
        <a:srgbClr val="FFC000"/>
      </a:accent1>
      <a:accent2>
        <a:srgbClr val="0684A2"/>
      </a:accent2>
      <a:accent3>
        <a:srgbClr val="DF8045"/>
      </a:accent3>
      <a:accent4>
        <a:srgbClr val="919E7A"/>
      </a:accent4>
      <a:accent5>
        <a:srgbClr val="FF9929"/>
      </a:accent5>
      <a:accent6>
        <a:srgbClr val="7D3DA1"/>
      </a:accent6>
      <a:hlink>
        <a:srgbClr val="F3EB4F"/>
      </a:hlink>
      <a:folHlink>
        <a:srgbClr val="F0ED7B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Тема128" id="{2732CC9E-713A-4E7B-B734-EADA0DD2F1C4}" vid="{BA2C4117-4FB3-4936-963B-51902B690FEE}"/>
    </a:ext>
  </a:extLst>
</a:theme>
</file>

<file path=ppt/theme/theme2.xml><?xml version="1.0" encoding="utf-8"?>
<a:theme xmlns:a="http://schemas.openxmlformats.org/drawingml/2006/main" name="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1_Тема128">
  <a:themeElements>
    <a:clrScheme name="Gold Template Template">
      <a:dk1>
        <a:srgbClr val="000000"/>
      </a:dk1>
      <a:lt1>
        <a:srgbClr val="FFFFFF"/>
      </a:lt1>
      <a:dk2>
        <a:srgbClr val="AF8621"/>
      </a:dk2>
      <a:lt2>
        <a:srgbClr val="FFFC80"/>
      </a:lt2>
      <a:accent1>
        <a:srgbClr val="FFC000"/>
      </a:accent1>
      <a:accent2>
        <a:srgbClr val="0684A2"/>
      </a:accent2>
      <a:accent3>
        <a:srgbClr val="DF8045"/>
      </a:accent3>
      <a:accent4>
        <a:srgbClr val="919E7A"/>
      </a:accent4>
      <a:accent5>
        <a:srgbClr val="FF9929"/>
      </a:accent5>
      <a:accent6>
        <a:srgbClr val="7D3DA1"/>
      </a:accent6>
      <a:hlink>
        <a:srgbClr val="F3EB4F"/>
      </a:hlink>
      <a:folHlink>
        <a:srgbClr val="F0ED7B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Тема128" id="{2732CC9E-713A-4E7B-B734-EADA0DD2F1C4}" vid="{BA2C4117-4FB3-4936-963B-51902B690FEE}"/>
    </a:ext>
  </a:extLst>
</a:theme>
</file>

<file path=ppt/theme/theme4.xml><?xml version="1.0" encoding="utf-8"?>
<a:theme xmlns:a="http://schemas.openxmlformats.org/drawingml/2006/main" name="1_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Тема129">
  <a:themeElements>
    <a:clrScheme name="Green Template-Template">
      <a:dk1>
        <a:srgbClr val="000000"/>
      </a:dk1>
      <a:lt1>
        <a:srgbClr val="FFFFFF"/>
      </a:lt1>
      <a:dk2>
        <a:srgbClr val="1F7335"/>
      </a:dk2>
      <a:lt2>
        <a:srgbClr val="C4FF8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0ED7B"/>
      </a:hlink>
      <a:folHlink>
        <a:srgbClr val="F3EB4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Тема129" id="{CB78AC7C-8E36-44C6-BD2B-672EAE0363B3}" vid="{3FBF80BE-8C15-4388-9973-D307CF9C0E74}"/>
    </a:ext>
  </a:extLst>
</a:theme>
</file>

<file path=ppt/theme/theme6.xml><?xml version="1.0" encoding="utf-8"?>
<a:theme xmlns:a="http://schemas.openxmlformats.org/drawingml/2006/main" name="2_Белый текст и шрифт Courier для слайдов с кодом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7.xml><?xml version="1.0" encoding="utf-8"?>
<a:theme xmlns:a="http://schemas.openxmlformats.org/drawingml/2006/main" name="Тема45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Тема128</Template>
  <TotalTime>951</TotalTime>
  <Words>1064</Words>
  <Application>Microsoft Office PowerPoint</Application>
  <PresentationFormat>Широкоэкранный</PresentationFormat>
  <Paragraphs>183</Paragraphs>
  <Slides>35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35</vt:i4>
      </vt:variant>
    </vt:vector>
  </HeadingPairs>
  <TitlesOfParts>
    <vt:vector size="50" baseType="lpstr">
      <vt:lpstr>Arial</vt:lpstr>
      <vt:lpstr>Calibri</vt:lpstr>
      <vt:lpstr>Courier New</vt:lpstr>
      <vt:lpstr>Georgia</vt:lpstr>
      <vt:lpstr>Times New Roman</vt:lpstr>
      <vt:lpstr>Trebuchet MS</vt:lpstr>
      <vt:lpstr>Tunga</vt:lpstr>
      <vt:lpstr>Wingdings</vt:lpstr>
      <vt:lpstr>Тема128</vt:lpstr>
      <vt:lpstr>Белый текст и шрифт Courier для слайдов с кодом</vt:lpstr>
      <vt:lpstr>1_Тема128</vt:lpstr>
      <vt:lpstr>1_Белый текст и шрифт Courier для слайдов с кодом</vt:lpstr>
      <vt:lpstr>Тема129</vt:lpstr>
      <vt:lpstr>2_Белый текст и шрифт Courier для слайдов с кодом</vt:lpstr>
      <vt:lpstr>Тема45</vt:lpstr>
      <vt:lpstr>Презентация PowerPoint</vt:lpstr>
      <vt:lpstr>Презентация PowerPoint</vt:lpstr>
      <vt:lpstr>СТАНОВЛЕНИЕ ГОСУДАРСТВЕННОГО СУВЕРЕНИТЕТА</vt:lpstr>
      <vt:lpstr>Презентация PowerPoint</vt:lpstr>
      <vt:lpstr>Движение за государственный суверенитет. Декларация о государственном суверенитете</vt:lpstr>
      <vt:lpstr>Презентация PowerPoint</vt:lpstr>
      <vt:lpstr>Какими были предпосылки движения за обретение суверенитета?</vt:lpstr>
      <vt:lpstr>27 июля 1990 г. – принятие Декларации о государственном суверенитете БССР</vt:lpstr>
      <vt:lpstr>Переговоры о принятии нового Союзного договора</vt:lpstr>
      <vt:lpstr>19-21 августа 1991 г. – путч в Москве</vt:lpstr>
      <vt:lpstr>ОФОРМЛЕНИЕ СУВЕРЕНИТЕТА РЕСПУБЛИКИ В АВГУСТЕ-ОКТЯБРЕ 1991г.</vt:lpstr>
      <vt:lpstr>Государственные символы РБ в 1991-1995 гг.</vt:lpstr>
      <vt:lpstr>Презентация PowerPoint</vt:lpstr>
      <vt:lpstr>Беловежское соглашение. Создание СНГ</vt:lpstr>
      <vt:lpstr>8 декабря 1991 г. – прекращение существования СССР. Создание СНГ – БЕЛОВЕЖСКИЕ СОГЛАШЕНИЯ </vt:lpstr>
      <vt:lpstr>Принятие Конституции и введение должности Президента РБ</vt:lpstr>
      <vt:lpstr>15 марта 1994 г. – принятие Конституции РБ</vt:lpstr>
      <vt:lpstr>Презентация PowerPoint</vt:lpstr>
      <vt:lpstr>Статья 1</vt:lpstr>
      <vt:lpstr>Унитарное государство </vt:lpstr>
      <vt:lpstr>Демократическое государство </vt:lpstr>
      <vt:lpstr>Социальное государство </vt:lpstr>
      <vt:lpstr>Правовое государство </vt:lpstr>
      <vt:lpstr>Правовое государство </vt:lpstr>
      <vt:lpstr>Правовое государство </vt:lpstr>
      <vt:lpstr>1994 г. – президентские выборы</vt:lpstr>
      <vt:lpstr>Президент Республики Беларусь</vt:lpstr>
      <vt:lpstr>Республиканский референдум 1995 г. и его результаты</vt:lpstr>
      <vt:lpstr>РЕФЕРЕНДУМ (народное голосование по наиболее важным вопросам)</vt:lpstr>
      <vt:lpstr>Государственные символы РБ в 1991-1995 гг.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Galina Sventukhovskaya</dc:creator>
  <cp:lastModifiedBy>Galina Sventuhovskaya</cp:lastModifiedBy>
  <cp:revision>89</cp:revision>
  <dcterms:created xsi:type="dcterms:W3CDTF">2014-04-06T14:21:54Z</dcterms:created>
  <dcterms:modified xsi:type="dcterms:W3CDTF">2020-04-08T21:51:01Z</dcterms:modified>
</cp:coreProperties>
</file>