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0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-6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C127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097280" y="1371600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D9A441"/>
                </a:solidFill>
                <a:latin typeface="Calibri"/>
              </a:rPr>
              <a:t>МЕТОДИЧЕСКАЯ ИНСТРУКЦИЯ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1920240"/>
            <a:ext cx="10058400" cy="1645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000" b="1">
                <a:solidFill>
                  <a:srgbClr val="FFFFFF"/>
                </a:solidFill>
                <a:latin typeface="Calibri"/>
              </a:rPr>
              <a:t>Организация контрольно-оценочной</a:t>
            </a:r>
          </a:p>
          <a:p>
            <a:pPr algn="l">
              <a:lnSpc>
                <a:spcPct val="110000"/>
              </a:lnSpc>
            </a:pPr>
            <a:r>
              <a:rPr sz="4000" b="1">
                <a:solidFill>
                  <a:srgbClr val="FFFFFF"/>
                </a:solidFill>
                <a:latin typeface="Calibri"/>
              </a:rPr>
              <a:t>деятельности на уроках истории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3794760"/>
            <a:ext cx="91440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C8D0DD"/>
                </a:solidFill>
                <a:latin typeface="Calibri"/>
              </a:rPr>
              <a:t>Учреждения общего среднего образования</a:t>
            </a:r>
          </a:p>
          <a:p>
            <a:pPr algn="l">
              <a:lnSpc>
                <a:spcPct val="130000"/>
              </a:lnSpc>
            </a:pPr>
            <a:r>
              <a:rPr sz="1800" b="0">
                <a:solidFill>
                  <a:srgbClr val="C8D0DD"/>
                </a:solidFill>
                <a:latin typeface="Calibri"/>
              </a:rPr>
              <a:t>Республика Беларусь</a:t>
            </a:r>
          </a:p>
        </p:txBody>
      </p:sp>
      <p:sp>
        <p:nvSpPr>
          <p:cNvPr id="7" name="Rectangle 6"/>
          <p:cNvSpPr/>
          <p:nvPr/>
        </p:nvSpPr>
        <p:spPr>
          <a:xfrm>
            <a:off x="1097280" y="5029200"/>
            <a:ext cx="2011680" cy="45720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97280" y="5257800"/>
            <a:ext cx="10058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D9A441"/>
                </a:solidFill>
                <a:latin typeface="Calibri"/>
              </a:rPr>
              <a:t>Результаты обучения  ·  Компетенции  ·  Организация процесса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F4F1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17320"/>
            <a:ext cx="12191695" cy="64008"/>
          </a:xfrm>
          <a:prstGeom prst="rect">
            <a:avLst/>
          </a:prstGeom>
          <a:solidFill>
            <a:srgbClr val="C127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274320"/>
            <a:ext cx="91440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C1272D"/>
                </a:solidFill>
                <a:latin typeface="Calibri"/>
              </a:rPr>
              <a:t>СТРУКТУРА ИНСТРУКЦИИ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66928"/>
            <a:ext cx="1078992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1F2A3D"/>
                </a:solidFill>
                <a:latin typeface="Calibri"/>
              </a:rPr>
              <a:t>Содержание</a:t>
            </a:r>
          </a:p>
        </p:txBody>
      </p:sp>
      <p:sp>
        <p:nvSpPr>
          <p:cNvPr id="6" name="Oval 5"/>
          <p:cNvSpPr/>
          <p:nvPr/>
        </p:nvSpPr>
        <p:spPr>
          <a:xfrm>
            <a:off x="822960" y="1920240"/>
            <a:ext cx="457200" cy="457200"/>
          </a:xfrm>
          <a:prstGeom prst="ellipse">
            <a:avLst/>
          </a:prstGeom>
          <a:solidFill>
            <a:srgbClr val="C127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3040" y="1975104"/>
            <a:ext cx="47548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1F2A3D"/>
                </a:solidFill>
                <a:latin typeface="Calibri"/>
              </a:rPr>
              <a:t>Нормативная основа</a:t>
            </a:r>
          </a:p>
        </p:txBody>
      </p:sp>
      <p:sp>
        <p:nvSpPr>
          <p:cNvPr id="8" name="Oval 7"/>
          <p:cNvSpPr/>
          <p:nvPr/>
        </p:nvSpPr>
        <p:spPr>
          <a:xfrm>
            <a:off x="6400800" y="1920240"/>
            <a:ext cx="457200" cy="457200"/>
          </a:xfrm>
          <a:prstGeom prst="ellipse">
            <a:avLst/>
          </a:prstGeom>
          <a:solidFill>
            <a:srgbClr val="C127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40880" y="1975104"/>
            <a:ext cx="47548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1F2A3D"/>
                </a:solidFill>
                <a:latin typeface="Calibri"/>
              </a:rPr>
              <a:t>Требования к результатам обучения</a:t>
            </a:r>
          </a:p>
        </p:txBody>
      </p:sp>
      <p:sp>
        <p:nvSpPr>
          <p:cNvPr id="10" name="Oval 9"/>
          <p:cNvSpPr/>
          <p:nvPr/>
        </p:nvSpPr>
        <p:spPr>
          <a:xfrm>
            <a:off x="822960" y="2971800"/>
            <a:ext cx="457200" cy="457200"/>
          </a:xfrm>
          <a:prstGeom prst="ellipse">
            <a:avLst/>
          </a:prstGeom>
          <a:solidFill>
            <a:srgbClr val="C127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63040" y="3026664"/>
            <a:ext cx="47548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1F2A3D"/>
                </a:solidFill>
                <a:latin typeface="Calibri"/>
              </a:rPr>
              <a:t>Формулировки компетенций</a:t>
            </a:r>
          </a:p>
        </p:txBody>
      </p:sp>
      <p:sp>
        <p:nvSpPr>
          <p:cNvPr id="12" name="Oval 11"/>
          <p:cNvSpPr/>
          <p:nvPr/>
        </p:nvSpPr>
        <p:spPr>
          <a:xfrm>
            <a:off x="6400800" y="2971800"/>
            <a:ext cx="457200" cy="457200"/>
          </a:xfrm>
          <a:prstGeom prst="ellipse">
            <a:avLst/>
          </a:prstGeom>
          <a:solidFill>
            <a:srgbClr val="C127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40880" y="3026664"/>
            <a:ext cx="47548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1F2A3D"/>
                </a:solidFill>
                <a:latin typeface="Calibri"/>
              </a:rPr>
              <a:t>Виды, формы и методы контроля</a:t>
            </a:r>
          </a:p>
        </p:txBody>
      </p:sp>
      <p:sp>
        <p:nvSpPr>
          <p:cNvPr id="14" name="Oval 13"/>
          <p:cNvSpPr/>
          <p:nvPr/>
        </p:nvSpPr>
        <p:spPr>
          <a:xfrm>
            <a:off x="822960" y="4023360"/>
            <a:ext cx="457200" cy="457200"/>
          </a:xfrm>
          <a:prstGeom prst="ellipse">
            <a:avLst/>
          </a:prstGeom>
          <a:solidFill>
            <a:srgbClr val="C127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63040" y="4078224"/>
            <a:ext cx="47548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1F2A3D"/>
                </a:solidFill>
                <a:latin typeface="Calibri"/>
              </a:rPr>
              <a:t>Критерии и выставление отметок</a:t>
            </a:r>
          </a:p>
        </p:txBody>
      </p:sp>
      <p:sp>
        <p:nvSpPr>
          <p:cNvPr id="16" name="Oval 15"/>
          <p:cNvSpPr/>
          <p:nvPr/>
        </p:nvSpPr>
        <p:spPr>
          <a:xfrm>
            <a:off x="6400800" y="4023360"/>
            <a:ext cx="457200" cy="457200"/>
          </a:xfrm>
          <a:prstGeom prst="ellipse">
            <a:avLst/>
          </a:prstGeom>
          <a:solidFill>
            <a:srgbClr val="C127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40880" y="4078224"/>
            <a:ext cx="47548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1F2A3D"/>
                </a:solidFill>
                <a:latin typeface="Calibri"/>
              </a:rPr>
              <a:t>Обратная связь и коррекция</a:t>
            </a:r>
          </a:p>
        </p:txBody>
      </p:sp>
      <p:sp>
        <p:nvSpPr>
          <p:cNvPr id="18" name="Oval 17"/>
          <p:cNvSpPr/>
          <p:nvPr/>
        </p:nvSpPr>
        <p:spPr>
          <a:xfrm>
            <a:off x="822960" y="5074920"/>
            <a:ext cx="457200" cy="457200"/>
          </a:xfrm>
          <a:prstGeom prst="ellipse">
            <a:avLst/>
          </a:prstGeom>
          <a:solidFill>
            <a:srgbClr val="C127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5129783"/>
            <a:ext cx="47548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1F2A3D"/>
                </a:solidFill>
                <a:latin typeface="Calibri"/>
              </a:rPr>
              <a:t>Алгоритм учителя</a:t>
            </a:r>
          </a:p>
        </p:txBody>
      </p:sp>
      <p:sp>
        <p:nvSpPr>
          <p:cNvPr id="20" name="Oval 19"/>
          <p:cNvSpPr/>
          <p:nvPr/>
        </p:nvSpPr>
        <p:spPr>
          <a:xfrm>
            <a:off x="6400800" y="5074920"/>
            <a:ext cx="457200" cy="457200"/>
          </a:xfrm>
          <a:prstGeom prst="ellipse">
            <a:avLst/>
          </a:prstGeom>
          <a:solidFill>
            <a:srgbClr val="C127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40880" y="5129783"/>
            <a:ext cx="47548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1F2A3D"/>
                </a:solidFill>
                <a:latin typeface="Calibri"/>
              </a:rPr>
              <a:t>Показатель качества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1520" y="6355080"/>
            <a:ext cx="8229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5A6472"/>
                </a:solidFill>
                <a:latin typeface="Calibri"/>
              </a:rPr>
              <a:t>Контрольно-оценочная деятельность на уроках истории  |  УО РБ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155680" y="6355080"/>
            <a:ext cx="5486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5A6472"/>
                </a:solidFill>
                <a:latin typeface="Calibr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F4F1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17320"/>
            <a:ext cx="12191695" cy="64008"/>
          </a:xfrm>
          <a:prstGeom prst="rect">
            <a:avLst/>
          </a:prstGeom>
          <a:solidFill>
            <a:srgbClr val="C127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274320"/>
            <a:ext cx="91440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C1272D"/>
                </a:solidFill>
                <a:latin typeface="Calibri"/>
              </a:rPr>
              <a:t>РАЗДЕЛ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66928"/>
            <a:ext cx="1078992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1F2A3D"/>
                </a:solidFill>
                <a:latin typeface="Calibri"/>
              </a:rPr>
              <a:t>Нормативная основа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1828800"/>
            <a:ext cx="10332720" cy="20813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C1272D"/>
                </a:solidFill>
                <a:latin typeface="Calibri"/>
              </a:rPr>
              <a:t>Учебный план и учебная программа по предмету «История Беларуси»  </a:t>
            </a:r>
            <a:r>
              <a:rPr sz="1700">
                <a:solidFill>
                  <a:srgbClr val="1F2A3D"/>
                </a:solidFill>
                <a:latin typeface="Calibri"/>
              </a:rPr>
              <a:t>постановление </a:t>
            </a:r>
            <a:r>
              <a:rPr sz="1700" smtClean="0">
                <a:solidFill>
                  <a:srgbClr val="1F2A3D"/>
                </a:solidFill>
                <a:latin typeface="Calibri"/>
              </a:rPr>
              <a:t>Мин</a:t>
            </a:r>
            <a:r>
              <a:rPr lang="ru-RU" sz="1700" dirty="0" err="1" smtClean="0">
                <a:solidFill>
                  <a:srgbClr val="1F2A3D"/>
                </a:solidFill>
                <a:latin typeface="Calibri"/>
              </a:rPr>
              <a:t>истерства</a:t>
            </a:r>
            <a:r>
              <a:rPr lang="ru-RU" sz="1700" dirty="0" smtClean="0">
                <a:solidFill>
                  <a:srgbClr val="1F2A3D"/>
                </a:solidFill>
                <a:latin typeface="Calibri"/>
              </a:rPr>
              <a:t> </a:t>
            </a:r>
            <a:r>
              <a:rPr sz="1700" smtClean="0">
                <a:solidFill>
                  <a:srgbClr val="1F2A3D"/>
                </a:solidFill>
                <a:latin typeface="Calibri"/>
              </a:rPr>
              <a:t>обр</a:t>
            </a:r>
            <a:r>
              <a:rPr lang="ru-RU" sz="1700" dirty="0" err="1" smtClean="0">
                <a:solidFill>
                  <a:srgbClr val="1F2A3D"/>
                </a:solidFill>
                <a:latin typeface="Calibri"/>
              </a:rPr>
              <a:t>азова</a:t>
            </a:r>
            <a:r>
              <a:rPr sz="1700" smtClean="0">
                <a:solidFill>
                  <a:srgbClr val="1F2A3D"/>
                </a:solidFill>
                <a:latin typeface="Calibri"/>
              </a:rPr>
              <a:t>ния </a:t>
            </a:r>
            <a:r>
              <a:rPr sz="1700">
                <a:solidFill>
                  <a:srgbClr val="1F2A3D"/>
                </a:solidFill>
                <a:latin typeface="Calibri"/>
              </a:rPr>
              <a:t>от 07.08.2025 № 140 (VI–IX классы; XI класс на повышенном уровне)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C1272D"/>
                </a:solidFill>
                <a:latin typeface="Calibri"/>
              </a:rPr>
              <a:t>Инструкция о проведении текущего контроля успеваемости  </a:t>
            </a:r>
            <a:r>
              <a:rPr sz="1700">
                <a:solidFill>
                  <a:srgbClr val="1F2A3D"/>
                </a:solidFill>
                <a:latin typeface="Calibri"/>
              </a:rPr>
              <a:t>постановление </a:t>
            </a:r>
            <a:r>
              <a:rPr lang="ru-RU" sz="1700" dirty="0" smtClean="0">
                <a:solidFill>
                  <a:srgbClr val="1F2A3D"/>
                </a:solidFill>
              </a:rPr>
              <a:t>Министерства образования</a:t>
            </a:r>
            <a:r>
              <a:rPr sz="1700" smtClean="0">
                <a:solidFill>
                  <a:srgbClr val="1F2A3D"/>
                </a:solidFill>
                <a:latin typeface="Calibri"/>
              </a:rPr>
              <a:t> </a:t>
            </a:r>
            <a:r>
              <a:rPr sz="1700">
                <a:solidFill>
                  <a:srgbClr val="1F2A3D"/>
                </a:solidFill>
                <a:latin typeface="Calibri"/>
              </a:rPr>
              <a:t>от 21.02.2025 № 43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C1272D"/>
                </a:solidFill>
                <a:latin typeface="Calibri"/>
              </a:rPr>
              <a:t>Локальные акты учреждения  </a:t>
            </a:r>
            <a:r>
              <a:rPr sz="1700">
                <a:solidFill>
                  <a:srgbClr val="1F2A3D"/>
                </a:solidFill>
                <a:latin typeface="Calibri"/>
              </a:rPr>
              <a:t>положение о текущем контроле, критерии и формы оценивания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C1272D"/>
                </a:solidFill>
                <a:latin typeface="Calibri"/>
              </a:rPr>
              <a:t>Кодификатор и тексты контрольных работ  </a:t>
            </a:r>
            <a:r>
              <a:rPr sz="1700">
                <a:solidFill>
                  <a:srgbClr val="1F2A3D"/>
                </a:solidFill>
                <a:latin typeface="Calibri"/>
              </a:rPr>
              <a:t>диагностика не только знаний, но и умений</a:t>
            </a:r>
          </a:p>
        </p:txBody>
      </p:sp>
      <p:sp>
        <p:nvSpPr>
          <p:cNvPr id="7" name="Rectangle 6"/>
          <p:cNvSpPr/>
          <p:nvPr/>
        </p:nvSpPr>
        <p:spPr>
          <a:xfrm>
            <a:off x="822960" y="5029200"/>
            <a:ext cx="10607040" cy="777240"/>
          </a:xfrm>
          <a:prstGeom prst="rect">
            <a:avLst/>
          </a:prstGeom>
          <a:solidFill>
            <a:srgbClr val="F4F1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97280" y="5212080"/>
            <a:ext cx="10058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F2A3D"/>
                </a:solidFill>
                <a:latin typeface="Calibri"/>
              </a:rPr>
              <a:t>Оценивание — не самоцель, а способ управления обучением: каждая проверка отвечает на вопрос «что именно измеряем и что с этим делаем».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6355080"/>
            <a:ext cx="8229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5A6472"/>
                </a:solidFill>
                <a:latin typeface="Calibri"/>
              </a:rPr>
              <a:t>Контрольно-оценочная деятельность на уроках истории  |  УО РБ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55680" y="6355080"/>
            <a:ext cx="5486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5A6472"/>
                </a:solidFill>
                <a:latin typeface="Calibr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F4F1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17320"/>
            <a:ext cx="12191695" cy="64008"/>
          </a:xfrm>
          <a:prstGeom prst="rect">
            <a:avLst/>
          </a:prstGeom>
          <a:solidFill>
            <a:srgbClr val="C127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274320"/>
            <a:ext cx="91440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C1272D"/>
                </a:solidFill>
                <a:latin typeface="Calibri"/>
              </a:rPr>
              <a:t>РАЗДЕЛ 2 · ОСНОВА ОЦЕНИВАНИЯ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66928"/>
            <a:ext cx="1078992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1F2A3D"/>
                </a:solidFill>
                <a:latin typeface="Calibri"/>
              </a:rPr>
              <a:t>Требования к результатам обучения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1828800"/>
            <a:ext cx="3429000" cy="32004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22960" y="1828800"/>
            <a:ext cx="64008" cy="3200400"/>
          </a:xfrm>
          <a:prstGeom prst="rect">
            <a:avLst/>
          </a:prstGeom>
          <a:solidFill>
            <a:srgbClr val="C127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43000" y="2084832"/>
            <a:ext cx="27889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1">
                <a:solidFill>
                  <a:srgbClr val="1F2A3D"/>
                </a:solidFill>
                <a:latin typeface="Calibri"/>
              </a:rPr>
              <a:t>Личностные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2606040"/>
            <a:ext cx="2788920" cy="2194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0">
                <a:solidFill>
                  <a:srgbClr val="5A6472"/>
                </a:solidFill>
                <a:latin typeface="Calibri"/>
              </a:rPr>
              <a:t>Жизненный опыт и ценностные ориентации</a:t>
            </a:r>
          </a:p>
          <a:p>
            <a:pPr algn="l">
              <a:lnSpc>
                <a:spcPct val="120000"/>
              </a:lnSpc>
            </a:pPr>
            <a:endParaRPr/>
          </a:p>
          <a:p>
            <a:pPr algn="l">
              <a:lnSpc>
                <a:spcPct val="120000"/>
              </a:lnSpc>
            </a:pPr>
            <a:r>
              <a:rPr sz="1500" b="0">
                <a:solidFill>
                  <a:srgbClr val="5A6472"/>
                </a:solidFill>
                <a:latin typeface="Calibri"/>
              </a:rPr>
              <a:t>Социально ответственное поведение, уважение к чужому мнению</a:t>
            </a:r>
          </a:p>
          <a:p>
            <a:pPr algn="l">
              <a:lnSpc>
                <a:spcPct val="120000"/>
              </a:lnSpc>
            </a:pPr>
            <a:endParaRPr/>
          </a:p>
          <a:p>
            <a:pPr algn="l">
              <a:lnSpc>
                <a:spcPct val="120000"/>
              </a:lnSpc>
            </a:pPr>
            <a:r>
              <a:rPr sz="1500" b="0">
                <a:solidFill>
                  <a:srgbClr val="5A6472"/>
                </a:solidFill>
                <a:latin typeface="Calibri"/>
              </a:rPr>
              <a:t>Идентификация себя как гражданина Республики Беларусь, уважение к национальному наследию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80560" y="1828800"/>
            <a:ext cx="3429000" cy="32004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480560" y="1828800"/>
            <a:ext cx="64008" cy="3200400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800600" y="2084832"/>
            <a:ext cx="27889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1">
                <a:solidFill>
                  <a:srgbClr val="1F2A3D"/>
                </a:solidFill>
                <a:latin typeface="Calibri"/>
              </a:rPr>
              <a:t>Метапредметные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00600" y="2606040"/>
            <a:ext cx="2788920" cy="2194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0">
                <a:solidFill>
                  <a:srgbClr val="5A6472"/>
                </a:solidFill>
                <a:latin typeface="Calibri"/>
              </a:rPr>
              <a:t>Самостоятельное определение целей обучения и анализ результатов</a:t>
            </a:r>
          </a:p>
          <a:p>
            <a:pPr algn="l">
              <a:lnSpc>
                <a:spcPct val="120000"/>
              </a:lnSpc>
            </a:pPr>
            <a:endParaRPr/>
          </a:p>
          <a:p>
            <a:pPr algn="l">
              <a:lnSpc>
                <a:spcPct val="120000"/>
              </a:lnSpc>
            </a:pPr>
            <a:r>
              <a:rPr sz="1500" b="0">
                <a:solidFill>
                  <a:srgbClr val="5A6472"/>
                </a:solidFill>
                <a:latin typeface="Calibri"/>
              </a:rPr>
              <a:t>Систематизация и обобщение учебного материала</a:t>
            </a:r>
          </a:p>
          <a:p>
            <a:pPr algn="l">
              <a:lnSpc>
                <a:spcPct val="120000"/>
              </a:lnSpc>
            </a:pPr>
            <a:endParaRPr/>
          </a:p>
          <a:p>
            <a:pPr algn="l">
              <a:lnSpc>
                <a:spcPct val="120000"/>
              </a:lnSpc>
            </a:pPr>
            <a:r>
              <a:rPr sz="1500" b="0">
                <a:solidFill>
                  <a:srgbClr val="5A6472"/>
                </a:solidFill>
                <a:latin typeface="Calibri"/>
              </a:rPr>
              <a:t>Анализ современной социальной действительности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38160" y="1828800"/>
            <a:ext cx="3429000" cy="32004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138160" y="1828800"/>
            <a:ext cx="64008" cy="3200400"/>
          </a:xfrm>
          <a:prstGeom prst="rect">
            <a:avLst/>
          </a:prstGeom>
          <a:solidFill>
            <a:srgbClr val="2E6B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458200" y="2084832"/>
            <a:ext cx="27889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1">
                <a:solidFill>
                  <a:srgbClr val="1F2A3D"/>
                </a:solidFill>
                <a:latin typeface="Calibri"/>
              </a:rPr>
              <a:t>Предметные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58200" y="2606040"/>
            <a:ext cx="2788920" cy="2194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0">
                <a:solidFill>
                  <a:srgbClr val="5A6472"/>
                </a:solidFill>
                <a:latin typeface="Calibri"/>
              </a:rPr>
              <a:t>Знание ключевых событий истории Беларуси и основных понятий</a:t>
            </a:r>
          </a:p>
          <a:p>
            <a:pPr algn="l">
              <a:lnSpc>
                <a:spcPct val="120000"/>
              </a:lnSpc>
            </a:pPr>
            <a:endParaRPr/>
          </a:p>
          <a:p>
            <a:pPr algn="l">
              <a:lnSpc>
                <a:spcPct val="120000"/>
              </a:lnSpc>
            </a:pPr>
            <a:r>
              <a:rPr sz="1500" b="0">
                <a:solidFill>
                  <a:srgbClr val="5A6472"/>
                </a:solidFill>
                <a:latin typeface="Calibri"/>
              </a:rPr>
              <a:t>Понимание причинно-следственных связей, локализация фактов во времени</a:t>
            </a:r>
          </a:p>
          <a:p>
            <a:pPr algn="l">
              <a:lnSpc>
                <a:spcPct val="120000"/>
              </a:lnSpc>
            </a:pPr>
            <a:endParaRPr/>
          </a:p>
          <a:p>
            <a:pPr algn="l">
              <a:lnSpc>
                <a:spcPct val="120000"/>
              </a:lnSpc>
            </a:pPr>
            <a:r>
              <a:rPr sz="1500" b="0">
                <a:solidFill>
                  <a:srgbClr val="5A6472"/>
                </a:solidFill>
                <a:latin typeface="Calibri"/>
              </a:rPr>
              <a:t>Работа с источниками и построение на их основе выводов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6355080"/>
            <a:ext cx="8229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5A6472"/>
                </a:solidFill>
                <a:latin typeface="Calibri"/>
              </a:rPr>
              <a:t>Контрольно-оценочная деятельность на уроках истории  |  УО РБ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155680" y="6355080"/>
            <a:ext cx="5486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5A6472"/>
                </a:solidFill>
                <a:latin typeface="Calibr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F4F1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17320"/>
            <a:ext cx="12191695" cy="64008"/>
          </a:xfrm>
          <a:prstGeom prst="rect">
            <a:avLst/>
          </a:prstGeom>
          <a:solidFill>
            <a:srgbClr val="C127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274320"/>
            <a:ext cx="91440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C1272D"/>
                </a:solidFill>
                <a:latin typeface="Calibri"/>
              </a:rPr>
              <a:t>РАЗДЕЛ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66928"/>
            <a:ext cx="1078992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1F2A3D"/>
                </a:solidFill>
                <a:latin typeface="Calibri"/>
              </a:rPr>
              <a:t>Принцип: оценивание подчинено результату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828800"/>
            <a:ext cx="1060704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C1272D"/>
                </a:solidFill>
                <a:latin typeface="Calibri"/>
              </a:rPr>
              <a:t>Каждая проверочная работа  </a:t>
            </a:r>
            <a:r>
              <a:rPr sz="1800">
                <a:solidFill>
                  <a:srgbClr val="1F2A3D"/>
                </a:solidFill>
                <a:latin typeface="Calibri"/>
              </a:rPr>
              <a:t>это проверка конкретного элемента результата, а не «общая оценка за урок»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C1272D"/>
                </a:solidFill>
                <a:latin typeface="Calibri"/>
              </a:rPr>
              <a:t>Что проверяем — известно заранее  </a:t>
            </a:r>
            <a:r>
              <a:rPr sz="1800">
                <a:solidFill>
                  <a:srgbClr val="1F2A3D"/>
                </a:solidFill>
                <a:latin typeface="Calibri"/>
              </a:rPr>
              <a:t>учитель формулирует предмет проверки до урока и фиксирует это в планировании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C1272D"/>
                </a:solidFill>
                <a:latin typeface="Calibri"/>
              </a:rPr>
              <a:t>Задание соотносится с пунктом требований  </a:t>
            </a:r>
            <a:r>
              <a:rPr sz="1800">
                <a:solidFill>
                  <a:srgbClr val="1F2A3D"/>
                </a:solidFill>
                <a:latin typeface="Calibri"/>
              </a:rPr>
              <a:t>один пункт требований — одна компетенция — одно измеряемое действие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C1272D"/>
                </a:solidFill>
                <a:latin typeface="Calibri"/>
              </a:rPr>
              <a:t>Отметка не равна оценке личности  </a:t>
            </a:r>
            <a:r>
              <a:rPr sz="1800">
                <a:solidFill>
                  <a:srgbClr val="1F2A3D"/>
                </a:solidFill>
                <a:latin typeface="Calibri"/>
              </a:rPr>
              <a:t>оценивается выполнение задания, а не поведение и не посещаемость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8229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5A6472"/>
                </a:solidFill>
                <a:latin typeface="Calibri"/>
              </a:rPr>
              <a:t>Контрольно-оценочная деятельность на уроках истории  |  УО РБ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55080"/>
            <a:ext cx="5486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5A6472"/>
                </a:solidFill>
                <a:latin typeface="Calibr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F4F1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17320"/>
            <a:ext cx="12191695" cy="64008"/>
          </a:xfrm>
          <a:prstGeom prst="rect">
            <a:avLst/>
          </a:prstGeom>
          <a:solidFill>
            <a:srgbClr val="C127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274320"/>
            <a:ext cx="91440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C1272D"/>
                </a:solidFill>
                <a:latin typeface="Calibri"/>
              </a:rPr>
              <a:t>РАЗДЕЛ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66928"/>
            <a:ext cx="1078992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1F2A3D"/>
                </a:solidFill>
                <a:latin typeface="Calibri"/>
              </a:rPr>
              <a:t>Формулировки компетенций: операциональные глаголы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51206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>
                <a:solidFill>
                  <a:srgbClr val="C1272D"/>
                </a:solidFill>
                <a:latin typeface="Calibri"/>
              </a:rPr>
              <a:t>Использовать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55456" y="1737360"/>
            <a:ext cx="512064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>
                <a:solidFill>
                  <a:srgbClr val="5A6472"/>
                </a:solidFill>
                <a:latin typeface="Calibri"/>
              </a:rPr>
              <a:t>Не использовать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240280"/>
            <a:ext cx="51206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2E6B4F"/>
                </a:solidFill>
                <a:latin typeface="Calibri"/>
              </a:rPr>
              <a:t>✓ объясняет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02705" y="2888921"/>
            <a:ext cx="2725270" cy="37548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8A8F98"/>
                </a:solidFill>
                <a:latin typeface="Calibri"/>
              </a:rPr>
              <a:t>✕ знает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2807208"/>
            <a:ext cx="51206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2E6B4F"/>
                </a:solidFill>
                <a:latin typeface="Calibri"/>
              </a:rPr>
              <a:t>✓ анализирует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02704" y="3178997"/>
            <a:ext cx="2725271" cy="37548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8A8F98"/>
                </a:solidFill>
                <a:latin typeface="Calibri"/>
              </a:rPr>
              <a:t>✕ понимает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3374136"/>
            <a:ext cx="51206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2E6B4F"/>
                </a:solidFill>
                <a:latin typeface="Calibri"/>
              </a:rPr>
              <a:t>✓ сравнивает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02704" y="2052536"/>
            <a:ext cx="2725271" cy="37548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8A8F98"/>
                </a:solidFill>
                <a:latin typeface="Calibri"/>
              </a:rPr>
              <a:t>✕ имеет представление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3941064"/>
            <a:ext cx="51206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2E6B4F"/>
                </a:solidFill>
                <a:latin typeface="Calibri"/>
              </a:rPr>
              <a:t>✓ систематизирует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02705" y="3831336"/>
            <a:ext cx="2725272" cy="37548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8A8F98"/>
                </a:solidFill>
                <a:latin typeface="Calibri"/>
              </a:rPr>
              <a:t>✕ знаком с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4507992"/>
            <a:ext cx="51206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2E6B4F"/>
                </a:solidFill>
                <a:latin typeface="Calibri"/>
              </a:rPr>
              <a:t>✓ оценивает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02705" y="4210520"/>
            <a:ext cx="2456329" cy="37548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8A8F98"/>
                </a:solidFill>
                <a:latin typeface="Calibri"/>
              </a:rPr>
              <a:t>✕ разбирается в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48466" y="4800600"/>
            <a:ext cx="51206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2E6B4F"/>
                </a:solidFill>
                <a:latin typeface="Calibri"/>
              </a:rPr>
              <a:t>✓ аргументирует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02704" y="2428023"/>
            <a:ext cx="3388659" cy="37548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8A8F98"/>
                </a:solidFill>
                <a:latin typeface="Calibri"/>
              </a:rPr>
              <a:t>✕ освоил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5257800"/>
            <a:ext cx="219456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>
                <a:solidFill>
                  <a:srgbClr val="C1272D"/>
                </a:solidFill>
                <a:latin typeface="Calibri"/>
              </a:rPr>
              <a:t>Проверяемость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926080" y="5257800"/>
            <a:ext cx="85039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5A6472"/>
                </a:solidFill>
                <a:latin typeface="Calibri"/>
              </a:rPr>
              <a:t>«понимает» нельзя увидеть в ответе; «анализирует» — можно оценить по критерию.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1520" y="6355080"/>
            <a:ext cx="8229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5A6472"/>
                </a:solidFill>
                <a:latin typeface="Calibri"/>
              </a:rPr>
              <a:t>Контрольно-оценочная деятельность на уроках истории  |  УО РБ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155680" y="6355080"/>
            <a:ext cx="5486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5A6472"/>
                </a:solidFill>
                <a:latin typeface="Calibri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F4F1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17320"/>
            <a:ext cx="12191695" cy="64008"/>
          </a:xfrm>
          <a:prstGeom prst="rect">
            <a:avLst/>
          </a:prstGeom>
          <a:solidFill>
            <a:srgbClr val="C127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274320"/>
            <a:ext cx="91440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C1272D"/>
                </a:solidFill>
                <a:latin typeface="Calibri"/>
              </a:rPr>
              <a:t>РАЗДЕЛ 3 · ПРАКТИКА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66928"/>
            <a:ext cx="1078992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1F2A3D"/>
                </a:solidFill>
                <a:latin typeface="Calibri"/>
              </a:rPr>
              <a:t>Как строить формулировку компетенции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1828800"/>
            <a:ext cx="10607040" cy="1371600"/>
          </a:xfrm>
          <a:prstGeom prst="rect">
            <a:avLst/>
          </a:prstGeom>
          <a:solidFill>
            <a:srgbClr val="F4F1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97280" y="2057400"/>
            <a:ext cx="10058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>
                <a:solidFill>
                  <a:srgbClr val="C1272D"/>
                </a:solidFill>
                <a:latin typeface="Calibri"/>
              </a:rPr>
              <a:t>Действие  +  Объект  +  Условие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2606040"/>
            <a:ext cx="10058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1F2A3D"/>
                </a:solidFill>
                <a:latin typeface="Calibri"/>
              </a:rPr>
              <a:t>«Анализирует причины и следствия реформ в контексте социально-экономического развития Беларуси»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3520440"/>
            <a:ext cx="1060704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C1272D"/>
                </a:solidFill>
                <a:latin typeface="Calibri"/>
              </a:rPr>
              <a:t>Формулировка превращается в критерий  </a:t>
            </a:r>
            <a:r>
              <a:rPr sz="1700">
                <a:solidFill>
                  <a:srgbClr val="1F2A3D"/>
                </a:solidFill>
                <a:latin typeface="Calibri"/>
              </a:rPr>
              <a:t>высокий / базовый / низкий уровень — что считается освоением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C1272D"/>
                </a:solidFill>
                <a:latin typeface="Calibri"/>
              </a:rPr>
              <a:t>Одно задание — одна компетенция  </a:t>
            </a:r>
            <a:r>
              <a:rPr sz="1700">
                <a:solidFill>
                  <a:srgbClr val="1F2A3D"/>
                </a:solidFill>
                <a:latin typeface="Calibri"/>
              </a:rPr>
              <a:t>комплексное задание допускает 2–3 компетенции с указанием вкладов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C1272D"/>
                </a:solidFill>
                <a:latin typeface="Calibri"/>
              </a:rPr>
              <a:t>Избегать глаголов неопределённости  </a:t>
            </a:r>
            <a:r>
              <a:rPr sz="1700">
                <a:solidFill>
                  <a:srgbClr val="1F2A3D"/>
                </a:solidFill>
                <a:latin typeface="Calibri"/>
              </a:rPr>
              <a:t>«знать», «понимать», «иметь представление»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C1272D"/>
                </a:solidFill>
                <a:latin typeface="Calibri"/>
              </a:rPr>
              <a:t>Сверять с кодификатором и критериями ОЦР  </a:t>
            </a:r>
            <a:r>
              <a:rPr sz="1700">
                <a:solidFill>
                  <a:srgbClr val="1F2A3D"/>
                </a:solidFill>
                <a:latin typeface="Calibri"/>
              </a:rPr>
              <a:t>единые требования к формулировкам по предмету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6355080"/>
            <a:ext cx="8229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5A6472"/>
                </a:solidFill>
                <a:latin typeface="Calibri"/>
              </a:rPr>
              <a:t>Контрольно-оценочная деятельность на уроках истории  |  УО РБ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55680" y="6355080"/>
            <a:ext cx="5486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5A6472"/>
                </a:solidFill>
                <a:latin typeface="Calibr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F4F1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17320"/>
            <a:ext cx="12191695" cy="64008"/>
          </a:xfrm>
          <a:prstGeom prst="rect">
            <a:avLst/>
          </a:prstGeom>
          <a:solidFill>
            <a:srgbClr val="C127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274320"/>
            <a:ext cx="91440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C1272D"/>
                </a:solidFill>
                <a:latin typeface="Calibri"/>
              </a:rPr>
              <a:t>РАЗДЕЛ 4 · ОРГАНИЗАЦИЯ ПРОЦЕССА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66928"/>
            <a:ext cx="1078992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1F2A3D"/>
                </a:solidFill>
                <a:latin typeface="Calibri"/>
              </a:rPr>
              <a:t>Виды контроля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1828800"/>
            <a:ext cx="521208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22960" y="1828800"/>
            <a:ext cx="64008" cy="3291840"/>
          </a:xfrm>
          <a:prstGeom prst="rect">
            <a:avLst/>
          </a:prstGeom>
          <a:solidFill>
            <a:srgbClr val="C127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43000" y="2084832"/>
            <a:ext cx="45720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1">
                <a:solidFill>
                  <a:srgbClr val="1F2A3D"/>
                </a:solidFill>
                <a:latin typeface="Calibri"/>
              </a:rPr>
              <a:t>Поурочный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2606040"/>
            <a:ext cx="4572000" cy="2286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0">
                <a:solidFill>
                  <a:srgbClr val="5A6472"/>
                </a:solidFill>
                <a:latin typeface="Calibri"/>
              </a:rPr>
              <a:t>Характер: стимулирующий, корректирующий, воспитательный</a:t>
            </a:r>
          </a:p>
          <a:p>
            <a:pPr algn="l">
              <a:lnSpc>
                <a:spcPct val="120000"/>
              </a:lnSpc>
            </a:pPr>
            <a:endParaRPr/>
          </a:p>
          <a:p>
            <a:pPr algn="l">
              <a:lnSpc>
                <a:spcPct val="120000"/>
              </a:lnSpc>
            </a:pPr>
            <a:r>
              <a:rPr sz="1500" b="0">
                <a:solidFill>
                  <a:srgbClr val="5A6472"/>
                </a:solidFill>
                <a:latin typeface="Calibri"/>
              </a:rPr>
              <a:t>Периодичность: определяет учитель с учётом специфики предмета и индивидуальных особенностей учащихся</a:t>
            </a:r>
          </a:p>
          <a:p>
            <a:pPr algn="l">
              <a:lnSpc>
                <a:spcPct val="120000"/>
              </a:lnSpc>
            </a:pPr>
            <a:endParaRPr/>
          </a:p>
          <a:p>
            <a:pPr algn="l">
              <a:lnSpc>
                <a:spcPct val="120000"/>
              </a:lnSpc>
            </a:pPr>
            <a:r>
              <a:rPr sz="1500" b="0">
                <a:solidFill>
                  <a:srgbClr val="5A6472"/>
                </a:solidFill>
                <a:latin typeface="Calibri"/>
              </a:rPr>
              <a:t>Роль: обратная связь в момент, когда ещё можно исправить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63640" y="1828800"/>
            <a:ext cx="521208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263640" y="1828800"/>
            <a:ext cx="64008" cy="3291840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583679" y="2084832"/>
            <a:ext cx="45720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1">
                <a:solidFill>
                  <a:srgbClr val="1F2A3D"/>
                </a:solidFill>
                <a:latin typeface="Calibri"/>
              </a:rPr>
              <a:t>Тематический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83679" y="2606040"/>
            <a:ext cx="4572000" cy="2286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0">
                <a:solidFill>
                  <a:srgbClr val="5A6472"/>
                </a:solidFill>
                <a:latin typeface="Calibri"/>
              </a:rPr>
              <a:t>Проводится по завершении изучения темы, в логической системе, соответствующей структуре темы</a:t>
            </a:r>
          </a:p>
          <a:p>
            <a:pPr algn="l">
              <a:lnSpc>
                <a:spcPct val="120000"/>
              </a:lnSpc>
            </a:pPr>
            <a:endParaRPr/>
          </a:p>
          <a:p>
            <a:pPr algn="l">
              <a:lnSpc>
                <a:spcPct val="120000"/>
              </a:lnSpc>
            </a:pPr>
            <a:r>
              <a:rPr sz="1500" b="0">
                <a:solidFill>
                  <a:srgbClr val="5A6472"/>
                </a:solidFill>
                <a:latin typeface="Calibri"/>
              </a:rPr>
              <a:t>Формы: контрольные и тематические самостоятельные работы</a:t>
            </a:r>
          </a:p>
          <a:p>
            <a:pPr algn="l">
              <a:lnSpc>
                <a:spcPct val="120000"/>
              </a:lnSpc>
            </a:pPr>
            <a:endParaRPr/>
          </a:p>
          <a:p>
            <a:pPr algn="l">
              <a:lnSpc>
                <a:spcPct val="120000"/>
              </a:lnSpc>
            </a:pPr>
            <a:r>
              <a:rPr sz="1500" b="0">
                <a:solidFill>
                  <a:srgbClr val="5A6472"/>
                </a:solidFill>
                <a:latin typeface="Calibri"/>
              </a:rPr>
              <a:t>Объём и сроки — на усмотрение учителя, но работа не более 20–25 минут учебного занятия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6355080"/>
            <a:ext cx="8229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5A6472"/>
                </a:solidFill>
                <a:latin typeface="Calibri"/>
              </a:rPr>
              <a:t>Контрольно-оценочная деятельность на уроках истории  |  УО РБ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55680" y="6355080"/>
            <a:ext cx="5486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5A6472"/>
                </a:solidFill>
                <a:latin typeface="Calibri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199" y="274638"/>
            <a:ext cx="12281647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Сопоставление: стандарт и методические указания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0438" y="863321"/>
            <a:ext cx="6230810" cy="5994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335997" y="1417638"/>
            <a:ext cx="1976897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rgbClr val="800080"/>
                </a:solidFill>
                <a:effectLst/>
                <a:latin typeface="inter" charset="0"/>
                <a:ea typeface="Times New Roman" pitchFamily="18" charset="0"/>
                <a:cs typeface="Times New Roman" pitchFamily="18" charset="0"/>
              </a:rPr>
              <a:t>Главный тезис: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800080"/>
                </a:solidFill>
                <a:effectLst/>
                <a:latin typeface="inter" charset="0"/>
                <a:ea typeface="Times New Roman" pitchFamily="18" charset="0"/>
                <a:cs typeface="Times New Roman" pitchFamily="18" charset="0"/>
              </a:rPr>
              <a:t> стандарт определяет </a:t>
            </a: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rgbClr val="800080"/>
                </a:solidFill>
                <a:effectLst/>
                <a:latin typeface="inter" charset="0"/>
                <a:ea typeface="Times New Roman" pitchFamily="18" charset="0"/>
                <a:cs typeface="Times New Roman" pitchFamily="18" charset="0"/>
              </a:rPr>
              <a:t>«что и на каком уровне»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800080"/>
                </a:solidFill>
                <a:effectLst/>
                <a:latin typeface="inter" charset="0"/>
                <a:ea typeface="Times New Roman" pitchFamily="18" charset="0"/>
                <a:cs typeface="Times New Roman" pitchFamily="18" charset="0"/>
              </a:rPr>
              <a:t> проверять, методические указания — </a:t>
            </a: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rgbClr val="800080"/>
                </a:solidFill>
                <a:effectLst/>
                <a:latin typeface="inter" charset="0"/>
                <a:ea typeface="Times New Roman" pitchFamily="18" charset="0"/>
                <a:cs typeface="Times New Roman" pitchFamily="18" charset="0"/>
              </a:rPr>
              <a:t>«как и по каким правилам»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800080"/>
                </a:solidFill>
                <a:effectLst/>
                <a:latin typeface="inter" charset="0"/>
                <a:ea typeface="Times New Roman" pitchFamily="18" charset="0"/>
                <a:cs typeface="Times New Roman" pitchFamily="18" charset="0"/>
              </a:rPr>
              <a:t> оценивать. Тематическая тестовая работа должна быть на пересечении этих двух линий.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F4F1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17320"/>
            <a:ext cx="12191695" cy="64008"/>
          </a:xfrm>
          <a:prstGeom prst="rect">
            <a:avLst/>
          </a:prstGeom>
          <a:solidFill>
            <a:srgbClr val="C127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274320"/>
            <a:ext cx="91440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C1272D"/>
                </a:solidFill>
                <a:latin typeface="Calibri"/>
              </a:rPr>
              <a:t>РАЗДЕЛ 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66928"/>
            <a:ext cx="1078992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1F2A3D"/>
                </a:solidFill>
                <a:latin typeface="Calibri"/>
              </a:rPr>
              <a:t>Формы и методы контроля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1920240"/>
            <a:ext cx="2606040" cy="310896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22960" y="1920240"/>
            <a:ext cx="2606040" cy="64008"/>
          </a:xfrm>
          <a:prstGeom prst="rect">
            <a:avLst/>
          </a:prstGeom>
          <a:solidFill>
            <a:srgbClr val="C127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97280" y="2240280"/>
            <a:ext cx="21031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1F2A3D"/>
                </a:solidFill>
                <a:latin typeface="Calibri"/>
              </a:rPr>
              <a:t>Опрос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2880360"/>
            <a:ext cx="2103120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5A6472"/>
                </a:solidFill>
                <a:latin typeface="Calibri"/>
              </a:rPr>
              <a:t>устный опрос</a:t>
            </a:r>
          </a:p>
          <a:p>
            <a:pPr algn="l">
              <a:lnSpc>
                <a:spcPct val="135000"/>
              </a:lnSpc>
            </a:pPr>
            <a:r>
              <a:rPr sz="1400" b="0">
                <a:solidFill>
                  <a:srgbClr val="5A6472"/>
                </a:solidFill>
                <a:latin typeface="Calibri"/>
              </a:rPr>
              <a:t>письменный опрос</a:t>
            </a:r>
          </a:p>
          <a:p>
            <a:pPr algn="l">
              <a:lnSpc>
                <a:spcPct val="135000"/>
              </a:lnSpc>
            </a:pPr>
            <a:r>
              <a:rPr sz="1400" b="0">
                <a:solidFill>
                  <a:srgbClr val="5A6472"/>
                </a:solidFill>
                <a:latin typeface="Calibri"/>
              </a:rPr>
              <a:t>тестовое задание</a:t>
            </a:r>
          </a:p>
        </p:txBody>
      </p:sp>
      <p:sp>
        <p:nvSpPr>
          <p:cNvPr id="10" name="Rectangle 9"/>
          <p:cNvSpPr/>
          <p:nvPr/>
        </p:nvSpPr>
        <p:spPr>
          <a:xfrm>
            <a:off x="3611879" y="1920240"/>
            <a:ext cx="2606040" cy="310896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3611879" y="1920240"/>
            <a:ext cx="2606040" cy="64008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886200" y="2240280"/>
            <a:ext cx="21031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1F2A3D"/>
                </a:solidFill>
                <a:latin typeface="Calibri"/>
              </a:rPr>
              <a:t>Работа с источником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86200" y="2880360"/>
            <a:ext cx="2103120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5A6472"/>
                </a:solidFill>
                <a:latin typeface="Calibri"/>
              </a:rPr>
              <a:t>исторический документ</a:t>
            </a:r>
          </a:p>
          <a:p>
            <a:pPr algn="l">
              <a:lnSpc>
                <a:spcPct val="135000"/>
              </a:lnSpc>
            </a:pPr>
            <a:r>
              <a:rPr sz="1400" b="0">
                <a:solidFill>
                  <a:srgbClr val="5A6472"/>
                </a:solidFill>
                <a:latin typeface="Calibri"/>
              </a:rPr>
              <a:t>карта, иллюстрация</a:t>
            </a:r>
          </a:p>
          <a:p>
            <a:pPr algn="l">
              <a:lnSpc>
                <a:spcPct val="135000"/>
              </a:lnSpc>
            </a:pPr>
            <a:r>
              <a:rPr sz="1400" b="0">
                <a:solidFill>
                  <a:srgbClr val="5A6472"/>
                </a:solidFill>
                <a:latin typeface="Calibri"/>
              </a:rPr>
              <a:t>статистические данные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0" y="1920240"/>
            <a:ext cx="2606040" cy="310896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400800" y="1920240"/>
            <a:ext cx="2606040" cy="64008"/>
          </a:xfrm>
          <a:prstGeom prst="rect">
            <a:avLst/>
          </a:prstGeom>
          <a:solidFill>
            <a:srgbClr val="C127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675120" y="2240280"/>
            <a:ext cx="21031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1F2A3D"/>
                </a:solidFill>
                <a:latin typeface="Calibri"/>
              </a:rPr>
              <a:t>Практика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75120" y="2880360"/>
            <a:ext cx="2103120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5A6472"/>
                </a:solidFill>
                <a:latin typeface="Calibri"/>
              </a:rPr>
              <a:t>проблемное задание</a:t>
            </a:r>
          </a:p>
          <a:p>
            <a:pPr algn="l">
              <a:lnSpc>
                <a:spcPct val="135000"/>
              </a:lnSpc>
            </a:pPr>
            <a:r>
              <a:rPr sz="1400" b="0">
                <a:solidFill>
                  <a:srgbClr val="5A6472"/>
                </a:solidFill>
                <a:latin typeface="Calibri"/>
              </a:rPr>
              <a:t>мини-исследование</a:t>
            </a:r>
          </a:p>
          <a:p>
            <a:pPr algn="l">
              <a:lnSpc>
                <a:spcPct val="135000"/>
              </a:lnSpc>
            </a:pPr>
            <a:r>
              <a:rPr sz="1400" b="0">
                <a:solidFill>
                  <a:srgbClr val="5A6472"/>
                </a:solidFill>
                <a:latin typeface="Calibri"/>
              </a:rPr>
              <a:t>устный анализ позиции историка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189719" y="1920240"/>
            <a:ext cx="2606040" cy="310896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9189719" y="1920240"/>
            <a:ext cx="2606040" cy="64008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464040" y="2240280"/>
            <a:ext cx="21031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>
                <a:solidFill>
                  <a:srgbClr val="1F2A3D"/>
                </a:solidFill>
                <a:latin typeface="Calibri"/>
              </a:rPr>
              <a:t>Организация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464040" y="2880360"/>
            <a:ext cx="2103120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5A6472"/>
                </a:solidFill>
                <a:latin typeface="Calibri"/>
              </a:rPr>
              <a:t>работа в парах и группах</a:t>
            </a:r>
          </a:p>
          <a:p>
            <a:pPr algn="l">
              <a:lnSpc>
                <a:spcPct val="135000"/>
              </a:lnSpc>
            </a:pPr>
            <a:r>
              <a:rPr sz="1400" b="0">
                <a:solidFill>
                  <a:srgbClr val="5A6472"/>
                </a:solidFill>
                <a:latin typeface="Calibri"/>
              </a:rPr>
              <a:t>защита вывода</a:t>
            </a:r>
          </a:p>
          <a:p>
            <a:pPr algn="l">
              <a:lnSpc>
                <a:spcPct val="135000"/>
              </a:lnSpc>
            </a:pPr>
            <a:r>
              <a:rPr sz="1400" b="0">
                <a:solidFill>
                  <a:srgbClr val="5A6472"/>
                </a:solidFill>
                <a:latin typeface="Calibri"/>
              </a:rPr>
              <a:t>исторический дебаты/дискуссия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22960" y="5257800"/>
            <a:ext cx="10607040" cy="548640"/>
          </a:xfrm>
          <a:prstGeom prst="rect">
            <a:avLst/>
          </a:prstGeom>
          <a:solidFill>
            <a:srgbClr val="F4F1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097280" y="5394960"/>
            <a:ext cx="100584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F2A3D"/>
                </a:solidFill>
                <a:latin typeface="Calibri"/>
              </a:rPr>
              <a:t>Метод выбирается под проверяемую компетенцию, а не наоборот.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1520" y="6355080"/>
            <a:ext cx="8229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5A6472"/>
                </a:solidFill>
                <a:latin typeface="Calibri"/>
              </a:rPr>
              <a:t>Контрольно-оценочная деятельность на уроках истории  |  УО РБ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155680" y="6355080"/>
            <a:ext cx="5486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5A6472"/>
                </a:solidFill>
                <a:latin typeface="Calibri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F4F1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17320"/>
            <a:ext cx="12191695" cy="64008"/>
          </a:xfrm>
          <a:prstGeom prst="rect">
            <a:avLst/>
          </a:prstGeom>
          <a:solidFill>
            <a:srgbClr val="C127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274320"/>
            <a:ext cx="91440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C1272D"/>
                </a:solidFill>
                <a:latin typeface="Calibri"/>
              </a:rPr>
              <a:t>РАЗДЕЛ 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66928"/>
            <a:ext cx="1078992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1F2A3D"/>
                </a:solidFill>
                <a:latin typeface="Calibri"/>
              </a:rPr>
              <a:t>Критерии и выставление отметок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828800"/>
            <a:ext cx="1060704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C1272D"/>
                </a:solidFill>
                <a:latin typeface="Calibri"/>
              </a:rPr>
              <a:t>Критерии оценивания  </a:t>
            </a:r>
            <a:r>
              <a:rPr sz="1700">
                <a:solidFill>
                  <a:srgbClr val="1F2A3D"/>
                </a:solidFill>
                <a:latin typeface="Calibri"/>
              </a:rPr>
              <a:t>критериальные, по показателям освоения компетенций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C1272D"/>
                </a:solidFill>
                <a:latin typeface="Calibri"/>
              </a:rPr>
              <a:t>Виды работ  </a:t>
            </a:r>
            <a:r>
              <a:rPr sz="1700">
                <a:solidFill>
                  <a:srgbClr val="1F2A3D"/>
                </a:solidFill>
                <a:latin typeface="Calibri"/>
              </a:rPr>
              <a:t>текущий контроль, тематический контроль, контрольные работы; промежуточная аттестация — в формах, установленных учреждением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C1272D"/>
                </a:solidFill>
                <a:latin typeface="Calibri"/>
              </a:rPr>
              <a:t>Формы отметок  </a:t>
            </a:r>
            <a:r>
              <a:rPr sz="1700">
                <a:solidFill>
                  <a:srgbClr val="1F2A3D"/>
                </a:solidFill>
                <a:latin typeface="Calibri"/>
              </a:rPr>
              <a:t>словесная, балльная, цифровая, уровневая; «зачёт/незачёт» — по усмотрению учителя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C1272D"/>
                </a:solidFill>
                <a:latin typeface="Calibri"/>
              </a:rPr>
              <a:t>Отметка только за самостоятельную работу  </a:t>
            </a:r>
            <a:r>
              <a:rPr sz="1700">
                <a:solidFill>
                  <a:srgbClr val="1F2A3D"/>
                </a:solidFill>
                <a:latin typeface="Calibri"/>
              </a:rPr>
              <a:t>за поведение и посещаемость отметка не выставляется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C1272D"/>
                </a:solidFill>
                <a:latin typeface="Calibri"/>
              </a:rPr>
              <a:t>Фиксация  </a:t>
            </a:r>
            <a:r>
              <a:rPr sz="1700">
                <a:solidFill>
                  <a:srgbClr val="1F2A3D"/>
                </a:solidFill>
                <a:latin typeface="Calibri"/>
              </a:rPr>
              <a:t>результаты в журнале, отражение в тематическом планировании и характеристике личности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355080"/>
            <a:ext cx="8229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5A6472"/>
                </a:solidFill>
                <a:latin typeface="Calibri"/>
              </a:rPr>
              <a:t>Контрольно-оценочная деятельность на уроках истории  |  УО РБ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55680" y="6355080"/>
            <a:ext cx="5486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5A6472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F4F1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17320"/>
            <a:ext cx="12191695" cy="64008"/>
          </a:xfrm>
          <a:prstGeom prst="rect">
            <a:avLst/>
          </a:prstGeom>
          <a:solidFill>
            <a:srgbClr val="C127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274320"/>
            <a:ext cx="91440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C1272D"/>
                </a:solidFill>
                <a:latin typeface="Calibri"/>
              </a:rPr>
              <a:t>РАЗДЕЛ 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66928"/>
            <a:ext cx="1078992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1F2A3D"/>
                </a:solidFill>
                <a:latin typeface="Calibri"/>
              </a:rPr>
              <a:t>Обратная связь и коррекция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1828800"/>
            <a:ext cx="3429000" cy="310896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22960" y="1828800"/>
            <a:ext cx="64008" cy="3108960"/>
          </a:xfrm>
          <a:prstGeom prst="rect">
            <a:avLst/>
          </a:prstGeom>
          <a:solidFill>
            <a:srgbClr val="C127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43000" y="2084832"/>
            <a:ext cx="27889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1">
                <a:solidFill>
                  <a:srgbClr val="1F2A3D"/>
                </a:solidFill>
                <a:latin typeface="Calibri"/>
              </a:rPr>
              <a:t>Разбор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2606040"/>
            <a:ext cx="2788920" cy="2103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0">
                <a:solidFill>
                  <a:srgbClr val="5A6472"/>
                </a:solidFill>
                <a:latin typeface="Calibri"/>
              </a:rPr>
              <a:t>Краткое разъяснение типичных ошибок сразу после проверки</a:t>
            </a:r>
          </a:p>
          <a:p>
            <a:pPr algn="l">
              <a:lnSpc>
                <a:spcPct val="120000"/>
              </a:lnSpc>
            </a:pPr>
            <a:endParaRPr/>
          </a:p>
          <a:p>
            <a:pPr algn="l">
              <a:lnSpc>
                <a:spcPct val="120000"/>
              </a:lnSpc>
            </a:pPr>
            <a:r>
              <a:rPr sz="1500" b="0">
                <a:solidFill>
                  <a:srgbClr val="5A6472"/>
                </a:solidFill>
                <a:latin typeface="Calibri"/>
              </a:rPr>
              <a:t>Повторная отработка именно этих ошибок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80560" y="1828800"/>
            <a:ext cx="3429000" cy="310896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480560" y="1828800"/>
            <a:ext cx="64008" cy="3108960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800600" y="2084832"/>
            <a:ext cx="27889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1">
                <a:solidFill>
                  <a:srgbClr val="1F2A3D"/>
                </a:solidFill>
                <a:latin typeface="Calibri"/>
              </a:rPr>
              <a:t>Индивидуальная работа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00600" y="2606040"/>
            <a:ext cx="2788920" cy="2103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0">
                <a:solidFill>
                  <a:srgbClr val="5A6472"/>
                </a:solidFill>
                <a:latin typeface="Calibri"/>
              </a:rPr>
              <a:t>Работа с учащимися, имеющими затруднения</a:t>
            </a:r>
          </a:p>
          <a:p>
            <a:pPr algn="l">
              <a:lnSpc>
                <a:spcPct val="120000"/>
              </a:lnSpc>
            </a:pPr>
            <a:endParaRPr/>
          </a:p>
          <a:p>
            <a:pPr algn="l">
              <a:lnSpc>
                <a:spcPct val="120000"/>
              </a:lnSpc>
            </a:pPr>
            <a:r>
              <a:rPr sz="1500" b="0">
                <a:solidFill>
                  <a:srgbClr val="5A6472"/>
                </a:solidFill>
                <a:latin typeface="Calibri"/>
              </a:rPr>
              <a:t>Коррекционные задания</a:t>
            </a:r>
          </a:p>
          <a:p>
            <a:pPr algn="l">
              <a:lnSpc>
                <a:spcPct val="120000"/>
              </a:lnSpc>
            </a:pPr>
            <a:endParaRPr/>
          </a:p>
          <a:p>
            <a:pPr algn="l">
              <a:lnSpc>
                <a:spcPct val="120000"/>
              </a:lnSpc>
            </a:pPr>
            <a:r>
              <a:rPr sz="1500" b="0">
                <a:solidFill>
                  <a:srgbClr val="5A6472"/>
                </a:solidFill>
                <a:latin typeface="Calibri"/>
              </a:rPr>
              <a:t>Взаимодействие с родителями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138160" y="1828800"/>
            <a:ext cx="3429000" cy="310896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138160" y="1828800"/>
            <a:ext cx="64008" cy="3108960"/>
          </a:xfrm>
          <a:prstGeom prst="rect">
            <a:avLst/>
          </a:prstGeom>
          <a:solidFill>
            <a:srgbClr val="2E6B4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458200" y="2084832"/>
            <a:ext cx="27889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1">
                <a:solidFill>
                  <a:srgbClr val="1F2A3D"/>
                </a:solidFill>
                <a:latin typeface="Calibri"/>
              </a:rPr>
              <a:t>Повторная проверка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58200" y="2606040"/>
            <a:ext cx="2788920" cy="2103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0">
                <a:solidFill>
                  <a:srgbClr val="5A6472"/>
                </a:solidFill>
                <a:latin typeface="Calibri"/>
              </a:rPr>
              <a:t>Планирование работы над ошибками</a:t>
            </a:r>
          </a:p>
          <a:p>
            <a:pPr algn="l">
              <a:lnSpc>
                <a:spcPct val="120000"/>
              </a:lnSpc>
            </a:pPr>
            <a:endParaRPr/>
          </a:p>
          <a:p>
            <a:pPr algn="l">
              <a:lnSpc>
                <a:spcPct val="120000"/>
              </a:lnSpc>
            </a:pPr>
            <a:r>
              <a:rPr sz="1500" b="0">
                <a:solidFill>
                  <a:srgbClr val="5A6472"/>
                </a:solidFill>
                <a:latin typeface="Calibri"/>
              </a:rPr>
              <a:t>Проверка результата коррекции</a:t>
            </a:r>
          </a:p>
          <a:p>
            <a:pPr algn="l">
              <a:lnSpc>
                <a:spcPct val="120000"/>
              </a:lnSpc>
            </a:pPr>
            <a:endParaRPr/>
          </a:p>
          <a:p>
            <a:pPr algn="l">
              <a:lnSpc>
                <a:spcPct val="120000"/>
              </a:lnSpc>
            </a:pPr>
            <a:r>
              <a:rPr sz="1500" b="0">
                <a:solidFill>
                  <a:srgbClr val="5A6472"/>
                </a:solidFill>
                <a:latin typeface="Calibri"/>
              </a:rPr>
              <a:t>Динамика, а не разовый балл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6355080"/>
            <a:ext cx="8229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5A6472"/>
                </a:solidFill>
                <a:latin typeface="Calibri"/>
              </a:rPr>
              <a:t>Контрольно-оценочная деятельность на уроках истории  |  УО РБ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155680" y="6355080"/>
            <a:ext cx="5486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5A6472"/>
                </a:solidFill>
                <a:latin typeface="Calibri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F4F1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17320"/>
            <a:ext cx="12191695" cy="64008"/>
          </a:xfrm>
          <a:prstGeom prst="rect">
            <a:avLst/>
          </a:prstGeom>
          <a:solidFill>
            <a:srgbClr val="C127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274320"/>
            <a:ext cx="91440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C1272D"/>
                </a:solidFill>
                <a:latin typeface="Calibri"/>
              </a:rPr>
              <a:t>РАЗДЕЛ 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66928"/>
            <a:ext cx="1078992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1F2A3D"/>
                </a:solidFill>
                <a:latin typeface="Calibri"/>
              </a:rPr>
              <a:t>Прозрачность и доступность оценивания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828800"/>
            <a:ext cx="1060704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C1272D"/>
                </a:solidFill>
                <a:latin typeface="Calibri"/>
              </a:rPr>
              <a:t>Критерии и формы контроля фиксируются  </a:t>
            </a:r>
            <a:r>
              <a:rPr sz="1800">
                <a:solidFill>
                  <a:srgbClr val="1F2A3D"/>
                </a:solidFill>
                <a:latin typeface="Calibri"/>
              </a:rPr>
              <a:t>в календарно-тематическом планировании и доводятся до учащихся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C1272D"/>
                </a:solidFill>
                <a:latin typeface="Calibri"/>
              </a:rPr>
              <a:t>Оценочные материалы доступны  </a:t>
            </a:r>
            <a:r>
              <a:rPr sz="1800">
                <a:solidFill>
                  <a:srgbClr val="1F2A3D"/>
                </a:solidFill>
                <a:latin typeface="Calibri"/>
              </a:rPr>
              <a:t>критерии, балльные веса, образцы работ — для ознакомления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C1272D"/>
                </a:solidFill>
                <a:latin typeface="Calibri"/>
              </a:rPr>
              <a:t>Самоконтрольные материалы  </a:t>
            </a:r>
            <a:r>
              <a:rPr sz="1800">
                <a:solidFill>
                  <a:srgbClr val="1F2A3D"/>
                </a:solidFill>
                <a:latin typeface="Calibri"/>
              </a:rPr>
              <a:t>по запросу учащихся и родителей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C1272D"/>
                </a:solidFill>
                <a:latin typeface="Calibri"/>
              </a:rPr>
              <a:t>Право на знание результата  </a:t>
            </a:r>
            <a:r>
              <a:rPr sz="1800">
                <a:solidFill>
                  <a:srgbClr val="1F2A3D"/>
                </a:solidFill>
                <a:latin typeface="Calibri"/>
              </a:rPr>
              <a:t>ученик должен понимать, за что и как получена отметка</a:t>
            </a:r>
          </a:p>
        </p:txBody>
      </p:sp>
      <p:sp>
        <p:nvSpPr>
          <p:cNvPr id="7" name="Rectangle 6"/>
          <p:cNvSpPr/>
          <p:nvPr/>
        </p:nvSpPr>
        <p:spPr>
          <a:xfrm>
            <a:off x="822960" y="5120640"/>
            <a:ext cx="10607040" cy="685800"/>
          </a:xfrm>
          <a:prstGeom prst="rect">
            <a:avLst/>
          </a:prstGeom>
          <a:solidFill>
            <a:srgbClr val="F4F1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97280" y="5285232"/>
            <a:ext cx="1005840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0">
                <a:solidFill>
                  <a:srgbClr val="1F2A3D"/>
                </a:solidFill>
                <a:latin typeface="Calibri"/>
              </a:rPr>
              <a:t>Прозрачность снимает конфликт: оценивание перестаёт быть «на усмотрение» и становится процессом.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6355080"/>
            <a:ext cx="8229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5A6472"/>
                </a:solidFill>
                <a:latin typeface="Calibri"/>
              </a:rPr>
              <a:t>Контрольно-оценочная деятельность на уроках истории  |  УО РБ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55680" y="6355080"/>
            <a:ext cx="5486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5A6472"/>
                </a:solidFill>
                <a:latin typeface="Calibri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F4F1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1417320"/>
            <a:ext cx="12191695" cy="64008"/>
          </a:xfrm>
          <a:prstGeom prst="rect">
            <a:avLst/>
          </a:prstGeom>
          <a:solidFill>
            <a:srgbClr val="C127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274320"/>
            <a:ext cx="91440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C1272D"/>
                </a:solidFill>
                <a:latin typeface="Calibri"/>
              </a:rPr>
              <a:t>РАЗДЕЛ 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66928"/>
            <a:ext cx="1078992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>
                <a:solidFill>
                  <a:srgbClr val="1F2A3D"/>
                </a:solidFill>
                <a:latin typeface="Calibri"/>
              </a:rPr>
              <a:t>Практический алгоритм учителя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2011680"/>
            <a:ext cx="205740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600200" y="1691640"/>
            <a:ext cx="502920" cy="502920"/>
          </a:xfrm>
          <a:prstGeom prst="ellipse">
            <a:avLst/>
          </a:prstGeom>
          <a:solidFill>
            <a:srgbClr val="C127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2423160"/>
            <a:ext cx="16002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500" b="1">
                <a:solidFill>
                  <a:srgbClr val="1F2A3D"/>
                </a:solidFill>
                <a:latin typeface="Calibri"/>
              </a:rPr>
              <a:t>Спроектировать диагностику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3154680"/>
            <a:ext cx="160020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1300" b="0">
                <a:solidFill>
                  <a:srgbClr val="5A6472"/>
                </a:solidFill>
                <a:latin typeface="Calibri"/>
              </a:rPr>
              <a:t>перечень компетенций → задания → критерии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52928" y="3017520"/>
            <a:ext cx="228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1">
                <a:solidFill>
                  <a:srgbClr val="C1272D"/>
                </a:solidFill>
                <a:latin typeface="Calibri"/>
              </a:rPr>
              <a:t>→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035808" y="2011680"/>
            <a:ext cx="205740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3813048" y="1691640"/>
            <a:ext cx="502920" cy="502920"/>
          </a:xfrm>
          <a:prstGeom prst="ellipse">
            <a:avLst/>
          </a:prstGeom>
          <a:solidFill>
            <a:srgbClr val="C127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64408" y="2423160"/>
            <a:ext cx="16002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500" b="1">
                <a:solidFill>
                  <a:srgbClr val="1F2A3D"/>
                </a:solidFill>
                <a:latin typeface="Calibri"/>
              </a:rPr>
              <a:t>Провести и обработать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64408" y="3154680"/>
            <a:ext cx="160020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1300" b="0">
                <a:solidFill>
                  <a:srgbClr val="5A6472"/>
                </a:solidFill>
                <a:latin typeface="Calibri"/>
              </a:rPr>
              <a:t>собрать результаты, распределить по уровням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65776" y="3017520"/>
            <a:ext cx="228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1">
                <a:solidFill>
                  <a:srgbClr val="C1272D"/>
                </a:solidFill>
                <a:latin typeface="Calibri"/>
              </a:rPr>
              <a:t>→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248656" y="2011680"/>
            <a:ext cx="205740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6025896" y="1691640"/>
            <a:ext cx="502920" cy="502920"/>
          </a:xfrm>
          <a:prstGeom prst="ellipse">
            <a:avLst/>
          </a:prstGeom>
          <a:solidFill>
            <a:srgbClr val="C127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77256" y="2423160"/>
            <a:ext cx="1984248" cy="6232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500" b="1">
                <a:solidFill>
                  <a:srgbClr val="1F2A3D"/>
                </a:solidFill>
                <a:latin typeface="Calibri"/>
              </a:rPr>
              <a:t>Проанализировать ошибки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77256" y="3154680"/>
            <a:ext cx="160020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1300" b="0">
                <a:solidFill>
                  <a:srgbClr val="5A6472"/>
                </a:solidFill>
                <a:latin typeface="Calibri"/>
              </a:rPr>
              <a:t>скорректировать обучение, а не только отметки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78624" y="3017520"/>
            <a:ext cx="228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1">
                <a:solidFill>
                  <a:srgbClr val="C1272D"/>
                </a:solidFill>
                <a:latin typeface="Calibri"/>
              </a:rPr>
              <a:t>→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461504" y="2011680"/>
            <a:ext cx="205740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8238744" y="1691640"/>
            <a:ext cx="502920" cy="502920"/>
          </a:xfrm>
          <a:prstGeom prst="ellipse">
            <a:avLst/>
          </a:prstGeom>
          <a:solidFill>
            <a:srgbClr val="C127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90104" y="2423160"/>
            <a:ext cx="16002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500" b="1">
                <a:solidFill>
                  <a:srgbClr val="1F2A3D"/>
                </a:solidFill>
                <a:latin typeface="Calibri"/>
              </a:rPr>
              <a:t>Выставить отметки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90104" y="3154680"/>
            <a:ext cx="160020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1300" b="0">
                <a:solidFill>
                  <a:srgbClr val="5A6472"/>
                </a:solidFill>
                <a:latin typeface="Calibri"/>
              </a:rPr>
              <a:t>запись в журнале, разбор с классом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491472" y="3017520"/>
            <a:ext cx="228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1">
                <a:solidFill>
                  <a:srgbClr val="C1272D"/>
                </a:solidFill>
                <a:latin typeface="Calibri"/>
              </a:rPr>
              <a:t>→</a:t>
            </a:r>
          </a:p>
        </p:txBody>
      </p:sp>
      <p:sp>
        <p:nvSpPr>
          <p:cNvPr id="26" name="Rectangle 25"/>
          <p:cNvSpPr/>
          <p:nvPr/>
        </p:nvSpPr>
        <p:spPr>
          <a:xfrm>
            <a:off x="9674352" y="2011680"/>
            <a:ext cx="2057400" cy="23774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10451592" y="1691640"/>
            <a:ext cx="502920" cy="502920"/>
          </a:xfrm>
          <a:prstGeom prst="ellipse">
            <a:avLst/>
          </a:prstGeom>
          <a:solidFill>
            <a:srgbClr val="C127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sz="20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902951" y="2423160"/>
            <a:ext cx="2002177" cy="6232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500" b="1">
                <a:solidFill>
                  <a:srgbClr val="1F2A3D"/>
                </a:solidFill>
                <a:latin typeface="Calibri"/>
              </a:rPr>
              <a:t>Спланировать работу над ошибками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902952" y="3154680"/>
            <a:ext cx="160020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30000"/>
              </a:lnSpc>
            </a:pPr>
            <a:r>
              <a:rPr sz="1300" b="0">
                <a:solidFill>
                  <a:srgbClr val="5A6472"/>
                </a:solidFill>
                <a:latin typeface="Calibri"/>
              </a:rPr>
              <a:t>повторная проверка и фиксация динамики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31520" y="6355080"/>
            <a:ext cx="822960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>
                <a:solidFill>
                  <a:srgbClr val="5A6472"/>
                </a:solidFill>
                <a:latin typeface="Calibri"/>
              </a:rPr>
              <a:t>Контрольно-оценочная деятельность на уроках истории  |  УО РБ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155680" y="6355080"/>
            <a:ext cx="54864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1000" b="0">
                <a:solidFill>
                  <a:srgbClr val="5A6472"/>
                </a:solidFill>
                <a:latin typeface="Calibri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C127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097280" y="1371600"/>
            <a:ext cx="91440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>
                <a:solidFill>
                  <a:srgbClr val="D9A441"/>
                </a:solidFill>
                <a:latin typeface="Calibri"/>
              </a:rPr>
              <a:t>ГЛАВНОЕ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1828800"/>
            <a:ext cx="100584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>
                <a:solidFill>
                  <a:srgbClr val="FFFFFF"/>
                </a:solidFill>
                <a:latin typeface="Calibri"/>
              </a:rPr>
              <a:t>Показатель качества — не средний балл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2743200"/>
            <a:ext cx="1005840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2000" b="0">
                <a:solidFill>
                  <a:srgbClr val="C8D0DD"/>
                </a:solidFill>
                <a:latin typeface="Calibri"/>
              </a:rPr>
              <a:t>А доля учащихся, освоивших каждую компетенцию на уровне выше базового,</a:t>
            </a:r>
          </a:p>
          <a:p>
            <a:pPr algn="l">
              <a:lnSpc>
                <a:spcPct val="135000"/>
              </a:lnSpc>
            </a:pPr>
            <a:r>
              <a:rPr sz="2000" b="0">
                <a:solidFill>
                  <a:srgbClr val="C8D0DD"/>
                </a:solidFill>
                <a:latin typeface="Calibri"/>
              </a:rPr>
              <a:t>и положительная динамика этой доли от темы к теме.</a:t>
            </a:r>
          </a:p>
        </p:txBody>
      </p:sp>
      <p:sp>
        <p:nvSpPr>
          <p:cNvPr id="7" name="Rectangle 6"/>
          <p:cNvSpPr/>
          <p:nvPr/>
        </p:nvSpPr>
        <p:spPr>
          <a:xfrm>
            <a:off x="1097280" y="4297680"/>
            <a:ext cx="2011680" cy="45720"/>
          </a:xfrm>
          <a:prstGeom prst="rect">
            <a:avLst/>
          </a:prstGeom>
          <a:solidFill>
            <a:srgbClr val="D9A4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97280" y="4572000"/>
            <a:ext cx="960120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D9A441"/>
                </a:solidFill>
                <a:latin typeface="Calibri"/>
              </a:rPr>
              <a:t>Оценивание работает, когда за ним стоит решение: что изменить в следующем уроке.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968</Words>
  <Application>Microsoft Macintosh PowerPoint</Application>
  <PresentationFormat>Произвольный</PresentationFormat>
  <Paragraphs>200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Сопоставление: стандарт и методические указания 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LuckyOne</dc:creator>
  <dc:description>generated using python-pptx</dc:description>
  <cp:lastModifiedBy>LuckyOne</cp:lastModifiedBy>
  <cp:revision>5</cp:revision>
  <dcterms:created xsi:type="dcterms:W3CDTF">2013-01-27T09:14:16Z</dcterms:created>
  <dcterms:modified xsi:type="dcterms:W3CDTF">2026-10-27T18:35:08Z</dcterms:modified>
</cp:coreProperties>
</file>