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58" r:id="rId4"/>
    <p:sldId id="257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63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1C3A0FB-53BE-4FDF-98D4-4AF6E755766B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7866FF3-1946-447F-B41F-75DA406165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3A0FB-53BE-4FDF-98D4-4AF6E755766B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66FF3-1946-447F-B41F-75DA406165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3A0FB-53BE-4FDF-98D4-4AF6E755766B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66FF3-1946-447F-B41F-75DA406165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3A0FB-53BE-4FDF-98D4-4AF6E755766B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66FF3-1946-447F-B41F-75DA406165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1C3A0FB-53BE-4FDF-98D4-4AF6E755766B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7866FF3-1946-447F-B41F-75DA406165AA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1C3A0FB-53BE-4FDF-98D4-4AF6E755766B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7866FF3-1946-447F-B41F-75DA406165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3A0FB-53BE-4FDF-98D4-4AF6E755766B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66FF3-1946-447F-B41F-75DA406165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3A0FB-53BE-4FDF-98D4-4AF6E755766B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66FF3-1946-447F-B41F-75DA406165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3A0FB-53BE-4FDF-98D4-4AF6E755766B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66FF3-1946-447F-B41F-75DA406165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3A0FB-53BE-4FDF-98D4-4AF6E755766B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66FF3-1946-447F-B41F-75DA406165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3A0FB-53BE-4FDF-98D4-4AF6E755766B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66FF3-1946-447F-B41F-75DA406165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1C3A0FB-53BE-4FDF-98D4-4AF6E755766B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7866FF3-1946-447F-B41F-75DA406165A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556792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 smtClean="0"/>
              <a:t>«Права человека после Нюрнберга».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5301208"/>
            <a:ext cx="3312368" cy="139256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Проект подготовили учащиеся 9</a:t>
            </a:r>
            <a:r>
              <a:rPr lang="en-US" dirty="0" smtClean="0"/>
              <a:t>“</a:t>
            </a:r>
            <a:r>
              <a:rPr lang="ru-RU" dirty="0" smtClean="0"/>
              <a:t>Б</a:t>
            </a:r>
            <a:r>
              <a:rPr lang="en-US" dirty="0" smtClean="0"/>
              <a:t>”</a:t>
            </a:r>
            <a:r>
              <a:rPr lang="ru-RU" dirty="0" smtClean="0"/>
              <a:t>класса</a:t>
            </a:r>
          </a:p>
          <a:p>
            <a:r>
              <a:rPr lang="ru-RU" dirty="0" err="1" smtClean="0"/>
              <a:t>Марочкин</a:t>
            </a:r>
            <a:r>
              <a:rPr lang="ru-RU" dirty="0" smtClean="0"/>
              <a:t> Максим и </a:t>
            </a:r>
            <a:r>
              <a:rPr lang="ru-RU" dirty="0" err="1" smtClean="0"/>
              <a:t>Шатухин</a:t>
            </a:r>
            <a:r>
              <a:rPr lang="ru-RU" dirty="0" smtClean="0"/>
              <a:t> Илья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198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такое Нюрнбергский процесс?</a:t>
            </a:r>
            <a:endParaRPr lang="ru-RU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Международный военный трибунал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​</a:t>
            </a:r>
            <a:br>
              <a:rPr lang="en-US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20 ноября 1945 — 1 октября 1946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​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109728" indent="0" fontAlgn="base">
              <a:buNone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Нюрнбергский процесс называют 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«Судом народов»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— это первый в истории международный суд, который осудил не просто отдельных преступников, а преступную государственную систему нацистской Германии.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​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74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Autofit/>
          </a:bodyPr>
          <a:lstStyle/>
          <a:p>
            <a:r>
              <a:rPr lang="ru-RU" sz="2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Какие военные преступления осудили на процессе в Нюрнберге </a:t>
            </a:r>
            <a:br>
              <a:rPr lang="ru-RU" sz="2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(20 ноября 1945 — 1 октября 1946 гг.)? </a:t>
            </a:r>
            <a:endParaRPr lang="ru-RU" sz="2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4325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Преступления </a:t>
            </a:r>
            <a:r>
              <a:rPr lang="ru-RU" sz="2500" b="1" dirty="0">
                <a:latin typeface="Times New Roman" pitchFamily="18" charset="0"/>
                <a:cs typeface="Times New Roman" pitchFamily="18" charset="0"/>
              </a:rPr>
              <a:t>против гражданского населения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Массовые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убийства мирных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жителей</a:t>
            </a:r>
          </a:p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Карательные акции и сожжение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деревень</a:t>
            </a:r>
          </a:p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Бессмысленное разрушение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городов</a:t>
            </a:r>
          </a:p>
          <a:p>
            <a:pPr marL="0" indent="0">
              <a:buNone/>
            </a:pPr>
            <a:r>
              <a:rPr lang="ru-RU" sz="2500" b="1" dirty="0">
                <a:latin typeface="Times New Roman" pitchFamily="18" charset="0"/>
                <a:cs typeface="Times New Roman" pitchFamily="18" charset="0"/>
              </a:rPr>
              <a:t>Использование концлагерей и террора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Создание сети концентрационных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лагерей</a:t>
            </a:r>
          </a:p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Убийство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заложников</a:t>
            </a:r>
          </a:p>
          <a:p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Медицинские эксперименты над людьми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68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431297"/>
              </p:ext>
            </p:extLst>
          </p:nvPr>
        </p:nvGraphicFramePr>
        <p:xfrm>
          <a:off x="107504" y="60960"/>
          <a:ext cx="8928992" cy="679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496"/>
                <a:gridCol w="4464496"/>
              </a:tblGrid>
              <a:tr h="795640">
                <a:tc>
                  <a:txBody>
                    <a:bodyPr/>
                    <a:lstStyle/>
                    <a:p>
                      <a:pPr algn="ctr"/>
                      <a:r>
                        <a:rPr lang="ru-RU" sz="3000" dirty="0" smtClean="0">
                          <a:latin typeface="Times New Roman" pitchFamily="18" charset="0"/>
                          <a:cs typeface="Times New Roman" pitchFamily="18" charset="0"/>
                        </a:rPr>
                        <a:t>Права</a:t>
                      </a:r>
                      <a:r>
                        <a:rPr lang="ru-RU" sz="3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человека</a:t>
                      </a:r>
                      <a:endParaRPr lang="ru-RU" sz="3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 smtClean="0">
                          <a:latin typeface="Times New Roman" pitchFamily="18" charset="0"/>
                          <a:cs typeface="Times New Roman" pitchFamily="18" charset="0"/>
                        </a:rPr>
                        <a:t>Нарушения</a:t>
                      </a:r>
                      <a:endParaRPr lang="ru-RU" sz="3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24601">
                <a:tc>
                  <a:txBody>
                    <a:bodyPr/>
                    <a:lstStyle/>
                    <a:p>
                      <a:r>
                        <a:rPr lang="ru-RU" sz="15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Право на жизнь</a:t>
                      </a:r>
                      <a:endParaRPr lang="ru-RU" sz="15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• Массовые казни и убийства мирного </a:t>
                      </a:r>
                      <a:r>
                        <a:rPr lang="ru-RU" sz="15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населения</a:t>
                      </a:r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• Уничтожение в лагерях </a:t>
                      </a:r>
                      <a:r>
                        <a:rPr lang="ru-RU" sz="15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смерти</a:t>
                      </a:r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• Расстрелы заложников и партизан без суда</a:t>
                      </a:r>
                    </a:p>
                  </a:txBody>
                  <a:tcPr anchor="ctr"/>
                </a:tc>
              </a:tr>
              <a:tr h="1150836">
                <a:tc>
                  <a:txBody>
                    <a:bodyPr/>
                    <a:lstStyle/>
                    <a:p>
                      <a:r>
                        <a:rPr lang="ru-RU" sz="15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Право на свободу и личную неприкосновенность</a:t>
                      </a:r>
                      <a:endParaRPr lang="ru-RU" sz="15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• Заключение в концлагеря без суда и следствия</a:t>
                      </a:r>
                      <a:b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• Принудительный труд миллионов людей из оккупированных </a:t>
                      </a:r>
                      <a:r>
                        <a:rPr lang="ru-RU" sz="15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стран</a:t>
                      </a:r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• Пытки, унижения, медицинские эксперименты без согласия</a:t>
                      </a:r>
                    </a:p>
                  </a:txBody>
                  <a:tcPr anchor="ctr"/>
                </a:tc>
              </a:tr>
              <a:tr h="1150836">
                <a:tc>
                  <a:txBody>
                    <a:bodyPr/>
                    <a:lstStyle/>
                    <a:p>
                      <a:r>
                        <a:rPr lang="ru-RU" sz="15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Право на здоровье и физическую неприкосновенность</a:t>
                      </a:r>
                      <a:endParaRPr lang="ru-RU" sz="15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• Бесчеловечные медицинские эксперименты над </a:t>
                      </a:r>
                      <a:r>
                        <a:rPr lang="ru-RU" sz="15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людьми</a:t>
                      </a:r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• Принудительное донорство и изъятие органов</a:t>
                      </a:r>
                      <a:b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• Умышленное создание невыносимых условий в лагерях, ведущее к массовой смертности</a:t>
                      </a:r>
                    </a:p>
                  </a:txBody>
                  <a:tcPr anchor="ctr"/>
                </a:tc>
              </a:tr>
              <a:tr h="1150836">
                <a:tc>
                  <a:txBody>
                    <a:bodyPr/>
                    <a:lstStyle/>
                    <a:p>
                      <a:r>
                        <a:rPr lang="ru-RU" sz="15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Право на справедливый суд</a:t>
                      </a:r>
                      <a:endParaRPr lang="ru-RU" sz="15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• Внесудебные расправы и казни</a:t>
                      </a:r>
                      <a:b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• Отказ в праве на защиту для «нежелательных» групп населения</a:t>
                      </a:r>
                      <a:b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• Создание «народных судов» и трибуналов, выносивших приговоры без доказательств</a:t>
                      </a:r>
                    </a:p>
                  </a:txBody>
                  <a:tcPr anchor="ctr"/>
                </a:tc>
              </a:tr>
              <a:tr h="1363954">
                <a:tc>
                  <a:txBody>
                    <a:bodyPr/>
                    <a:lstStyle/>
                    <a:p>
                      <a:r>
                        <a:rPr lang="ru-RU" sz="15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Равенство прав независимо от расы, национальности, религии</a:t>
                      </a:r>
                      <a:endParaRPr lang="ru-RU" sz="15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• Нацистская расовая доктрина: объявление евреев, славян, цыган «недочеловеками»</a:t>
                      </a:r>
                      <a:b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• Систематическое преследование по расовым и религиозным признакам</a:t>
                      </a:r>
                      <a:b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• Законодательное закрепление дискриминации (Нюрнбергские расовые законы 1935 г.)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456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85</TotalTime>
  <Words>139</Words>
  <Application>Microsoft Office PowerPoint</Application>
  <PresentationFormat>Экран (4:3)</PresentationFormat>
  <Paragraphs>28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Городская</vt:lpstr>
      <vt:lpstr>«Права человека после Нюрнберга». </vt:lpstr>
      <vt:lpstr>Что такое Нюрнбергский процесс?</vt:lpstr>
      <vt:lpstr>Какие военные преступления осудили на процессе в Нюрнберге  (20 ноября 1945 — 1 октября 1946 гг.)?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maroes@mail.ru</dc:creator>
  <cp:lastModifiedBy>maroes@mail.ru</cp:lastModifiedBy>
  <cp:revision>6</cp:revision>
  <dcterms:created xsi:type="dcterms:W3CDTF">2026-03-19T17:26:10Z</dcterms:created>
  <dcterms:modified xsi:type="dcterms:W3CDTF">2026-03-19T19:20:20Z</dcterms:modified>
</cp:coreProperties>
</file>