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58000" cy="12192000"/>
  <p:embeddedFontLst>
    <p:embeddedFont>
      <p:font typeface="Tilt Neon" charset="0"/>
      <p:regular r:id="rId13"/>
      <p:bold r:id="rId14"/>
      <p:italic r:id="rId15"/>
    </p:embeddedFont>
    <p:embeddedFont>
      <p:font typeface="Playpen Sans Medium" charset="0"/>
      <p:regular r:id="rId16"/>
    </p:embeddedFont>
    <p:embeddedFont>
      <p:font typeface="Playpen Sans" charset="0"/>
      <p:regular r:id="rId17"/>
      <p:bold r:id="rId18"/>
    </p:embeddedFont>
    <p:embeddedFont>
      <p:font typeface="Playpen Sans Black" charset="0"/>
      <p:regular r:id="rId19"/>
    </p:embeddedFont>
    <p:embeddedFont>
      <p:font typeface="Playpen Sans SemiBold" charset="0"/>
      <p:regular r:id="rId20"/>
    </p:embeddedFont>
    <p:embeddedFont>
      <p:font typeface="Fira Code" charset="0"/>
      <p:bold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-38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lidesai.io?utm_source=export&amp;utm_medium=pptx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-4-5.svg"/><Relationship Id="rId12" Type="http://schemas.openxmlformats.org/officeDocument/2006/relationships/image" Target="../media/image-4-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-4-9.svg"/><Relationship Id="rId5" Type="http://schemas.openxmlformats.org/officeDocument/2006/relationships/image" Target="../media/image-4-3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-4-7.svg"/><Relationship Id="rId14" Type="http://schemas.openxmlformats.org/officeDocument/2006/relationships/hyperlink" Target="https://slidesai.io?utm_source=export&amp;utm_medium=ppt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-5-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https://slidesai.io?utm_source=export&amp;utm_medium=pptx" TargetMode="External"/><Relationship Id="rId5" Type="http://schemas.openxmlformats.org/officeDocument/2006/relationships/image" Target="../media/image-5-3.svg"/><Relationship Id="rId10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-5-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genially.com/teams/6571d466a9292c0014d2e3bb/home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dokie.a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lidesai.io/ru" TargetMode="External"/><Relationship Id="rId5" Type="http://schemas.openxmlformats.org/officeDocument/2006/relationships/hyperlink" Target="https://chat.deepseek.com/" TargetMode="External"/><Relationship Id="rId10" Type="http://schemas.openxmlformats.org/officeDocument/2006/relationships/hyperlink" Target="https://slidesai.io?utm_source=export&amp;utm_medium=pptx" TargetMode="External"/><Relationship Id="rId4" Type="http://schemas.openxmlformats.org/officeDocument/2006/relationships/hyperlink" Target="https://app.edcafe.ai/me/library" TargetMode="Externa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lidesai.io?utm_source=export&amp;utm_medium=pptx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2818ac9-b136-4fe9-8ba9-bb4b20188ca6"/>
          <p:cNvSpPr/>
          <p:nvPr/>
        </p:nvSpPr>
        <p:spPr>
          <a:xfrm>
            <a:off x="533400" y="571500"/>
            <a:ext cx="11125200" cy="9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103c2860-ce97-4ea9-9c5c-bfc771e3be95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4" name="0f070a5d-4fde-4cf5-a53f-bb3eb104fb73"/>
          <p:cNvSpPr/>
          <p:nvPr/>
        </p:nvSpPr>
        <p:spPr>
          <a:xfrm>
            <a:off x="5267325" y="304800"/>
            <a:ext cx="2330196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Цифровая трансформация и педагогика</a:t>
            </a:r>
            <a:endParaRPr lang="en-US" sz="900" dirty="0"/>
          </a:p>
        </p:txBody>
      </p:sp>
      <p:sp>
        <p:nvSpPr>
          <p:cNvPr id="5" name="ba69b2ac-6c79-4bcf-8da7-adaa76f1cb5d"/>
          <p:cNvSpPr/>
          <p:nvPr/>
        </p:nvSpPr>
        <p:spPr>
          <a:xfrm>
            <a:off x="10220325" y="304800"/>
            <a:ext cx="152514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2026 / 2027 учебный год</a:t>
            </a:r>
            <a:endParaRPr lang="en-US" sz="900" dirty="0"/>
          </a:p>
        </p:txBody>
      </p:sp>
      <p:pic>
        <p:nvPicPr>
          <p:cNvPr id="6" name="slidesai_9PI1czMd::image-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400" y="1800225"/>
            <a:ext cx="4695825" cy="3619500"/>
          </a:xfrm>
          <a:prstGeom prst="rect">
            <a:avLst/>
          </a:prstGeom>
        </p:spPr>
      </p:pic>
      <p:sp>
        <p:nvSpPr>
          <p:cNvPr id="8" name="slidesai_9PI1czMd::deco-motif-1"/>
          <p:cNvSpPr/>
          <p:nvPr/>
        </p:nvSpPr>
        <p:spPr>
          <a:xfrm>
            <a:off x="419100" y="4810125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4abe124d-5a84-4370-a5e5-bf22ef93846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4810125"/>
            <a:ext cx="304800" cy="304800"/>
          </a:xfrm>
          <a:prstGeom prst="rect">
            <a:avLst/>
          </a:prstGeom>
        </p:spPr>
      </p:pic>
      <p:sp>
        <p:nvSpPr>
          <p:cNvPr id="10" name="02e1ec81-6dfc-4d1b-9789-ae490d08081a"/>
          <p:cNvSpPr/>
          <p:nvPr/>
        </p:nvSpPr>
        <p:spPr>
          <a:xfrm>
            <a:off x="5686425" y="1447800"/>
            <a:ext cx="61150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9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Искусственный интеллект в белорусской школе:
</a:t>
            </a:r>
            <a:r>
              <a:rPr lang="en-US" sz="2290" dirty="0">
                <a:solidFill>
                  <a:srgbClr val="7BC28B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новые возможности для педагога</a:t>
            </a:r>
            <a:endParaRPr lang="en-US" sz="2290" dirty="0"/>
          </a:p>
        </p:txBody>
      </p:sp>
      <p:sp>
        <p:nvSpPr>
          <p:cNvPr id="11" name="477a6b9b-6450-4f08-9ce7-8a7cc7dbe061"/>
          <p:cNvSpPr/>
          <p:nvPr/>
        </p:nvSpPr>
        <p:spPr>
          <a:xfrm>
            <a:off x="5686425" y="2590800"/>
            <a:ext cx="60007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11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Нейросети в современном образовании выступают не заменой учителя, а </a:t>
            </a:r>
            <a:r>
              <a:rPr lang="en-US" sz="1050" b="1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интеллектуальным ассистентом</a:t>
            </a:r>
            <a:r>
              <a:rPr lang="en-US" sz="10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, который берет на себя трудоемкую рутинную работу и помогает концентрироваться на живом взаимодействии с учениками.</a:t>
            </a:r>
            <a:endParaRPr lang="en-US" sz="1050" dirty="0"/>
          </a:p>
        </p:txBody>
      </p:sp>
      <p:grpSp>
        <p:nvGrpSpPr>
          <p:cNvPr id="25" name="group--wTVgWq4UGWPxQ7mCMLSc"/>
          <p:cNvGrpSpPr/>
          <p:nvPr/>
        </p:nvGrpSpPr>
        <p:grpSpPr>
          <a:xfrm>
            <a:off x="2645664" y="5438774"/>
            <a:ext cx="9022461" cy="860425"/>
            <a:chOff x="5686425" y="5438775"/>
            <a:chExt cx="5981700" cy="323850"/>
          </a:xfrm>
        </p:grpSpPr>
        <p:sp>
          <p:nvSpPr>
            <p:cNvPr id="12" name="slidesai_9PI1czMd::card-prompt"/>
            <p:cNvSpPr/>
            <p:nvPr/>
          </p:nvSpPr>
          <p:spPr>
            <a:xfrm>
              <a:off x="5686425" y="5438775"/>
              <a:ext cx="5981700" cy="323850"/>
            </a:xfrm>
            <a:prstGeom prst="roundRect">
              <a:avLst>
                <a:gd name="adj" fmla="val 23529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4" name="3ede02a2-b8eb-4eee-8b50-2270e654177f"/>
            <p:cNvSpPr/>
            <p:nvPr/>
          </p:nvSpPr>
          <p:spPr>
            <a:xfrm>
              <a:off x="5829300" y="5524500"/>
              <a:ext cx="5734050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600" i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Какой процент рабочего времени у вас сегодня уходит на оформление методической документации?</a:t>
              </a:r>
              <a:endParaRPr lang="en-US" sz="1600" dirty="0"/>
            </a:p>
          </p:txBody>
        </p:sp>
      </p:grpSp>
      <p:sp>
        <p:nvSpPr>
          <p:cNvPr id="13" name="00895129-5563-4e6e-84de-4d596678084a"/>
          <p:cNvSpPr/>
          <p:nvPr/>
        </p:nvSpPr>
        <p:spPr>
          <a:xfrm>
            <a:off x="5686425" y="3400425"/>
            <a:ext cx="60198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05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ТРИ КЛЮЧЕВЫХ ВЕКТОРА ПЕДАГОГИЧЕСКОЙ ТРАНСФОРМАЦИИ</a:t>
            </a:r>
            <a:endParaRPr lang="en-US" sz="1050" dirty="0"/>
          </a:p>
        </p:txBody>
      </p:sp>
      <p:grpSp>
        <p:nvGrpSpPr>
          <p:cNvPr id="24" name="group-6u-maadQIRyPweriiIDuU"/>
          <p:cNvGrpSpPr/>
          <p:nvPr/>
        </p:nvGrpSpPr>
        <p:grpSpPr>
          <a:xfrm>
            <a:off x="5686425" y="4829175"/>
            <a:ext cx="5981700" cy="495300"/>
            <a:chOff x="5686425" y="4829175"/>
            <a:chExt cx="5981700" cy="495300"/>
          </a:xfrm>
        </p:grpSpPr>
        <p:sp>
          <p:nvSpPr>
            <p:cNvPr id="15" name="efbfbda7-6e42-49b0-ae1a-fd88be097c4a"/>
            <p:cNvSpPr/>
            <p:nvPr/>
          </p:nvSpPr>
          <p:spPr>
            <a:xfrm>
              <a:off x="5686425" y="4829175"/>
              <a:ext cx="5981700" cy="495300"/>
            </a:xfrm>
            <a:prstGeom prst="roundRect">
              <a:avLst>
                <a:gd name="adj" fmla="val 15385"/>
              </a:avLst>
            </a:prstGeom>
            <a:solidFill>
              <a:srgbClr val="7BC28B">
                <a:alpha val="15000"/>
              </a:srgb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6fd18f5d-38be-4f94-8548-de685fe60df3"/>
            <p:cNvSpPr/>
            <p:nvPr/>
          </p:nvSpPr>
          <p:spPr>
            <a:xfrm>
              <a:off x="5781675" y="4962525"/>
              <a:ext cx="57150" cy="57150"/>
            </a:xfrm>
            <a:prstGeom prst="ellipse">
              <a:avLst/>
            </a:prstGeom>
            <a:solidFill>
              <a:srgbClr val="7BC28B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1" name="7ff39d83-fd06-4071-9bde-b6050f4bb118"/>
            <p:cNvSpPr/>
            <p:nvPr/>
          </p:nvSpPr>
          <p:spPr>
            <a:xfrm>
              <a:off x="5934075" y="4924425"/>
              <a:ext cx="565785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120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Интерактивность уроков</a:t>
              </a:r>
              <a:r>
                <a:rPr lang="en-US" sz="12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: создание вовлекающих проблемных ситуаций, ролевых сценариев и актуальных контекстных задач.</a:t>
              </a:r>
              <a:endParaRPr lang="en-US" sz="1200" dirty="0"/>
            </a:p>
          </p:txBody>
        </p:sp>
      </p:grpSp>
      <p:sp>
        <p:nvSpPr>
          <p:cNvPr id="16" name="16e6f44f-a683-4ccc-a29c-2d58b25c65ca"/>
          <p:cNvSpPr/>
          <p:nvPr/>
        </p:nvSpPr>
        <p:spPr>
          <a:xfrm>
            <a:off x="5781675" y="3819525"/>
            <a:ext cx="57150" cy="57150"/>
          </a:xfrm>
          <a:prstGeom prst="ellipse">
            <a:avLst/>
          </a:prstGeom>
          <a:solidFill>
            <a:srgbClr val="FF81A9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f7538911-4213-4125-912b-eed7a24d4e9f"/>
          <p:cNvSpPr/>
          <p:nvPr/>
        </p:nvSpPr>
        <p:spPr>
          <a:xfrm>
            <a:off x="5934075" y="3781425"/>
            <a:ext cx="565785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97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Оптимизация подготовки</a:t>
            </a:r>
            <a:r>
              <a:rPr lang="en-US" sz="12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: сокращение времени на разработку поурочных планов, дидактических карточек и тестовых заданий до </a:t>
            </a:r>
            <a:r>
              <a:rPr lang="en-US" sz="1200" dirty="0">
                <a:solidFill>
                  <a:srgbClr val="DE0047"/>
                </a:solidFill>
                <a:highlight>
                  <a:srgbClr val="FFFFFF"/>
                </a:highlight>
                <a:latin typeface="Tilt Neon" pitchFamily="34" charset="0"/>
                <a:ea typeface="Tilt Neon" pitchFamily="34" charset="-122"/>
                <a:cs typeface="Tilt Neon" pitchFamily="34" charset="-120"/>
              </a:rPr>
              <a:t>70%</a:t>
            </a:r>
            <a:r>
              <a:rPr lang="en-US" sz="12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.</a:t>
            </a:r>
            <a:endParaRPr lang="en-US" sz="1200" dirty="0"/>
          </a:p>
        </p:txBody>
      </p:sp>
      <p:sp>
        <p:nvSpPr>
          <p:cNvPr id="18" name="a1553a6a-d383-4e51-b68b-dc7a5c5791a6"/>
          <p:cNvSpPr/>
          <p:nvPr/>
        </p:nvSpPr>
        <p:spPr>
          <a:xfrm>
            <a:off x="5781675" y="4391025"/>
            <a:ext cx="57150" cy="57150"/>
          </a:xfrm>
          <a:prstGeom prst="ellipse">
            <a:avLst/>
          </a:prstGeom>
          <a:solidFill>
            <a:srgbClr val="FFD15E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5bf5bf81-d3db-47b8-8b76-ec9b56e798c9"/>
          <p:cNvSpPr/>
          <p:nvPr/>
        </p:nvSpPr>
        <p:spPr>
          <a:xfrm>
            <a:off x="5934075" y="4352925"/>
            <a:ext cx="56578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97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Персонализация траекторий</a:t>
            </a:r>
            <a:r>
              <a:rPr lang="en-US" sz="12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: быстрая адаптация одного и того же учебного материала под разные уровни восприятия и темп усвоения.</a:t>
            </a:r>
            <a:endParaRPr lang="en-US" sz="1200" dirty="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3" name="Shape 18">
            <a:hlinkClick r:id="rId6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4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2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8" grpId="0" animBg="1"/>
      <p:bldP spid="9" grpId="0"/>
      <p:bldP spid="10" grpId="0" animBg="1"/>
      <p:bldP spid="11" grpId="0" animBg="1"/>
      <p:bldP spid="25" grpId="0"/>
      <p:bldP spid="13" grpId="0" animBg="1"/>
      <p:bldP spid="24" grpId="0"/>
      <p:bldP spid="16" grpId="0" animBg="1"/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7a63993-6432-4250-98f0-d08a6b9acd81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slidesai_eZUgxzEd::deco-motif-1"/>
          <p:cNvSpPr/>
          <p:nvPr/>
        </p:nvSpPr>
        <p:spPr>
          <a:xfrm>
            <a:off x="11430000" y="7620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57493119-f6d9-4c9b-92a3-032697e0efa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762000"/>
            <a:ext cx="304800" cy="304800"/>
          </a:xfrm>
          <a:prstGeom prst="rect">
            <a:avLst/>
          </a:prstGeom>
        </p:spPr>
      </p:pic>
      <p:sp>
        <p:nvSpPr>
          <p:cNvPr id="5" name="0a140e96-9477-4d70-b6ea-54b4307d5128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6" name="5dcd339b-f89c-4eb2-93c1-548423391f34"/>
          <p:cNvSpPr/>
          <p:nvPr/>
        </p:nvSpPr>
        <p:spPr>
          <a:xfrm>
            <a:off x="5762625" y="304800"/>
            <a:ext cx="1809369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Интерактивный срез практики</a:t>
            </a:r>
            <a:endParaRPr lang="en-US" sz="900" dirty="0"/>
          </a:p>
        </p:txBody>
      </p:sp>
      <p:sp>
        <p:nvSpPr>
          <p:cNvPr id="7" name="2bd93484-86c5-4076-a278-65f9364683b7"/>
          <p:cNvSpPr/>
          <p:nvPr/>
        </p:nvSpPr>
        <p:spPr>
          <a:xfrm>
            <a:off x="10687050" y="304800"/>
            <a:ext cx="1061466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Опрос аудитории</a:t>
            </a:r>
            <a:endParaRPr lang="en-US" sz="900" dirty="0"/>
          </a:p>
        </p:txBody>
      </p:sp>
      <p:sp>
        <p:nvSpPr>
          <p:cNvPr id="8" name="3990c5a8-31c3-4d99-927b-7fe86210f00f"/>
          <p:cNvSpPr/>
          <p:nvPr/>
        </p:nvSpPr>
        <p:spPr>
          <a:xfrm>
            <a:off x="1219200" y="2590800"/>
            <a:ext cx="97536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slidesai_eZUgxzEd::card-transition"/>
          <p:cNvSpPr/>
          <p:nvPr/>
        </p:nvSpPr>
        <p:spPr>
          <a:xfrm>
            <a:off x="1219200" y="5219700"/>
            <a:ext cx="9753600" cy="457200"/>
          </a:xfrm>
          <a:prstGeom prst="roundRect">
            <a:avLst>
              <a:gd name="adj" fmla="val 25000"/>
            </a:avLst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2d9ecf02-6a47-4cd9-94d8-f50c76d72d94"/>
          <p:cNvSpPr/>
          <p:nvPr/>
        </p:nvSpPr>
        <p:spPr>
          <a:xfrm>
            <a:off x="1447800" y="5353049"/>
            <a:ext cx="7222067" cy="92921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Готовы разобрать, как превратить риски в контролируемые педагогические преимущества?</a:t>
            </a:r>
            <a:endParaRPr lang="en-US" b="1" dirty="0"/>
          </a:p>
        </p:txBody>
      </p:sp>
      <p:sp>
        <p:nvSpPr>
          <p:cNvPr id="12" name="044a2d17-9ee6-412c-b4e2-ae8b514dc60e"/>
          <p:cNvSpPr/>
          <p:nvPr/>
        </p:nvSpPr>
        <p:spPr>
          <a:xfrm>
            <a:off x="1276350" y="1066800"/>
            <a:ext cx="97917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kern="0" spc="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ЭКСПРЕСС-ДИАГНОСТИКА АУДИТОРИИ</a:t>
            </a:r>
            <a:endParaRPr lang="en-US" sz="1600" dirty="0"/>
          </a:p>
        </p:txBody>
      </p:sp>
      <p:sp>
        <p:nvSpPr>
          <p:cNvPr id="13" name="699fa0aa-7d41-4550-8fa5-33a4e86ab6f6"/>
          <p:cNvSpPr/>
          <p:nvPr/>
        </p:nvSpPr>
        <p:spPr>
          <a:xfrm>
            <a:off x="1219200" y="1676400"/>
            <a:ext cx="9772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Интерактивный экспресс-опрос: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ваш опыт использования ИИ в работе</a:t>
            </a:r>
            <a:endParaRPr lang="en-US" sz="2250" dirty="0"/>
          </a:p>
        </p:txBody>
      </p:sp>
      <p:sp>
        <p:nvSpPr>
          <p:cNvPr id="14" name="82b37a9d-496c-49b8-968b-7ddab59e9619"/>
          <p:cNvSpPr/>
          <p:nvPr/>
        </p:nvSpPr>
        <p:spPr>
          <a:xfrm>
            <a:off x="1219200" y="2590800"/>
            <a:ext cx="97917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0000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Выберите вариант, который точнее всего описывает вашу практику:</a:t>
            </a:r>
            <a:endParaRPr lang="en-US" sz="1050" dirty="0"/>
          </a:p>
        </p:txBody>
      </p:sp>
      <p:grpSp>
        <p:nvGrpSpPr>
          <p:cNvPr id="33" name="group-bxRlpfwN4kwChdCQuW0R8"/>
          <p:cNvGrpSpPr/>
          <p:nvPr/>
        </p:nvGrpSpPr>
        <p:grpSpPr>
          <a:xfrm>
            <a:off x="1219200" y="2933700"/>
            <a:ext cx="4800600" cy="952500"/>
            <a:chOff x="1219200" y="2933700"/>
            <a:chExt cx="4800600" cy="952500"/>
          </a:xfrm>
        </p:grpSpPr>
        <p:sp>
          <p:nvSpPr>
            <p:cNvPr id="15" name="9877ca87-f44d-4bc7-afb0-992a3ea7520d"/>
            <p:cNvSpPr/>
            <p:nvPr/>
          </p:nvSpPr>
          <p:spPr>
            <a:xfrm>
              <a:off x="1219200" y="2933700"/>
              <a:ext cx="4800600" cy="952500"/>
            </a:xfrm>
            <a:prstGeom prst="roundRect">
              <a:avLst>
                <a:gd name="adj" fmla="val 12000"/>
              </a:avLst>
            </a:prstGeom>
            <a:solidFill>
              <a:srgbClr val="FFF9FB"/>
            </a:solidFill>
            <a:ln w="9525">
              <a:solidFill>
                <a:srgbClr val="FFE6EE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9" name="b6c4bfc0-82c3-4d75-bc7f-9ed7dfc0c13f"/>
            <p:cNvSpPr/>
            <p:nvPr/>
          </p:nvSpPr>
          <p:spPr>
            <a:xfrm>
              <a:off x="1400175" y="3400425"/>
              <a:ext cx="4476750" cy="152400"/>
            </a:xfrm>
            <a:prstGeom prst="rect">
              <a:avLst/>
            </a:prstGeom>
            <a:noFill/>
            <a:ln/>
          </p:spPr>
          <p:txBody>
            <a:bodyPr wrap="none" lIns="304800" tIns="0" rIns="0" bIns="0" rtlCol="0" anchor="ctr"/>
            <a:lstStyle/>
            <a:p>
              <a:pPr marL="0" indent="0">
                <a:buNone/>
              </a:pPr>
              <a:r>
                <a:rPr lang="en-US" sz="900" i="1" dirty="0">
                  <a:solidFill>
                    <a:srgbClr val="FF81A9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«Слышал о нейросетях, но пока не пробовал применять в подготовке к урокам».</a:t>
              </a:r>
              <a:endParaRPr lang="en-US" sz="900" dirty="0"/>
            </a:p>
          </p:txBody>
        </p:sp>
        <p:sp>
          <p:nvSpPr>
            <p:cNvPr id="23" name="275b8dc7-6cd1-4941-8c65-55fcb6c61e06"/>
            <p:cNvSpPr/>
            <p:nvPr/>
          </p:nvSpPr>
          <p:spPr>
            <a:xfrm>
              <a:off x="1400175" y="3114675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24" name="96479869-ff40-49ff-8ec8-e68e91c0ca51"/>
            <p:cNvSpPr/>
            <p:nvPr/>
          </p:nvSpPr>
          <p:spPr>
            <a:xfrm>
              <a:off x="1704975" y="3114675"/>
              <a:ext cx="1304925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1. Наблюдатель</a:t>
              </a:r>
              <a:endParaRPr lang="en-US" sz="1200" dirty="0"/>
            </a:p>
          </p:txBody>
        </p:sp>
      </p:grpSp>
      <p:grpSp>
        <p:nvGrpSpPr>
          <p:cNvPr id="34" name="group-pQ25XkLENFQEMz4mqQRn1"/>
          <p:cNvGrpSpPr/>
          <p:nvPr/>
        </p:nvGrpSpPr>
        <p:grpSpPr>
          <a:xfrm>
            <a:off x="6172200" y="2933700"/>
            <a:ext cx="4800600" cy="952500"/>
            <a:chOff x="6172200" y="2933700"/>
            <a:chExt cx="4800600" cy="952500"/>
          </a:xfrm>
        </p:grpSpPr>
        <p:sp>
          <p:nvSpPr>
            <p:cNvPr id="16" name="2b0a423b-ad4d-49ea-ba3f-7fb6babd1a0b"/>
            <p:cNvSpPr/>
            <p:nvPr/>
          </p:nvSpPr>
          <p:spPr>
            <a:xfrm>
              <a:off x="6172200" y="2933700"/>
              <a:ext cx="4800600" cy="952500"/>
            </a:xfrm>
            <a:prstGeom prst="roundRect">
              <a:avLst>
                <a:gd name="adj" fmla="val 12000"/>
              </a:avLst>
            </a:prstGeom>
            <a:solidFill>
              <a:srgbClr val="FFF9FB"/>
            </a:solidFill>
            <a:ln w="9525">
              <a:solidFill>
                <a:srgbClr val="FFE6EE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7b84f1bd-a0a0-4817-b1d0-f9a7620bcb9c"/>
            <p:cNvSpPr/>
            <p:nvPr/>
          </p:nvSpPr>
          <p:spPr>
            <a:xfrm>
              <a:off x="6353175" y="3400425"/>
              <a:ext cx="4457700" cy="304800"/>
            </a:xfrm>
            <a:prstGeom prst="rect">
              <a:avLst/>
            </a:prstGeom>
            <a:noFill/>
            <a:ln/>
          </p:spPr>
          <p:txBody>
            <a:bodyPr wrap="square" lIns="30480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i="1" dirty="0">
                  <a:solidFill>
                    <a:srgbClr val="FF81A9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«Иногда генерирую идеи тем, тексты для диктантов или иллюстрации для презентаций».</a:t>
              </a:r>
              <a:endParaRPr lang="en-US" sz="900" dirty="0"/>
            </a:p>
          </p:txBody>
        </p:sp>
        <p:sp>
          <p:nvSpPr>
            <p:cNvPr id="25" name="25b63f5f-7706-44eb-8bef-6d82d9336df7"/>
            <p:cNvSpPr/>
            <p:nvPr/>
          </p:nvSpPr>
          <p:spPr>
            <a:xfrm>
              <a:off x="6353175" y="3114675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26" name="f44a713c-7291-46b7-b5af-0c77f4ec0e40"/>
            <p:cNvSpPr/>
            <p:nvPr/>
          </p:nvSpPr>
          <p:spPr>
            <a:xfrm>
              <a:off x="6657975" y="3114675"/>
              <a:ext cx="165735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2. Экспериментатор</a:t>
              </a:r>
              <a:endParaRPr lang="en-US" sz="1200" dirty="0"/>
            </a:p>
          </p:txBody>
        </p:sp>
      </p:grpSp>
      <p:grpSp>
        <p:nvGrpSpPr>
          <p:cNvPr id="35" name="group-fDL5wmNb9Jym_kg9Tu2qa"/>
          <p:cNvGrpSpPr/>
          <p:nvPr/>
        </p:nvGrpSpPr>
        <p:grpSpPr>
          <a:xfrm>
            <a:off x="1219200" y="4038600"/>
            <a:ext cx="4800600" cy="952500"/>
            <a:chOff x="1219200" y="4038600"/>
            <a:chExt cx="4800600" cy="952500"/>
          </a:xfrm>
        </p:grpSpPr>
        <p:sp>
          <p:nvSpPr>
            <p:cNvPr id="17" name="387d389d-010f-4bd6-a155-eba0471801f1"/>
            <p:cNvSpPr/>
            <p:nvPr/>
          </p:nvSpPr>
          <p:spPr>
            <a:xfrm>
              <a:off x="1219200" y="4038600"/>
              <a:ext cx="4800600" cy="952500"/>
            </a:xfrm>
            <a:prstGeom prst="roundRect">
              <a:avLst>
                <a:gd name="adj" fmla="val 12000"/>
              </a:avLst>
            </a:prstGeom>
            <a:solidFill>
              <a:srgbClr val="FFF9FB"/>
            </a:solidFill>
            <a:ln w="9525">
              <a:solidFill>
                <a:srgbClr val="FFE6EE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1" name="f0249329-55bf-4837-87c7-1db273bef4ed"/>
            <p:cNvSpPr/>
            <p:nvPr/>
          </p:nvSpPr>
          <p:spPr>
            <a:xfrm>
              <a:off x="1400175" y="4505325"/>
              <a:ext cx="4457700" cy="304800"/>
            </a:xfrm>
            <a:prstGeom prst="rect">
              <a:avLst/>
            </a:prstGeom>
            <a:noFill/>
            <a:ln/>
          </p:spPr>
          <p:txBody>
            <a:bodyPr wrap="square" lIns="30480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i="1" dirty="0">
                  <a:solidFill>
                    <a:srgbClr val="FF81A9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«Регулярно создаю тесты, дифференцированные задания и поурочные разработки».</a:t>
              </a:r>
              <a:endParaRPr lang="en-US" sz="900" dirty="0"/>
            </a:p>
          </p:txBody>
        </p:sp>
        <p:sp>
          <p:nvSpPr>
            <p:cNvPr id="27" name="53c9a8b8-ab8a-4785-a49b-a511b2ccfcd8"/>
            <p:cNvSpPr/>
            <p:nvPr/>
          </p:nvSpPr>
          <p:spPr>
            <a:xfrm>
              <a:off x="1400175" y="4219575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28" name="2ee7e0b6-ac60-4437-bf51-55181026f34d"/>
            <p:cNvSpPr/>
            <p:nvPr/>
          </p:nvSpPr>
          <p:spPr>
            <a:xfrm>
              <a:off x="1704975" y="4219575"/>
              <a:ext cx="95250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3. Практик</a:t>
              </a:r>
              <a:endParaRPr lang="en-US" sz="1200" dirty="0"/>
            </a:p>
          </p:txBody>
        </p:sp>
      </p:grpSp>
      <p:grpSp>
        <p:nvGrpSpPr>
          <p:cNvPr id="36" name="group-4NWfInphCb3yPqXbZ9KIZ"/>
          <p:cNvGrpSpPr/>
          <p:nvPr/>
        </p:nvGrpSpPr>
        <p:grpSpPr>
          <a:xfrm>
            <a:off x="6172200" y="4038600"/>
            <a:ext cx="4800600" cy="952500"/>
            <a:chOff x="6172200" y="4038600"/>
            <a:chExt cx="4800600" cy="952500"/>
          </a:xfrm>
        </p:grpSpPr>
        <p:sp>
          <p:nvSpPr>
            <p:cNvPr id="18" name="53b9c8bf-45ef-4ca3-b650-42f06f7f0d05"/>
            <p:cNvSpPr/>
            <p:nvPr/>
          </p:nvSpPr>
          <p:spPr>
            <a:xfrm>
              <a:off x="6172200" y="4038600"/>
              <a:ext cx="4800600" cy="952500"/>
            </a:xfrm>
            <a:prstGeom prst="roundRect">
              <a:avLst>
                <a:gd name="adj" fmla="val 12000"/>
              </a:avLst>
            </a:prstGeom>
            <a:solidFill>
              <a:srgbClr val="FFF9FB"/>
            </a:solidFill>
            <a:ln w="9525">
              <a:solidFill>
                <a:srgbClr val="FFE6EE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2" name="de073014-5796-40ed-80b9-cc6a1984af80"/>
            <p:cNvSpPr/>
            <p:nvPr/>
          </p:nvSpPr>
          <p:spPr>
            <a:xfrm>
              <a:off x="6353175" y="4505325"/>
              <a:ext cx="4457700" cy="304800"/>
            </a:xfrm>
            <a:prstGeom prst="rect">
              <a:avLst/>
            </a:prstGeom>
            <a:noFill/>
            <a:ln/>
          </p:spPr>
          <p:txBody>
            <a:bodyPr wrap="square" lIns="30480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i="1" dirty="0">
                  <a:solidFill>
                    <a:srgbClr val="FF81A9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«Опасаюсь списывания, фактологических ошибок и снижения самостоятельности учащихся».</a:t>
              </a:r>
              <a:endParaRPr lang="en-US" sz="900" dirty="0"/>
            </a:p>
          </p:txBody>
        </p:sp>
        <p:sp>
          <p:nvSpPr>
            <p:cNvPr id="29" name="8f137ff7-0777-4a0a-be54-bafba19a6b4c"/>
            <p:cNvSpPr/>
            <p:nvPr/>
          </p:nvSpPr>
          <p:spPr>
            <a:xfrm>
              <a:off x="6353175" y="4219575"/>
              <a:ext cx="228600" cy="2286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30" name="368823f6-68f5-46b8-91ab-69117cb3db05"/>
            <p:cNvSpPr/>
            <p:nvPr/>
          </p:nvSpPr>
          <p:spPr>
            <a:xfrm>
              <a:off x="6657975" y="4219575"/>
              <a:ext cx="923925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4. Скептик</a:t>
              </a:r>
              <a:endParaRPr lang="en-US" sz="1200" dirty="0"/>
            </a:p>
          </p:txBody>
        </p:sp>
      </p:grpSp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32" name="Shape 28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7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c848aaf-46a8-4f6b-bbee-b0f400d77707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slidesai_EZmDmUOM::deco-motif-1"/>
          <p:cNvSpPr/>
          <p:nvPr/>
        </p:nvSpPr>
        <p:spPr>
          <a:xfrm>
            <a:off x="11506200" y="59436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10cedfb2-a288-4511-bc8d-d755ccde270f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200" y="5943600"/>
            <a:ext cx="304800" cy="304800"/>
          </a:xfrm>
          <a:prstGeom prst="rect">
            <a:avLst/>
          </a:prstGeom>
        </p:spPr>
      </p:pic>
      <p:sp>
        <p:nvSpPr>
          <p:cNvPr id="5" name="60bb1cd6-fb6c-4691-9d97-e7e4f4251aa8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6" name="481955ba-2862-4b84-b5e4-d3fe01e27156"/>
          <p:cNvSpPr/>
          <p:nvPr/>
        </p:nvSpPr>
        <p:spPr>
          <a:xfrm>
            <a:off x="5972175" y="304800"/>
            <a:ext cx="1828038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Нормативная база и стандарты</a:t>
            </a:r>
            <a:endParaRPr lang="en-US" sz="900" dirty="0"/>
          </a:p>
        </p:txBody>
      </p:sp>
      <p:sp>
        <p:nvSpPr>
          <p:cNvPr id="7" name="ca7dbad5-3466-46f0-a452-e1764c4dbd15"/>
          <p:cNvSpPr/>
          <p:nvPr/>
        </p:nvSpPr>
        <p:spPr>
          <a:xfrm>
            <a:off x="11115675" y="304800"/>
            <a:ext cx="6263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ГОСО РБ</a:t>
            </a:r>
            <a:endParaRPr lang="en-US" sz="900" dirty="0"/>
          </a:p>
        </p:txBody>
      </p:sp>
      <p:grpSp>
        <p:nvGrpSpPr>
          <p:cNvPr id="31" name="group-XGNGbBl2b5owG1TeHfE43"/>
          <p:cNvGrpSpPr/>
          <p:nvPr/>
        </p:nvGrpSpPr>
        <p:grpSpPr>
          <a:xfrm>
            <a:off x="533400" y="5181600"/>
            <a:ext cx="11125200" cy="495300"/>
            <a:chOff x="533400" y="5181600"/>
            <a:chExt cx="11125200" cy="495300"/>
          </a:xfrm>
        </p:grpSpPr>
        <p:sp>
          <p:nvSpPr>
            <p:cNvPr id="8" name="slidesai_EZmDmUOM::card-summary"/>
            <p:cNvSpPr/>
            <p:nvPr/>
          </p:nvSpPr>
          <p:spPr>
            <a:xfrm>
              <a:off x="533400" y="5181600"/>
              <a:ext cx="11125200" cy="495300"/>
            </a:xfrm>
            <a:prstGeom prst="roundRect">
              <a:avLst>
                <a:gd name="adj" fmla="val 23077"/>
              </a:avLst>
            </a:prstGeom>
            <a:solidFill>
              <a:srgbClr val="E6E6FF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3" name="61af6310-6778-4eb9-9795-f0a6109d2573"/>
            <p:cNvSpPr/>
            <p:nvPr/>
          </p:nvSpPr>
          <p:spPr>
            <a:xfrm>
              <a:off x="685800" y="5334000"/>
              <a:ext cx="1085850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Цифровизация школы — это </a:t>
              </a:r>
              <a:r>
                <a:rPr lang="en-US" sz="105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управляемый процесс</a:t>
              </a:r>
              <a:r>
                <a:rPr lang="en-US" sz="105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, где критерии качества и дидактическую ценность определяет педагог.</a:t>
              </a:r>
              <a:endParaRPr lang="en-US" sz="1050" dirty="0"/>
            </a:p>
          </p:txBody>
        </p:sp>
      </p:grpSp>
      <p:sp>
        <p:nvSpPr>
          <p:cNvPr id="9" name="99f7a9fb-1e9a-448f-a0da-0f40e1717e7c"/>
          <p:cNvSpPr/>
          <p:nvPr/>
        </p:nvSpPr>
        <p:spPr>
          <a:xfrm>
            <a:off x="533400" y="1457325"/>
            <a:ext cx="85725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ГОСУДАРСТВЕННЫЕ СТАНДАРТЫ И БЕЗОПАСНОСТЬ</a:t>
            </a:r>
            <a:endParaRPr lang="en-US" sz="900" dirty="0"/>
          </a:p>
        </p:txBody>
      </p:sp>
      <p:sp>
        <p:nvSpPr>
          <p:cNvPr id="10" name="8cc188d5-e688-4ae3-8bf6-8fc4070ca20e"/>
          <p:cNvSpPr/>
          <p:nvPr/>
        </p:nvSpPr>
        <p:spPr>
          <a:xfrm>
            <a:off x="533399" y="1647825"/>
            <a:ext cx="1077806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Контекст цифровизации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 нормативные ориентиры образования в Беларуси</a:t>
            </a:r>
            <a:endParaRPr lang="en-US" sz="2250" dirty="0"/>
          </a:p>
        </p:txBody>
      </p:sp>
      <p:sp>
        <p:nvSpPr>
          <p:cNvPr id="11" name="4c9aabfa-fd3d-46a9-8738-345ae74f3d09"/>
          <p:cNvSpPr/>
          <p:nvPr/>
        </p:nvSpPr>
        <p:spPr>
          <a:xfrm>
            <a:off x="533400" y="2447925"/>
            <a:ext cx="85534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11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Интеграция цифровых инструментов опирается на национальные стандарты общего среднего образования Республики Беларусь и ориентирована на развитие функциональной грамотности учащихся.</a:t>
            </a:r>
            <a:endParaRPr lang="en-US" sz="1050" dirty="0"/>
          </a:p>
        </p:txBody>
      </p:sp>
      <p:sp>
        <p:nvSpPr>
          <p:cNvPr id="12" name="17639a91-087c-4291-bf38-a2521e4a77e0"/>
          <p:cNvSpPr/>
          <p:nvPr/>
        </p:nvSpPr>
        <p:spPr>
          <a:xfrm>
            <a:off x="533400" y="3114675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БАЗОВЫЕ ОРИЕНТИРЫ ВНЕДРЕНИЯ</a:t>
            </a:r>
            <a:endParaRPr lang="en-US" sz="900" dirty="0"/>
          </a:p>
        </p:txBody>
      </p:sp>
      <p:grpSp>
        <p:nvGrpSpPr>
          <p:cNvPr id="28" name="group-HKLHKMiVPTuoBeXm8d8Ws"/>
          <p:cNvGrpSpPr/>
          <p:nvPr/>
        </p:nvGrpSpPr>
        <p:grpSpPr>
          <a:xfrm>
            <a:off x="533400" y="3381375"/>
            <a:ext cx="3562350" cy="1571625"/>
            <a:chOff x="533400" y="3381375"/>
            <a:chExt cx="3562350" cy="1571625"/>
          </a:xfrm>
        </p:grpSpPr>
        <p:sp>
          <p:nvSpPr>
            <p:cNvPr id="14" name="slidesai_EZmDmUOM::card-1"/>
            <p:cNvSpPr/>
            <p:nvPr/>
          </p:nvSpPr>
          <p:spPr>
            <a:xfrm>
              <a:off x="533400" y="3381375"/>
              <a:ext cx="3562350" cy="1571625"/>
            </a:xfrm>
            <a:prstGeom prst="roundRect">
              <a:avLst>
                <a:gd name="adj" fmla="val 7273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7" name="347bb610-b5dc-4358-af9b-4f7feb489929"/>
            <p:cNvSpPr/>
            <p:nvPr/>
          </p:nvSpPr>
          <p:spPr>
            <a:xfrm>
              <a:off x="733425" y="3581400"/>
              <a:ext cx="381000" cy="381000"/>
            </a:xfrm>
            <a:prstGeom prst="roundRect">
              <a:avLst>
                <a:gd name="adj" fmla="val 2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502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01</a:t>
              </a:r>
              <a:endParaRPr lang="en-US" sz="1050" dirty="0"/>
            </a:p>
          </p:txBody>
        </p:sp>
        <p:sp>
          <p:nvSpPr>
            <p:cNvPr id="18" name="444ac0f3-10a9-4512-8e91-3cdcc9a267a2"/>
            <p:cNvSpPr/>
            <p:nvPr/>
          </p:nvSpPr>
          <p:spPr>
            <a:xfrm>
              <a:off x="733425" y="4076700"/>
              <a:ext cx="320040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Соответствие типовым программам</a:t>
              </a:r>
              <a:endParaRPr lang="en-US" sz="1200" dirty="0"/>
            </a:p>
          </p:txBody>
        </p:sp>
        <p:sp>
          <p:nvSpPr>
            <p:cNvPr id="19" name="fd9ea226-2bcf-470d-aeeb-c87e492f59f2"/>
            <p:cNvSpPr/>
            <p:nvPr/>
          </p:nvSpPr>
          <p:spPr>
            <a:xfrm>
              <a:off x="733425" y="4381500"/>
              <a:ext cx="3181350" cy="3726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генерация материалов строго в рамках утвержденных учебных тем и предметных компетенций.</a:t>
              </a:r>
              <a:endParaRPr lang="en-US" sz="900" dirty="0"/>
            </a:p>
          </p:txBody>
        </p:sp>
      </p:grpSp>
      <p:grpSp>
        <p:nvGrpSpPr>
          <p:cNvPr id="29" name="group-EfzSc-iHegiU3NpVLDF89"/>
          <p:cNvGrpSpPr/>
          <p:nvPr/>
        </p:nvGrpSpPr>
        <p:grpSpPr>
          <a:xfrm>
            <a:off x="4314825" y="3381375"/>
            <a:ext cx="3562350" cy="1571625"/>
            <a:chOff x="4314825" y="3381375"/>
            <a:chExt cx="3562350" cy="1571625"/>
          </a:xfrm>
        </p:grpSpPr>
        <p:sp>
          <p:nvSpPr>
            <p:cNvPr id="15" name="slidesai_EZmDmUOM::card-2"/>
            <p:cNvSpPr/>
            <p:nvPr/>
          </p:nvSpPr>
          <p:spPr>
            <a:xfrm>
              <a:off x="4314825" y="3381375"/>
              <a:ext cx="3562350" cy="1571625"/>
            </a:xfrm>
            <a:prstGeom prst="roundRect">
              <a:avLst>
                <a:gd name="adj" fmla="val 7273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55d0c6f7-4e80-464e-b0c2-b500c5e11a80"/>
            <p:cNvSpPr/>
            <p:nvPr/>
          </p:nvSpPr>
          <p:spPr>
            <a:xfrm>
              <a:off x="4514850" y="3581400"/>
              <a:ext cx="381000" cy="381000"/>
            </a:xfrm>
            <a:prstGeom prst="roundRect">
              <a:avLst>
                <a:gd name="adj" fmla="val 20000"/>
              </a:avLst>
            </a:prstGeom>
            <a:solidFill>
              <a:srgbClr val="FFD15E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502"/>
                </a:lnSpc>
                <a:buNone/>
              </a:pPr>
              <a:r>
                <a:rPr lang="en-US" sz="105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02</a:t>
              </a:r>
              <a:endParaRPr lang="en-US" sz="1050" dirty="0"/>
            </a:p>
          </p:txBody>
        </p:sp>
        <p:sp>
          <p:nvSpPr>
            <p:cNvPr id="21" name="c4b580f9-5a76-4d0f-9b69-c56a04af2800"/>
            <p:cNvSpPr/>
            <p:nvPr/>
          </p:nvSpPr>
          <p:spPr>
            <a:xfrm>
              <a:off x="4514850" y="4076700"/>
              <a:ext cx="320040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Информационная безопасность</a:t>
              </a:r>
              <a:endParaRPr lang="en-US" sz="1200" dirty="0"/>
            </a:p>
          </p:txBody>
        </p:sp>
        <p:sp>
          <p:nvSpPr>
            <p:cNvPr id="22" name="cc2a64e9-7997-4dc3-ab4c-c819bf4c7224"/>
            <p:cNvSpPr/>
            <p:nvPr/>
          </p:nvSpPr>
          <p:spPr>
            <a:xfrm>
              <a:off x="4514850" y="4381500"/>
              <a:ext cx="3181350" cy="3726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защита персональных данных учащихся и соблюдение норм медиагигиены в школьной среде.</a:t>
              </a:r>
              <a:endParaRPr lang="en-US" sz="900" dirty="0"/>
            </a:p>
          </p:txBody>
        </p:sp>
      </p:grpSp>
      <p:grpSp>
        <p:nvGrpSpPr>
          <p:cNvPr id="30" name="group-4ZoT0Hx6k8OV6KYh_ocRx"/>
          <p:cNvGrpSpPr/>
          <p:nvPr/>
        </p:nvGrpSpPr>
        <p:grpSpPr>
          <a:xfrm>
            <a:off x="8105775" y="3381375"/>
            <a:ext cx="3562350" cy="1571625"/>
            <a:chOff x="8105775" y="3381375"/>
            <a:chExt cx="3562350" cy="1571625"/>
          </a:xfrm>
        </p:grpSpPr>
        <p:sp>
          <p:nvSpPr>
            <p:cNvPr id="16" name="slidesai_EZmDmUOM::card-3"/>
            <p:cNvSpPr/>
            <p:nvPr/>
          </p:nvSpPr>
          <p:spPr>
            <a:xfrm>
              <a:off x="8105775" y="3381375"/>
              <a:ext cx="3562350" cy="1571625"/>
            </a:xfrm>
            <a:prstGeom prst="roundRect">
              <a:avLst>
                <a:gd name="adj" fmla="val 7273"/>
              </a:avLst>
            </a:prstGeom>
            <a:solidFill>
              <a:srgbClr val="EBF6EE"/>
            </a:solidFill>
            <a:ln w="9525">
              <a:solidFill>
                <a:srgbClr val="D7EDDC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3" name="b2af2320-2fb5-43f1-8671-97ec55853094"/>
            <p:cNvSpPr/>
            <p:nvPr/>
          </p:nvSpPr>
          <p:spPr>
            <a:xfrm>
              <a:off x="8305800" y="3581400"/>
              <a:ext cx="381000" cy="381000"/>
            </a:xfrm>
            <a:prstGeom prst="roundRect">
              <a:avLst>
                <a:gd name="adj" fmla="val 20000"/>
              </a:avLst>
            </a:prstGeom>
            <a:solidFill>
              <a:srgbClr val="7BC28B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502"/>
                </a:lnSpc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03</a:t>
              </a:r>
              <a:endParaRPr lang="en-US" sz="1050" dirty="0"/>
            </a:p>
          </p:txBody>
        </p:sp>
        <p:sp>
          <p:nvSpPr>
            <p:cNvPr id="24" name="1019914f-059a-48fb-9003-b6fccdc212e8"/>
            <p:cNvSpPr/>
            <p:nvPr/>
          </p:nvSpPr>
          <p:spPr>
            <a:xfrm>
              <a:off x="8305800" y="4076700"/>
              <a:ext cx="320040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7BC28B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Развитие критического мышления</a:t>
              </a:r>
              <a:endParaRPr lang="en-US" sz="1200" dirty="0"/>
            </a:p>
          </p:txBody>
        </p:sp>
        <p:sp>
          <p:nvSpPr>
            <p:cNvPr id="25" name="d71acea8-37cf-496b-82cc-f469253a338a"/>
            <p:cNvSpPr/>
            <p:nvPr/>
          </p:nvSpPr>
          <p:spPr>
            <a:xfrm>
              <a:off x="8305800" y="4381500"/>
              <a:ext cx="3181350" cy="3726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смещение фокуса с механического запоминания на верификацию данных и аргументацию.</a:t>
              </a:r>
              <a:endParaRPr lang="en-US" sz="900" dirty="0"/>
            </a:p>
          </p:txBody>
        </p:sp>
      </p:grp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7" name="Shape 23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 animBg="1"/>
      <p:bldP spid="31" grpId="0"/>
      <p:bldP spid="9" grpId="0" animBg="1"/>
      <p:bldP spid="10" grpId="0" animBg="1"/>
      <p:bldP spid="11" grpId="0" animBg="1"/>
      <p:bldP spid="12" grpId="0" animBg="1"/>
      <p:bldP spid="28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8654b953-1a80-40a7-9f37-f56c44162739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d28b4725-be91-4771-801b-435e1fe048e4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4" name="5bdec1ad-7073-4cdb-82ee-9d78fea3f9c8"/>
          <p:cNvSpPr/>
          <p:nvPr/>
        </p:nvSpPr>
        <p:spPr>
          <a:xfrm>
            <a:off x="5429250" y="304800"/>
            <a:ext cx="212217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Типология цифровых инструментов</a:t>
            </a:r>
            <a:endParaRPr lang="en-US" sz="900" dirty="0"/>
          </a:p>
        </p:txBody>
      </p:sp>
      <p:sp>
        <p:nvSpPr>
          <p:cNvPr id="5" name="1f029bca-47d4-4436-9e23-467cebf97c17"/>
          <p:cNvSpPr/>
          <p:nvPr/>
        </p:nvSpPr>
        <p:spPr>
          <a:xfrm>
            <a:off x="10334625" y="304800"/>
            <a:ext cx="1411986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Инструментарий урока</a:t>
            </a:r>
            <a:endParaRPr lang="en-US" sz="900" dirty="0"/>
          </a:p>
        </p:txBody>
      </p:sp>
      <p:sp>
        <p:nvSpPr>
          <p:cNvPr id="6" name="2da7c3bb-c12a-48b1-a4b2-4e9f731de9a6"/>
          <p:cNvSpPr/>
          <p:nvPr/>
        </p:nvSpPr>
        <p:spPr>
          <a:xfrm>
            <a:off x="533400" y="657225"/>
            <a:ext cx="1116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Четыре ключевые категории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ИИ-инструментов для современного урока</a:t>
            </a:r>
            <a:endParaRPr lang="en-US" sz="2250" dirty="0"/>
          </a:p>
        </p:txBody>
      </p:sp>
      <p:pic>
        <p:nvPicPr>
          <p:cNvPr id="7" name="d741d8a3-59df-43ce-af72-994cb78b235d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400" y="1628775"/>
            <a:ext cx="4876800" cy="4381500"/>
          </a:xfrm>
          <a:prstGeom prst="rect">
            <a:avLst/>
          </a:prstGeom>
        </p:spPr>
      </p:pic>
      <p:pic>
        <p:nvPicPr>
          <p:cNvPr id="8" name="d741d8a3-59df-43ce-af72-994cb78b235d::border-composite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" y="1628775"/>
            <a:ext cx="4876800" cy="4381500"/>
          </a:xfrm>
          <a:prstGeom prst="rect">
            <a:avLst/>
          </a:prstGeom>
        </p:spPr>
      </p:pic>
      <p:sp>
        <p:nvSpPr>
          <p:cNvPr id="9" name="d45b38c7-ef1d-440a-a979-082161506524"/>
          <p:cNvSpPr/>
          <p:nvPr/>
        </p:nvSpPr>
        <p:spPr>
          <a:xfrm>
            <a:off x="5705475" y="2295525"/>
            <a:ext cx="599122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ОБЛАСТИ МЕТОДИЧЕСКОГО ПРИМЕНЕНИЯ</a:t>
            </a:r>
            <a:endParaRPr lang="en-US" sz="900" dirty="0"/>
          </a:p>
        </p:txBody>
      </p:sp>
      <p:grpSp>
        <p:nvGrpSpPr>
          <p:cNvPr id="28" name="group--RfsQleTkwITCxQP_fL3n"/>
          <p:cNvGrpSpPr/>
          <p:nvPr/>
        </p:nvGrpSpPr>
        <p:grpSpPr>
          <a:xfrm>
            <a:off x="5705475" y="2543175"/>
            <a:ext cx="5953125" cy="628650"/>
            <a:chOff x="5705475" y="2543175"/>
            <a:chExt cx="5953125" cy="628650"/>
          </a:xfrm>
        </p:grpSpPr>
        <p:sp>
          <p:nvSpPr>
            <p:cNvPr id="10" name="2bd54376-8f2b-42fc-8a82-b42fae9f86dd"/>
            <p:cNvSpPr/>
            <p:nvPr/>
          </p:nvSpPr>
          <p:spPr>
            <a:xfrm>
              <a:off x="5705475" y="2543175"/>
              <a:ext cx="5953125" cy="628650"/>
            </a:xfrm>
            <a:prstGeom prst="roundRect">
              <a:avLst>
                <a:gd name="adj" fmla="val 18182"/>
              </a:avLst>
            </a:prstGeom>
            <a:solidFill>
              <a:srgbClr val="E6E6FF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8" name="ea6345c8-8c89-4778-b02f-c56b76265735"/>
            <p:cNvSpPr/>
            <p:nvPr/>
          </p:nvSpPr>
          <p:spPr>
            <a:xfrm>
              <a:off x="5857875" y="2676525"/>
              <a:ext cx="1371600" cy="20002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Текстовые модели</a:t>
              </a:r>
              <a:r>
                <a:rPr lang="en-US" sz="1050" dirty="0">
                  <a:solidFill>
                    <a:srgbClr val="000000"/>
                  </a:solidFill>
                  <a:latin typeface="Playpen Sans SemiBold" pitchFamily="34" charset="0"/>
                  <a:ea typeface="Playpen Sans SemiBold" pitchFamily="34" charset="-122"/>
                  <a:cs typeface="Playpen Sans SemiBold" pitchFamily="34" charset="-120"/>
                </a:rPr>
                <a:t>:</a:t>
              </a:r>
              <a:endParaRPr lang="en-US" sz="1050" dirty="0"/>
            </a:p>
          </p:txBody>
        </p:sp>
        <p:sp>
          <p:nvSpPr>
            <p:cNvPr id="19" name="40b5529d-d0f2-45b2-a26f-cdea6a8d63df"/>
            <p:cNvSpPr/>
            <p:nvPr/>
          </p:nvSpPr>
          <p:spPr>
            <a:xfrm>
              <a:off x="5857875" y="2905125"/>
              <a:ext cx="5724525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составление конспектов, формулировка проблемных вопросов, написание сценариев внеклассных мероприятий.</a:t>
              </a:r>
              <a:endParaRPr lang="en-US" sz="900" dirty="0"/>
            </a:p>
          </p:txBody>
        </p:sp>
      </p:grpSp>
      <p:pic>
        <p:nvPicPr>
          <p:cNvPr id="11" name="2bd54376-8f2b-42fc-8a82-b42fae9f86dd::border-composite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5475" y="2543175"/>
            <a:ext cx="5953125" cy="628650"/>
          </a:xfrm>
          <a:prstGeom prst="rect">
            <a:avLst/>
          </a:prstGeom>
        </p:spPr>
      </p:pic>
      <p:grpSp>
        <p:nvGrpSpPr>
          <p:cNvPr id="29" name="group-yQfeXo_56Y5CGD-Va6Qah"/>
          <p:cNvGrpSpPr/>
          <p:nvPr/>
        </p:nvGrpSpPr>
        <p:grpSpPr>
          <a:xfrm>
            <a:off x="5705475" y="3267075"/>
            <a:ext cx="5953125" cy="628650"/>
            <a:chOff x="5705475" y="3267075"/>
            <a:chExt cx="5953125" cy="628650"/>
          </a:xfrm>
        </p:grpSpPr>
        <p:sp>
          <p:nvSpPr>
            <p:cNvPr id="12" name="505a979b-065e-46f8-824e-be6e82fbabc5"/>
            <p:cNvSpPr/>
            <p:nvPr/>
          </p:nvSpPr>
          <p:spPr>
            <a:xfrm>
              <a:off x="5705475" y="3267075"/>
              <a:ext cx="5953125" cy="628650"/>
            </a:xfrm>
            <a:prstGeom prst="roundRect">
              <a:avLst>
                <a:gd name="adj" fmla="val 18182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e0abad3d-ee39-41f9-b649-b7d05d2ccc88"/>
            <p:cNvSpPr/>
            <p:nvPr/>
          </p:nvSpPr>
          <p:spPr>
            <a:xfrm>
              <a:off x="5857875" y="3400425"/>
              <a:ext cx="1562100" cy="20002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Генераторы графики</a:t>
              </a:r>
              <a:r>
                <a:rPr lang="en-US" sz="1050" dirty="0">
                  <a:solidFill>
                    <a:srgbClr val="000000"/>
                  </a:solidFill>
                  <a:latin typeface="Playpen Sans SemiBold" pitchFamily="34" charset="0"/>
                  <a:ea typeface="Playpen Sans SemiBold" pitchFamily="34" charset="-122"/>
                  <a:cs typeface="Playpen Sans SemiBold" pitchFamily="34" charset="-120"/>
                </a:rPr>
                <a:t>:</a:t>
              </a:r>
              <a:endParaRPr lang="en-US" sz="1050" dirty="0"/>
            </a:p>
          </p:txBody>
        </p:sp>
        <p:sp>
          <p:nvSpPr>
            <p:cNvPr id="21" name="83a65e0c-8d48-4d5f-9c7e-37177bdafc84"/>
            <p:cNvSpPr/>
            <p:nvPr/>
          </p:nvSpPr>
          <p:spPr>
            <a:xfrm>
              <a:off x="5857875" y="3629025"/>
              <a:ext cx="5724525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создание наглядных схем, исторических реконструкций, плакатов и карточек с визуальными подсказками.</a:t>
              </a:r>
              <a:endParaRPr lang="en-US" sz="900" dirty="0"/>
            </a:p>
          </p:txBody>
        </p:sp>
      </p:grpSp>
      <p:pic>
        <p:nvPicPr>
          <p:cNvPr id="13" name="505a979b-065e-46f8-824e-be6e82fbabc5::border-composite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5475" y="3267075"/>
            <a:ext cx="5953125" cy="628650"/>
          </a:xfrm>
          <a:prstGeom prst="rect">
            <a:avLst/>
          </a:prstGeom>
        </p:spPr>
      </p:pic>
      <p:grpSp>
        <p:nvGrpSpPr>
          <p:cNvPr id="30" name="group-KThmcSxsrwanOESfFiLxd"/>
          <p:cNvGrpSpPr/>
          <p:nvPr/>
        </p:nvGrpSpPr>
        <p:grpSpPr>
          <a:xfrm>
            <a:off x="5705475" y="3990975"/>
            <a:ext cx="5953125" cy="628650"/>
            <a:chOff x="5705475" y="3990975"/>
            <a:chExt cx="5953125" cy="628650"/>
          </a:xfrm>
        </p:grpSpPr>
        <p:sp>
          <p:nvSpPr>
            <p:cNvPr id="14" name="41f2c8b9-d1e8-4d0d-b60f-e7142bc96e60"/>
            <p:cNvSpPr/>
            <p:nvPr/>
          </p:nvSpPr>
          <p:spPr>
            <a:xfrm>
              <a:off x="5705475" y="3990975"/>
              <a:ext cx="5953125" cy="628650"/>
            </a:xfrm>
            <a:prstGeom prst="roundRect">
              <a:avLst>
                <a:gd name="adj" fmla="val 18182"/>
              </a:avLst>
            </a:prstGeom>
            <a:solidFill>
              <a:srgbClr val="EBF6EE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2" name="6f9e133f-1c65-4748-931d-c4ed02b13da4"/>
            <p:cNvSpPr/>
            <p:nvPr/>
          </p:nvSpPr>
          <p:spPr>
            <a:xfrm>
              <a:off x="5857875" y="4124325"/>
              <a:ext cx="2009775" cy="20002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Интерактивные опросники</a:t>
              </a:r>
              <a:r>
                <a:rPr lang="en-US" sz="1050" dirty="0">
                  <a:solidFill>
                    <a:srgbClr val="000000"/>
                  </a:solidFill>
                  <a:latin typeface="Playpen Sans SemiBold" pitchFamily="34" charset="0"/>
                  <a:ea typeface="Playpen Sans SemiBold" pitchFamily="34" charset="-122"/>
                  <a:cs typeface="Playpen Sans SemiBold" pitchFamily="34" charset="-120"/>
                </a:rPr>
                <a:t>:</a:t>
              </a:r>
              <a:endParaRPr lang="en-US" sz="1050" dirty="0"/>
            </a:p>
          </p:txBody>
        </p:sp>
        <p:sp>
          <p:nvSpPr>
            <p:cNvPr id="23" name="1ec392b6-e329-4519-9332-d9ffa93ef894"/>
            <p:cNvSpPr/>
            <p:nvPr/>
          </p:nvSpPr>
          <p:spPr>
            <a:xfrm>
              <a:off x="5857875" y="4352925"/>
              <a:ext cx="5724525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автоматическая сборка викторин, тестов с вариантами ответов и кроссвордов по параграфу.</a:t>
              </a:r>
              <a:endParaRPr lang="en-US" sz="900" dirty="0"/>
            </a:p>
          </p:txBody>
        </p:sp>
      </p:grpSp>
      <p:pic>
        <p:nvPicPr>
          <p:cNvPr id="15" name="41f2c8b9-d1e8-4d0d-b60f-e7142bc96e60::border-composite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05475" y="3990975"/>
            <a:ext cx="5953125" cy="628650"/>
          </a:xfrm>
          <a:prstGeom prst="rect">
            <a:avLst/>
          </a:prstGeom>
        </p:spPr>
      </p:pic>
      <p:grpSp>
        <p:nvGrpSpPr>
          <p:cNvPr id="31" name="group-Irgt3Tj3dlRNQH1j2BKgI"/>
          <p:cNvGrpSpPr/>
          <p:nvPr/>
        </p:nvGrpSpPr>
        <p:grpSpPr>
          <a:xfrm>
            <a:off x="5705475" y="4714875"/>
            <a:ext cx="5953125" cy="628650"/>
            <a:chOff x="5705475" y="4714875"/>
            <a:chExt cx="5953125" cy="628650"/>
          </a:xfrm>
        </p:grpSpPr>
        <p:sp>
          <p:nvSpPr>
            <p:cNvPr id="16" name="ead777f0-fabc-475c-81ab-b57b0a64bfde"/>
            <p:cNvSpPr/>
            <p:nvPr/>
          </p:nvSpPr>
          <p:spPr>
            <a:xfrm>
              <a:off x="5705475" y="4714875"/>
              <a:ext cx="5953125" cy="628650"/>
            </a:xfrm>
            <a:prstGeom prst="roundRect">
              <a:avLst>
                <a:gd name="adj" fmla="val 18182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4" name="458d297c-d0a8-4da9-a92c-b77ef4201f9f"/>
            <p:cNvSpPr/>
            <p:nvPr/>
          </p:nvSpPr>
          <p:spPr>
            <a:xfrm>
              <a:off x="5857875" y="4848225"/>
              <a:ext cx="1771650" cy="20002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Диалоговые тренажеры</a:t>
              </a:r>
              <a:r>
                <a:rPr lang="en-US" sz="1050" dirty="0">
                  <a:solidFill>
                    <a:srgbClr val="000000"/>
                  </a:solidFill>
                  <a:latin typeface="Playpen Sans SemiBold" pitchFamily="34" charset="0"/>
                  <a:ea typeface="Playpen Sans SemiBold" pitchFamily="34" charset="-122"/>
                  <a:cs typeface="Playpen Sans SemiBold" pitchFamily="34" charset="-120"/>
                </a:rPr>
                <a:t>:</a:t>
              </a:r>
              <a:endParaRPr lang="en-US" sz="1050" dirty="0"/>
            </a:p>
          </p:txBody>
        </p:sp>
        <p:sp>
          <p:nvSpPr>
            <p:cNvPr id="25" name="9d125983-5b91-4156-9415-c10bebbedbd5"/>
            <p:cNvSpPr/>
            <p:nvPr/>
          </p:nvSpPr>
          <p:spPr>
            <a:xfrm>
              <a:off x="5857875" y="5076825"/>
              <a:ext cx="5724525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языковая практика, симуляция исторических диалогов и отработка аргументации.</a:t>
              </a:r>
              <a:endParaRPr lang="en-US" sz="900" dirty="0"/>
            </a:p>
          </p:txBody>
        </p:sp>
      </p:grpSp>
      <p:pic>
        <p:nvPicPr>
          <p:cNvPr id="17" name="ead777f0-fabc-475c-81ab-b57b0a64bfde::border-composite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5475" y="4714875"/>
            <a:ext cx="5953125" cy="628650"/>
          </a:xfrm>
          <a:prstGeom prst="rect">
            <a:avLst/>
          </a:prstGeom>
        </p:spPr>
      </p:pic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7" name="Shape 18">
            <a:hlinkClick r:id="rId14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 animBg="1"/>
      <p:bldP spid="28" grpId="0"/>
      <p:bldP spid="11" grpId="0"/>
      <p:bldP spid="29" grpId="0"/>
      <p:bldP spid="13" grpId="0"/>
      <p:bldP spid="30" grpId="0"/>
      <p:bldP spid="15" grpId="0"/>
      <p:bldP spid="31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e5305d6-e4fa-4ac7-9239-68c22971bb02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f09496cd-188b-4c5e-89b1-a3ccb700359a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4" name="68a7394e-9bdf-4839-9c48-77bd5420aedb"/>
          <p:cNvSpPr/>
          <p:nvPr/>
        </p:nvSpPr>
        <p:spPr>
          <a:xfrm>
            <a:off x="5810250" y="304800"/>
            <a:ext cx="1336167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Методика промптинга</a:t>
            </a:r>
            <a:endParaRPr lang="en-US" sz="900" dirty="0"/>
          </a:p>
        </p:txBody>
      </p:sp>
      <p:sp>
        <p:nvSpPr>
          <p:cNvPr id="5" name="db3a269d-3fda-41d8-b5be-1ff416378bb6"/>
          <p:cNvSpPr/>
          <p:nvPr/>
        </p:nvSpPr>
        <p:spPr>
          <a:xfrm>
            <a:off x="10306050" y="304800"/>
            <a:ext cx="144018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Практический алгоритм</a:t>
            </a:r>
            <a:endParaRPr lang="en-US" sz="900" dirty="0"/>
          </a:p>
        </p:txBody>
      </p:sp>
      <p:sp>
        <p:nvSpPr>
          <p:cNvPr id="6" name="91e87c57-8cd6-4889-9eda-3573887f11fa"/>
          <p:cNvSpPr/>
          <p:nvPr/>
        </p:nvSpPr>
        <p:spPr>
          <a:xfrm>
            <a:off x="533400" y="657225"/>
            <a:ext cx="1116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Алгоритм составления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эффективных промптов для подготовки к занятиям</a:t>
            </a:r>
            <a:endParaRPr lang="en-US" sz="2250" dirty="0"/>
          </a:p>
        </p:txBody>
      </p:sp>
      <p:sp>
        <p:nvSpPr>
          <p:cNvPr id="7" name="5f5a7508-2fa3-41e3-8eb5-aa63330c6f1f"/>
          <p:cNvSpPr/>
          <p:nvPr/>
        </p:nvSpPr>
        <p:spPr>
          <a:xfrm>
            <a:off x="533400" y="1038225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Качество ответа языковой модели прямо пропорционально точности контекста и заданных педагогических ограничений.</a:t>
            </a:r>
            <a:endParaRPr lang="en-US" sz="900" dirty="0"/>
          </a:p>
        </p:txBody>
      </p:sp>
      <p:pic>
        <p:nvPicPr>
          <p:cNvPr id="8" name="f72c2853-dda7-4306-984c-c9926e2db1a6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400" y="1771650"/>
            <a:ext cx="5410200" cy="4286250"/>
          </a:xfrm>
          <a:prstGeom prst="rect">
            <a:avLst/>
          </a:prstGeom>
        </p:spPr>
      </p:pic>
      <p:pic>
        <p:nvPicPr>
          <p:cNvPr id="9" name="f72c2853-dda7-4306-984c-c9926e2db1a6::border-composite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" y="1771650"/>
            <a:ext cx="5410200" cy="4286250"/>
          </a:xfrm>
          <a:prstGeom prst="rect">
            <a:avLst/>
          </a:prstGeom>
        </p:spPr>
      </p:pic>
      <p:grpSp>
        <p:nvGrpSpPr>
          <p:cNvPr id="22" name="group-q6tsca-FIbiv0P8ZxaRLL"/>
          <p:cNvGrpSpPr/>
          <p:nvPr/>
        </p:nvGrpSpPr>
        <p:grpSpPr>
          <a:xfrm>
            <a:off x="6248400" y="2562225"/>
            <a:ext cx="5410200" cy="885825"/>
            <a:chOff x="6248400" y="2562225"/>
            <a:chExt cx="5410200" cy="885825"/>
          </a:xfrm>
        </p:grpSpPr>
        <p:sp>
          <p:nvSpPr>
            <p:cNvPr id="10" name="slidesai_3nsDxLfk::card-framework-1"/>
            <p:cNvSpPr/>
            <p:nvPr/>
          </p:nvSpPr>
          <p:spPr>
            <a:xfrm>
              <a:off x="6248400" y="2562225"/>
              <a:ext cx="5410200" cy="885825"/>
            </a:xfrm>
            <a:prstGeom prst="roundRect">
              <a:avLst>
                <a:gd name="adj" fmla="val 12903"/>
              </a:avLst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5" name="ebbeec74-946d-4a93-b394-b49d0387d22d"/>
            <p:cNvSpPr/>
            <p:nvPr/>
          </p:nvSpPr>
          <p:spPr>
            <a:xfrm>
              <a:off x="6477000" y="2752725"/>
              <a:ext cx="1304925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Ролевая рамка</a:t>
              </a:r>
              <a:endParaRPr lang="en-US" sz="1200" dirty="0"/>
            </a:p>
          </p:txBody>
        </p:sp>
        <p:sp>
          <p:nvSpPr>
            <p:cNvPr id="16" name="94bcfcaf-0424-49a0-9d98-3a08e65adf9a"/>
            <p:cNvSpPr/>
            <p:nvPr/>
          </p:nvSpPr>
          <p:spPr>
            <a:xfrm>
              <a:off x="6477000" y="3067050"/>
              <a:ext cx="502920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четко задает предметный стиль и методический уровень генерации.</a:t>
              </a:r>
              <a:endParaRPr lang="en-US" sz="900" dirty="0"/>
            </a:p>
          </p:txBody>
        </p:sp>
      </p:grpSp>
      <p:pic>
        <p:nvPicPr>
          <p:cNvPr id="11" name="slidesai_3nsDxLfk::card-framework-1::border-composite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48400" y="2562225"/>
            <a:ext cx="5410200" cy="885825"/>
          </a:xfrm>
          <a:prstGeom prst="rect">
            <a:avLst/>
          </a:prstGeom>
        </p:spPr>
      </p:pic>
      <p:grpSp>
        <p:nvGrpSpPr>
          <p:cNvPr id="23" name="group-TpoIlNHfSw45cZpSifmPu"/>
          <p:cNvGrpSpPr/>
          <p:nvPr/>
        </p:nvGrpSpPr>
        <p:grpSpPr>
          <a:xfrm>
            <a:off x="6248400" y="3600450"/>
            <a:ext cx="5410200" cy="885825"/>
            <a:chOff x="6248400" y="3600450"/>
            <a:chExt cx="5410200" cy="885825"/>
          </a:xfrm>
        </p:grpSpPr>
        <p:sp>
          <p:nvSpPr>
            <p:cNvPr id="12" name="slidesai_3nsDxLfk::card-framework-2"/>
            <p:cNvSpPr/>
            <p:nvPr/>
          </p:nvSpPr>
          <p:spPr>
            <a:xfrm>
              <a:off x="6248400" y="3600450"/>
              <a:ext cx="5410200" cy="885825"/>
            </a:xfrm>
            <a:prstGeom prst="roundRect">
              <a:avLst>
                <a:gd name="adj" fmla="val 12903"/>
              </a:avLst>
            </a:prstGeom>
            <a:solidFill>
              <a:srgbClr val="EBF6EE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7" name="990280eb-d929-42f8-9de6-a98d5f091590"/>
            <p:cNvSpPr/>
            <p:nvPr/>
          </p:nvSpPr>
          <p:spPr>
            <a:xfrm>
              <a:off x="6477000" y="3790950"/>
              <a:ext cx="200025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7BC28B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Дидактические фильтры</a:t>
              </a:r>
              <a:endParaRPr lang="en-US" sz="1200" dirty="0"/>
            </a:p>
          </p:txBody>
        </p:sp>
        <p:sp>
          <p:nvSpPr>
            <p:cNvPr id="18" name="090e2ae8-a6ec-4c20-acbb-23ba4a5224f4"/>
            <p:cNvSpPr/>
            <p:nvPr/>
          </p:nvSpPr>
          <p:spPr>
            <a:xfrm>
              <a:off x="6477000" y="4105275"/>
              <a:ext cx="502920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исключают термины и концепты, которые учащиеся еще не проходили.</a:t>
              </a:r>
              <a:endParaRPr lang="en-US" sz="900" dirty="0"/>
            </a:p>
          </p:txBody>
        </p:sp>
      </p:grpSp>
      <p:pic>
        <p:nvPicPr>
          <p:cNvPr id="13" name="slidesai_3nsDxLfk::card-framework-2::border-composite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48400" y="3600450"/>
            <a:ext cx="5410200" cy="885825"/>
          </a:xfrm>
          <a:prstGeom prst="rect">
            <a:avLst/>
          </a:prstGeom>
        </p:spPr>
      </p:pic>
      <p:grpSp>
        <p:nvGrpSpPr>
          <p:cNvPr id="24" name="group-rR2lHiHiz529iYfkNz1PY"/>
          <p:cNvGrpSpPr/>
          <p:nvPr/>
        </p:nvGrpSpPr>
        <p:grpSpPr>
          <a:xfrm>
            <a:off x="6248400" y="4629150"/>
            <a:ext cx="5410200" cy="628650"/>
            <a:chOff x="6248400" y="4629150"/>
            <a:chExt cx="5410200" cy="628650"/>
          </a:xfrm>
        </p:grpSpPr>
        <p:sp>
          <p:nvSpPr>
            <p:cNvPr id="14" name="slidesai_3nsDxLfk::card-tip"/>
            <p:cNvSpPr/>
            <p:nvPr/>
          </p:nvSpPr>
          <p:spPr>
            <a:xfrm>
              <a:off x="6248400" y="4629150"/>
              <a:ext cx="5410200" cy="628650"/>
            </a:xfrm>
            <a:prstGeom prst="roundRect">
              <a:avLst>
                <a:gd name="adj" fmla="val 18182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9" name="fe8994a3-ac3c-464a-b177-525f04dad836"/>
            <p:cNvSpPr/>
            <p:nvPr/>
          </p:nvSpPr>
          <p:spPr>
            <a:xfrm>
              <a:off x="6410325" y="4791075"/>
              <a:ext cx="510540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💡 </a:t>
              </a:r>
              <a:r>
                <a:rPr lang="en-US" sz="900" i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Совет методиста:</a:t>
              </a: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 добавление формулировки «без использования формул следующей темы» экономит до 15 минут вычитки сгенерированного текста.</a:t>
              </a:r>
              <a:endParaRPr lang="en-US" sz="900" dirty="0"/>
            </a:p>
          </p:txBody>
        </p:sp>
      </p:grp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1" name="Shape 14">
            <a:hlinkClick r:id="rId11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22" grpId="0"/>
      <p:bldP spid="11" grpId="0"/>
      <p:bldP spid="23" grpId="0"/>
      <p:bldP spid="1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c00c9cb-1748-4b00-9fdf-43f8fad699aa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slidesai_RZUJd9V7::deco-motif-1"/>
          <p:cNvSpPr/>
          <p:nvPr/>
        </p:nvSpPr>
        <p:spPr>
          <a:xfrm>
            <a:off x="11430000" y="62484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c7d9ee3f-8849-4607-ac7b-836a0e117dc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6248400"/>
            <a:ext cx="304800" cy="304800"/>
          </a:xfrm>
          <a:prstGeom prst="rect">
            <a:avLst/>
          </a:prstGeom>
        </p:spPr>
      </p:pic>
      <p:sp>
        <p:nvSpPr>
          <p:cNvPr id="5" name="cc7979bb-0572-4b2c-99aa-6cb22b73611a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6" name="42b04f23-29cb-4065-afda-78ff0d83b1fd"/>
          <p:cNvSpPr/>
          <p:nvPr/>
        </p:nvSpPr>
        <p:spPr>
          <a:xfrm>
            <a:off x="5895975" y="304800"/>
            <a:ext cx="187604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Дифференцированное обучение</a:t>
            </a:r>
            <a:endParaRPr lang="en-US" sz="900" dirty="0"/>
          </a:p>
        </p:txBody>
      </p:sp>
      <p:sp>
        <p:nvSpPr>
          <p:cNvPr id="7" name="c0b10ffc-5de6-4d5e-85b0-1fa34fa41bfd"/>
          <p:cNvSpPr/>
          <p:nvPr/>
        </p:nvSpPr>
        <p:spPr>
          <a:xfrm>
            <a:off x="11020425" y="304800"/>
            <a:ext cx="720852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Практикум</a:t>
            </a:r>
            <a:endParaRPr lang="en-US" sz="900" dirty="0"/>
          </a:p>
        </p:txBody>
      </p:sp>
      <p:sp>
        <p:nvSpPr>
          <p:cNvPr id="8" name="da3aae49-02f8-45fd-840f-bd44535f3442"/>
          <p:cNvSpPr/>
          <p:nvPr/>
        </p:nvSpPr>
        <p:spPr>
          <a:xfrm>
            <a:off x="533400" y="657225"/>
            <a:ext cx="1116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Практикум: </a:t>
            </a:r>
            <a:r>
              <a:rPr lang="en-US" sz="2250" dirty="0" err="1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генерация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 </a:t>
            </a:r>
            <a:r>
              <a:rPr lang="en-US" sz="2250" dirty="0" smtClean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 </a:t>
            </a:r>
            <a:r>
              <a:rPr lang="en-US" sz="2250" dirty="0" err="1" smtClean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тестов</a:t>
            </a:r>
            <a:r>
              <a:rPr lang="ru-RU" sz="2250" dirty="0" smtClean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, презентаций и визуального </a:t>
            </a:r>
            <a:r>
              <a:rPr lang="ru-RU" sz="2250" dirty="0" err="1" smtClean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контента</a:t>
            </a:r>
            <a:endParaRPr lang="en-US" sz="2250" dirty="0"/>
          </a:p>
        </p:txBody>
      </p:sp>
      <p:sp>
        <p:nvSpPr>
          <p:cNvPr id="9" name="d32de781-7479-423e-998f-e4df75e2b448"/>
          <p:cNvSpPr/>
          <p:nvPr/>
        </p:nvSpPr>
        <p:spPr>
          <a:xfrm>
            <a:off x="533400" y="1038225"/>
            <a:ext cx="1114425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Один базовый запрос позволяет сформировать многоуровневый раздаточный материал за </a:t>
            </a:r>
            <a:r>
              <a:rPr lang="en-US" sz="900" dirty="0">
                <a:solidFill>
                  <a:srgbClr val="C4003E"/>
                </a:solidFill>
                <a:highlight>
                  <a:srgbClr val="E6E6FF"/>
                </a:highlight>
                <a:latin typeface="Tilt Neon" pitchFamily="34" charset="0"/>
                <a:ea typeface="Tilt Neon" pitchFamily="34" charset="-122"/>
                <a:cs typeface="Tilt Neon" pitchFamily="34" charset="-120"/>
              </a:rPr>
              <a:t>2 минуты</a:t>
            </a:r>
            <a:r>
              <a:rPr lang="en-US" sz="9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, учитывая индивидуальные потребности каждого ученика в классе.</a:t>
            </a:r>
            <a:endParaRPr lang="en-US" sz="900" dirty="0"/>
          </a:p>
        </p:txBody>
      </p:sp>
      <p:sp>
        <p:nvSpPr>
          <p:cNvPr id="10" name="18e9a8a1-851c-4ec6-8615-f615b7da32e7"/>
          <p:cNvSpPr/>
          <p:nvPr/>
        </p:nvSpPr>
        <p:spPr>
          <a:xfrm>
            <a:off x="533400" y="1381125"/>
            <a:ext cx="11649075" cy="3981450"/>
          </a:xfrm>
          <a:prstGeom prst="roundRect">
            <a:avLst>
              <a:gd name="adj" fmla="val 521"/>
            </a:avLst>
          </a:prstGeom>
          <a:solidFill>
            <a:srgbClr val="FFFFFF"/>
          </a:solidFill>
          <a:ln/>
        </p:spPr>
      </p:sp>
      <p:graphicFrame>
        <p:nvGraphicFramePr>
          <p:cNvPr id="11" name="18e9a8a1-851c-4ec6-8615-f615b7da32e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9011935"/>
              </p:ext>
            </p:extLst>
          </p:nvPr>
        </p:nvGraphicFramePr>
        <p:xfrm>
          <a:off x="533400" y="1381125"/>
          <a:ext cx="11649075" cy="4934131"/>
        </p:xfrm>
        <a:graphic>
          <a:graphicData uri="http://schemas.openxmlformats.org/drawingml/2006/table">
            <a:tbl>
              <a:tblPr/>
              <a:tblGrid>
                <a:gridCol w="2453319"/>
                <a:gridCol w="2763601"/>
                <a:gridCol w="3969192"/>
                <a:gridCol w="2462963"/>
              </a:tblGrid>
              <a:tr h="75837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95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Дидактическая цель</a:t>
                      </a:r>
                      <a:endParaRPr lang="en-US" sz="18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9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Пример </a:t>
                      </a:r>
                      <a:r>
                        <a:rPr lang="en-US" sz="990" b="1" dirty="0" err="1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задания</a:t>
                      </a:r>
                      <a:r>
                        <a:rPr lang="en-US" sz="99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 </a:t>
                      </a:r>
                      <a:endParaRPr lang="en-US" sz="99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ИИ-критерий оценки</a:t>
                      </a:r>
                      <a:endParaRPr lang="en-US" sz="12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</a:tr>
              <a:tr h="1071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b="1" dirty="0" smtClean="0">
                          <a:solidFill>
                            <a:srgbClr val="FF81A9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Генерация тестов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Воспроизведение и понимание фактов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  <a:hlinkClick r:id="rId4"/>
                        </a:rPr>
                        <a:t>https://app.edcafe.ai/me/library</a:t>
                      </a:r>
                      <a:endParaRPr lang="ru-RU" sz="1600" dirty="0" smtClean="0">
                        <a:solidFill>
                          <a:srgbClr val="000000"/>
                        </a:solidFill>
                        <a:latin typeface="+mn-lt"/>
                        <a:ea typeface="Tilt Neon" pitchFamily="34" charset="-122"/>
                        <a:cs typeface="Tilt Neon" pitchFamily="34" charset="-12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latin typeface="+mn-lt"/>
                          <a:ea typeface="Tilt Neon" charset="0"/>
                          <a:cs typeface="Tilt Neon" charset="0"/>
                          <a:hlinkClick r:id="rId5"/>
                        </a:rPr>
                        <a:t>https://chat.deepseek.com</a:t>
                      </a: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Точность сопоставления терминов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06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b="1" dirty="0" smtClean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Создание презентаций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Применение знаний в типовой ситуации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latin typeface="+mn-lt"/>
                          <a:ea typeface="Tilt Neon" charset="0"/>
                          <a:cs typeface="Tilt Neon" charset="0"/>
                          <a:hlinkClick r:id="rId6"/>
                        </a:rPr>
                        <a:t>https://www.slidesai.io/ru</a:t>
                      </a: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latin typeface="+mn-lt"/>
                          <a:ea typeface="Tilt Neon" charset="0"/>
                          <a:cs typeface="Tilt Neon" charset="0"/>
                          <a:hlinkClick r:id="rId7"/>
                        </a:rPr>
                        <a:t>https://dokie.ai</a:t>
                      </a: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Логика связей и обоснование звеньев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1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600" b="1" dirty="0" smtClean="0">
                          <a:solidFill>
                            <a:srgbClr val="7BC28B"/>
                          </a:solidFill>
                          <a:latin typeface="+mn-lt"/>
                          <a:ea typeface="Tilt Neon" charset="0"/>
                          <a:cs typeface="Tilt Neon" charset="0"/>
                        </a:rPr>
                        <a:t>Создание</a:t>
                      </a:r>
                      <a:r>
                        <a:rPr lang="ru-RU" sz="1600" b="1" baseline="0" dirty="0" smtClean="0">
                          <a:solidFill>
                            <a:srgbClr val="7BC28B"/>
                          </a:solidFill>
                          <a:latin typeface="+mn-lt"/>
                          <a:ea typeface="Tilt Neon" charset="0"/>
                          <a:cs typeface="Tilt Neon" charset="0"/>
                        </a:rPr>
                        <a:t> рабочих листов, викторин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Анализ и </a:t>
                      </a:r>
                      <a:r>
                        <a:rPr lang="en-US" sz="1600" dirty="0" err="1" smtClean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прогнозирование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latin typeface="+mn-lt"/>
                          <a:ea typeface="Tilt Neon" charset="0"/>
                          <a:cs typeface="Tilt Neon" charset="0"/>
                          <a:hlinkClick r:id="rId5"/>
                        </a:rPr>
                        <a:t>https://chat.deepseek.com</a:t>
                      </a: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600" dirty="0" smtClean="0">
                          <a:latin typeface="+mn-lt"/>
                          <a:ea typeface="Tilt Neon" charset="0"/>
                          <a:cs typeface="Tilt Neon" charset="0"/>
                          <a:hlinkClick r:id="rId8"/>
                        </a:rPr>
                        <a:t>https://app.genially.com/teams/6571d466a9292c0014d2e3bb/home</a:t>
                      </a:r>
                      <a:endParaRPr lang="ru-RU" sz="1600" dirty="0" smtClean="0">
                        <a:latin typeface="+mn-lt"/>
                        <a:ea typeface="Tilt Neon" charset="0"/>
                        <a:cs typeface="Tilt Neon" charset="0"/>
                      </a:endParaRPr>
                    </a:p>
                    <a:p>
                      <a:pPr marL="0" indent="0" algn="l">
                        <a:buNone/>
                      </a:pP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latin typeface="+mn-lt"/>
                          <a:ea typeface="Tilt Neon" pitchFamily="34" charset="-122"/>
                          <a:cs typeface="Tilt Neon" pitchFamily="34" charset="-120"/>
                        </a:rPr>
                        <a:t>Глубина аргументации и причинно-следственные связи</a:t>
                      </a:r>
                      <a:endParaRPr lang="en-US" sz="1600" dirty="0">
                        <a:latin typeface="+mn-lt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57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13" name="Shape 8">
            <a:hlinkClick r:id="rId10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7" grpId="0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aa14443-9ce4-4372-a924-74fda40128fc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e53a1cfd-8a92-475f-b89f-f0685e8a2c68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4" name="65a56302-4daa-44f0-a22f-2a80604227f8"/>
          <p:cNvSpPr/>
          <p:nvPr/>
        </p:nvSpPr>
        <p:spPr>
          <a:xfrm>
            <a:off x="5905500" y="304800"/>
            <a:ext cx="117500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Практикум в парах</a:t>
            </a:r>
            <a:endParaRPr lang="en-US" sz="900" dirty="0"/>
          </a:p>
        </p:txBody>
      </p:sp>
      <p:sp>
        <p:nvSpPr>
          <p:cNvPr id="5" name="a785e0df-641c-4b2d-8984-1afd541a5c37"/>
          <p:cNvSpPr/>
          <p:nvPr/>
        </p:nvSpPr>
        <p:spPr>
          <a:xfrm>
            <a:off x="10344150" y="304800"/>
            <a:ext cx="140246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Проектирование урока</a:t>
            </a:r>
            <a:endParaRPr lang="en-US" sz="900" dirty="0"/>
          </a:p>
        </p:txBody>
      </p:sp>
      <p:pic>
        <p:nvPicPr>
          <p:cNvPr id="6" name="slidesai_mDwzPVsL::image-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400" y="1838325"/>
            <a:ext cx="4267200" cy="2857500"/>
          </a:xfrm>
          <a:prstGeom prst="rect">
            <a:avLst/>
          </a:prstGeom>
        </p:spPr>
      </p:pic>
      <p:grpSp>
        <p:nvGrpSpPr>
          <p:cNvPr id="24" name="group-ByPzuhApQ2TILp_1jO9j4"/>
          <p:cNvGrpSpPr/>
          <p:nvPr/>
        </p:nvGrpSpPr>
        <p:grpSpPr>
          <a:xfrm>
            <a:off x="533400" y="4848225"/>
            <a:ext cx="4267200" cy="533400"/>
            <a:chOff x="533400" y="4848225"/>
            <a:chExt cx="4267200" cy="533400"/>
          </a:xfrm>
        </p:grpSpPr>
        <p:sp>
          <p:nvSpPr>
            <p:cNvPr id="7" name="slidesai_mDwzPVsL::card-timer"/>
            <p:cNvSpPr/>
            <p:nvPr/>
          </p:nvSpPr>
          <p:spPr>
            <a:xfrm>
              <a:off x="533400" y="4848225"/>
              <a:ext cx="4267200" cy="533400"/>
            </a:xfrm>
            <a:prstGeom prst="roundRect">
              <a:avLst>
                <a:gd name="adj" fmla="val 21429"/>
              </a:avLst>
            </a:prstGeom>
            <a:solidFill>
              <a:srgbClr val="FFD15E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1" name="1ac0183f-01b7-4bb4-93c9-ee295656f872"/>
            <p:cNvSpPr/>
            <p:nvPr/>
          </p:nvSpPr>
          <p:spPr>
            <a:xfrm>
              <a:off x="3905250" y="4981575"/>
              <a:ext cx="857250" cy="2667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/>
          </p:spPr>
          <p:txBody>
            <a:bodyPr wrap="none" lIns="114300" tIns="38100" rIns="114300" bIns="3810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FF81A9"/>
                  </a:solidFill>
                  <a:latin typeface="Fira Code" pitchFamily="34" charset="0"/>
                  <a:ea typeface="Fira Code" pitchFamily="34" charset="-122"/>
                  <a:cs typeface="Fira Code" pitchFamily="34" charset="-120"/>
                </a:rPr>
                <a:t>7 минут</a:t>
              </a:r>
              <a:endParaRPr lang="en-US" sz="1050" dirty="0"/>
            </a:p>
          </p:txBody>
        </p:sp>
        <p:sp>
          <p:nvSpPr>
            <p:cNvPr id="15" name="55772b5f-0937-4fb4-88d0-68c03a54ce44"/>
            <p:cNvSpPr/>
            <p:nvPr/>
          </p:nvSpPr>
          <p:spPr>
            <a:xfrm>
              <a:off x="666750" y="4981575"/>
              <a:ext cx="190500" cy="2667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35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⏱️</a:t>
              </a:r>
              <a:endParaRPr lang="en-US" sz="1350" dirty="0"/>
            </a:p>
          </p:txBody>
        </p:sp>
        <p:sp>
          <p:nvSpPr>
            <p:cNvPr id="16" name="4a1dd213-729e-4e5c-b7f6-dab5b5134ead"/>
            <p:cNvSpPr/>
            <p:nvPr/>
          </p:nvSpPr>
          <p:spPr>
            <a:xfrm>
              <a:off x="895350" y="5019675"/>
              <a:ext cx="1438275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b="1" dirty="0">
                  <a:solidFill>
                    <a:srgbClr val="000000"/>
                  </a:solidFill>
                  <a:latin typeface="Playpen Sans" pitchFamily="34" charset="0"/>
                  <a:ea typeface="Playpen Sans" pitchFamily="34" charset="-122"/>
                  <a:cs typeface="Playpen Sans" pitchFamily="34" charset="-120"/>
                </a:rPr>
                <a:t>Время выполнения</a:t>
              </a:r>
              <a:endParaRPr lang="en-US" sz="1050" dirty="0"/>
            </a:p>
          </p:txBody>
        </p:sp>
      </p:grpSp>
      <p:sp>
        <p:nvSpPr>
          <p:cNvPr id="8" name="197080dc-63e1-40c7-a1fd-a33b2a465567"/>
          <p:cNvSpPr/>
          <p:nvPr/>
        </p:nvSpPr>
        <p:spPr>
          <a:xfrm>
            <a:off x="5257800" y="1676400"/>
            <a:ext cx="64198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Интерактивный кейс:
</a:t>
            </a:r>
            <a:r>
              <a:rPr lang="en-US" sz="2250" dirty="0">
                <a:solidFill>
                  <a:srgbClr val="7BC28B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проектирование фрагмента урока с нейросетью</a:t>
            </a:r>
            <a:endParaRPr lang="en-US" sz="2250" dirty="0"/>
          </a:p>
        </p:txBody>
      </p:sp>
      <p:sp>
        <p:nvSpPr>
          <p:cNvPr id="9" name="35d9c09e-0190-4516-be5e-1648b604af3d"/>
          <p:cNvSpPr/>
          <p:nvPr/>
        </p:nvSpPr>
        <p:spPr>
          <a:xfrm>
            <a:off x="5257800" y="2819400"/>
            <a:ext cx="6419850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50" dirty="0">
                <a:solidFill>
                  <a:srgbClr val="FF81A9"/>
                </a:solidFill>
                <a:latin typeface="Playpen Sans SemiBold" pitchFamily="34" charset="0"/>
                <a:ea typeface="Playpen Sans SemiBold" pitchFamily="34" charset="-122"/>
                <a:cs typeface="Playpen Sans SemiBold" pitchFamily="34" charset="-120"/>
              </a:rPr>
              <a:t>ЗАДАНИЕ ДЛЯ РАБОТЫ В ПАРАХ (ВРЕМЯ: </a:t>
            </a:r>
            <a:r>
              <a:rPr lang="en-US" sz="900" kern="0" spc="50" dirty="0">
                <a:solidFill>
                  <a:srgbClr val="FF81A9"/>
                </a:solidFill>
                <a:highlight>
                  <a:srgbClr val="E6E6FF"/>
                </a:highlight>
                <a:latin typeface="Playpen Sans SemiBold" pitchFamily="34" charset="0"/>
                <a:ea typeface="Playpen Sans SemiBold" pitchFamily="34" charset="-122"/>
                <a:cs typeface="Playpen Sans SemiBold" pitchFamily="34" charset="-120"/>
              </a:rPr>
              <a:t>7 МИНУТ</a:t>
            </a:r>
            <a:r>
              <a:rPr lang="en-US" sz="900" kern="0" spc="50" dirty="0">
                <a:solidFill>
                  <a:srgbClr val="FF81A9"/>
                </a:solidFill>
                <a:latin typeface="Playpen Sans SemiBold" pitchFamily="34" charset="0"/>
                <a:ea typeface="Playpen Sans SemiBold" pitchFamily="34" charset="-122"/>
                <a:cs typeface="Playpen Sans SemiBold" pitchFamily="34" charset="-120"/>
              </a:rPr>
              <a:t>)</a:t>
            </a:r>
            <a:endParaRPr lang="en-US" sz="900" dirty="0"/>
          </a:p>
        </p:txBody>
      </p:sp>
      <p:grpSp>
        <p:nvGrpSpPr>
          <p:cNvPr id="25" name="group-_pBgJjZToKFJgQA39OAaZ"/>
          <p:cNvGrpSpPr/>
          <p:nvPr/>
        </p:nvGrpSpPr>
        <p:grpSpPr>
          <a:xfrm>
            <a:off x="5257800" y="4981575"/>
            <a:ext cx="6400800" cy="552450"/>
            <a:chOff x="5257800" y="4981575"/>
            <a:chExt cx="6400800" cy="552450"/>
          </a:xfrm>
        </p:grpSpPr>
        <p:sp>
          <p:nvSpPr>
            <p:cNvPr id="10" name="slidesai_mDwzPVsL::card-expert-rule"/>
            <p:cNvSpPr/>
            <p:nvPr/>
          </p:nvSpPr>
          <p:spPr>
            <a:xfrm>
              <a:off x="5257800" y="4981575"/>
              <a:ext cx="6400800" cy="552450"/>
            </a:xfrm>
            <a:prstGeom prst="roundRect">
              <a:avLst>
                <a:gd name="adj" fmla="val 20690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4" name="6a56d834-f872-4f5d-b693-a74bf0f5ffcb"/>
            <p:cNvSpPr/>
            <p:nvPr/>
          </p:nvSpPr>
          <p:spPr>
            <a:xfrm>
              <a:off x="5381625" y="5105400"/>
              <a:ext cx="617220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i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Главное правило эксперта</a:t>
              </a: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: никогда не переносите сгенерированный ответ на слайд или доску без предварительной методической проверки.</a:t>
              </a:r>
              <a:endParaRPr lang="en-US" sz="900" dirty="0"/>
            </a:p>
          </p:txBody>
        </p:sp>
      </p:grpSp>
      <p:grpSp>
        <p:nvGrpSpPr>
          <p:cNvPr id="22" name="group-jAu96eG2HZgSO0wOb3il3"/>
          <p:cNvGrpSpPr/>
          <p:nvPr/>
        </p:nvGrpSpPr>
        <p:grpSpPr>
          <a:xfrm>
            <a:off x="5257800" y="3076575"/>
            <a:ext cx="6400800" cy="533400"/>
            <a:chOff x="5257800" y="3076575"/>
            <a:chExt cx="6400800" cy="533400"/>
          </a:xfrm>
        </p:grpSpPr>
        <p:sp>
          <p:nvSpPr>
            <p:cNvPr id="12" name="e4730d6c-922e-43cc-9a6a-04df13d3458e"/>
            <p:cNvSpPr/>
            <p:nvPr/>
          </p:nvSpPr>
          <p:spPr>
            <a:xfrm>
              <a:off x="5257800" y="3076575"/>
              <a:ext cx="6400800" cy="533400"/>
            </a:xfrm>
            <a:prstGeom prst="roundRect">
              <a:avLst>
                <a:gd name="adj" fmla="val 21429"/>
              </a:avLst>
            </a:prstGeom>
            <a:solidFill>
              <a:srgbClr val="E6E6FF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7" name="2d8b6e55-ff93-4f6c-a9c5-11d11d7a1500"/>
            <p:cNvSpPr/>
            <p:nvPr/>
          </p:nvSpPr>
          <p:spPr>
            <a:xfrm>
              <a:off x="5372100" y="3190875"/>
              <a:ext cx="619125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Шаг 1. Выберите проблемную тему</a:t>
              </a: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: сложный для понимания концепт из </a:t>
              </a:r>
              <a:r>
                <a:rPr lang="en-US" sz="900" dirty="0" err="1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вашего</a:t>
              </a: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 </a:t>
              </a:r>
              <a:r>
                <a:rPr lang="en-US" sz="900" dirty="0" err="1" smtClean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предмета</a:t>
              </a:r>
              <a:endParaRPr lang="en-US" sz="900" dirty="0"/>
            </a:p>
          </p:txBody>
        </p:sp>
      </p:grpSp>
      <p:grpSp>
        <p:nvGrpSpPr>
          <p:cNvPr id="23" name="group-b6QEztqPmKbrirFhwmDNu"/>
          <p:cNvGrpSpPr/>
          <p:nvPr/>
        </p:nvGrpSpPr>
        <p:grpSpPr>
          <a:xfrm>
            <a:off x="5257800" y="4333875"/>
            <a:ext cx="6400800" cy="533400"/>
            <a:chOff x="5257800" y="4333875"/>
            <a:chExt cx="6400800" cy="533400"/>
          </a:xfrm>
        </p:grpSpPr>
        <p:sp>
          <p:nvSpPr>
            <p:cNvPr id="13" name="ba3ef898-872a-4f67-9ec5-c8ea987b43a2"/>
            <p:cNvSpPr/>
            <p:nvPr/>
          </p:nvSpPr>
          <p:spPr>
            <a:xfrm>
              <a:off x="5257800" y="4333875"/>
              <a:ext cx="6400800" cy="533400"/>
            </a:xfrm>
            <a:prstGeom prst="roundRect">
              <a:avLst>
                <a:gd name="adj" fmla="val 21429"/>
              </a:avLst>
            </a:prstGeom>
            <a:solidFill>
              <a:srgbClr val="7BC28B">
                <a:alpha val="15000"/>
              </a:srgb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9" name="a834efe5-8fdc-4462-8b9e-1ec361286d8b"/>
            <p:cNvSpPr/>
            <p:nvPr/>
          </p:nvSpPr>
          <p:spPr>
            <a:xfrm>
              <a:off x="5372100" y="4448175"/>
              <a:ext cx="6191250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Шаг 3. Верифицируйте результат</a:t>
              </a: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: оцените сгенерированный материал на научную корректность, доступность и увлекательность.</a:t>
              </a:r>
              <a:endParaRPr lang="en-US" sz="900" dirty="0"/>
            </a:p>
          </p:txBody>
        </p:sp>
      </p:grpSp>
      <p:sp>
        <p:nvSpPr>
          <p:cNvPr id="18" name="bca8ad08-18e7-4160-8825-6d9774518fa8"/>
          <p:cNvSpPr/>
          <p:nvPr/>
        </p:nvSpPr>
        <p:spPr>
          <a:xfrm>
            <a:off x="5372100" y="3819525"/>
            <a:ext cx="6191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197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Шаг 2. Сформулируйте целевой промпт</a:t>
            </a:r>
            <a:r>
              <a:rPr lang="en-US" sz="9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: запросите у модели </a:t>
            </a:r>
            <a:r>
              <a:rPr lang="en-US" sz="900" dirty="0">
                <a:solidFill>
                  <a:srgbClr val="DE0047"/>
                </a:solidFill>
                <a:highlight>
                  <a:srgbClr val="FFFFFF"/>
                </a:highlight>
                <a:latin typeface="Tilt Neon" pitchFamily="34" charset="0"/>
                <a:ea typeface="Tilt Neon" pitchFamily="34" charset="-122"/>
                <a:cs typeface="Tilt Neon" pitchFamily="34" charset="-120"/>
              </a:rPr>
              <a:t>3 жизненных аналогии</a:t>
            </a:r>
            <a:r>
              <a:rPr lang="en-US" sz="9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 и один практический мини-эксперимент.</a:t>
            </a:r>
            <a:endParaRPr lang="en-US" sz="90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1" name="Shape 17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24" grpId="0"/>
      <p:bldP spid="8" grpId="0" animBg="1"/>
      <p:bldP spid="9" grpId="0" animBg="1"/>
      <p:bldP spid="25" grpId="0"/>
      <p:bldP spid="22" grpId="0"/>
      <p:bldP spid="23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303fedc-d99a-454b-ad60-0581d2bb7d3d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15" name="group-lWthnrnk935yn4C4ENJHg"/>
          <p:cNvGrpSpPr/>
          <p:nvPr/>
        </p:nvGrpSpPr>
        <p:grpSpPr>
          <a:xfrm>
            <a:off x="533400" y="6038850"/>
            <a:ext cx="11125200" cy="514350"/>
            <a:chOff x="533400" y="6038850"/>
            <a:chExt cx="11125200" cy="514350"/>
          </a:xfrm>
        </p:grpSpPr>
        <p:sp>
          <p:nvSpPr>
            <p:cNvPr id="3" name="slidesai_Fr5I-Kva::card-summary"/>
            <p:cNvSpPr/>
            <p:nvPr/>
          </p:nvSpPr>
          <p:spPr>
            <a:xfrm>
              <a:off x="533400" y="6038850"/>
              <a:ext cx="11125200" cy="514350"/>
            </a:xfrm>
            <a:prstGeom prst="roundRect">
              <a:avLst>
                <a:gd name="adj" fmla="val 22222"/>
              </a:avLst>
            </a:prstGeom>
            <a:solidFill>
              <a:srgbClr val="EBF6EE"/>
            </a:solidFill>
            <a:ln w="9525">
              <a:solidFill>
                <a:srgbClr val="D7EDDC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2" name="32b97d4d-e02d-460e-ae19-50070577620d"/>
            <p:cNvSpPr/>
            <p:nvPr/>
          </p:nvSpPr>
          <p:spPr>
            <a:xfrm>
              <a:off x="695325" y="6200775"/>
              <a:ext cx="1083945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Культура академической честности формируется не запретами, а </a:t>
              </a:r>
              <a:r>
                <a:rPr lang="en-US" sz="105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изменением формата заданий</a:t>
              </a:r>
              <a:r>
                <a:rPr lang="en-US" sz="105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.</a:t>
              </a:r>
              <a:endParaRPr lang="en-US" sz="1050" dirty="0"/>
            </a:p>
          </p:txBody>
        </p:sp>
      </p:grpSp>
      <p:sp>
        <p:nvSpPr>
          <p:cNvPr id="4" name="slidesai_Fr5I-Kva::deco-motif-1"/>
          <p:cNvSpPr/>
          <p:nvPr/>
        </p:nvSpPr>
        <p:spPr>
          <a:xfrm>
            <a:off x="457200" y="57912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e9f7566a-24dd-4444-8eef-8c7667325a0c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791200"/>
            <a:ext cx="304800" cy="304800"/>
          </a:xfrm>
          <a:prstGeom prst="rect">
            <a:avLst/>
          </a:prstGeom>
        </p:spPr>
      </p:pic>
      <p:sp>
        <p:nvSpPr>
          <p:cNvPr id="6" name="f400f860-a2ae-4f34-9c5a-a1e667fefd6c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7" name="0f1a51b9-3a23-4cd5-b1af-232013a7fe5e"/>
          <p:cNvSpPr/>
          <p:nvPr/>
        </p:nvSpPr>
        <p:spPr>
          <a:xfrm>
            <a:off x="5648325" y="304800"/>
            <a:ext cx="1960245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Этика и академическая честность</a:t>
            </a:r>
            <a:endParaRPr lang="en-US" sz="900" dirty="0"/>
          </a:p>
        </p:txBody>
      </p:sp>
      <p:sp>
        <p:nvSpPr>
          <p:cNvPr id="8" name="10382c94-53a9-4115-a4c9-71da860db1ac"/>
          <p:cNvSpPr/>
          <p:nvPr/>
        </p:nvSpPr>
        <p:spPr>
          <a:xfrm>
            <a:off x="10620375" y="304800"/>
            <a:ext cx="112776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Цифровая гигиена</a:t>
            </a:r>
            <a:endParaRPr lang="en-US" sz="900" dirty="0"/>
          </a:p>
        </p:txBody>
      </p:sp>
      <p:sp>
        <p:nvSpPr>
          <p:cNvPr id="9" name="74e95906-e0e8-45a2-8093-000cb9326970"/>
          <p:cNvSpPr/>
          <p:nvPr/>
        </p:nvSpPr>
        <p:spPr>
          <a:xfrm>
            <a:off x="533400" y="657225"/>
            <a:ext cx="1116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Академическая честность,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этика и цифровая гигиена при работе с ИИ</a:t>
            </a:r>
            <a:endParaRPr lang="en-US" sz="2250" dirty="0"/>
          </a:p>
        </p:txBody>
      </p:sp>
      <p:sp>
        <p:nvSpPr>
          <p:cNvPr id="10" name="add9d64d-5c9e-49d5-ba6f-6598c2b0ae21"/>
          <p:cNvSpPr/>
          <p:nvPr/>
        </p:nvSpPr>
        <p:spPr>
          <a:xfrm>
            <a:off x="533400" y="1190625"/>
            <a:ext cx="11125200" cy="1695450"/>
          </a:xfrm>
          <a:prstGeom prst="roundRect">
            <a:avLst>
              <a:gd name="adj" fmla="val 521"/>
            </a:avLst>
          </a:prstGeom>
          <a:solidFill>
            <a:srgbClr val="FFFFFF"/>
          </a:solidFill>
          <a:ln/>
        </p:spPr>
      </p:sp>
      <p:graphicFrame>
        <p:nvGraphicFramePr>
          <p:cNvPr id="11" name="add9d64d-5c9e-49d5-ba6f-6598c2b0ae2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9011935"/>
              </p:ext>
            </p:extLst>
          </p:nvPr>
        </p:nvGraphicFramePr>
        <p:xfrm>
          <a:off x="533399" y="1190625"/>
          <a:ext cx="11214735" cy="4397375"/>
        </p:xfrm>
        <a:graphic>
          <a:graphicData uri="http://schemas.openxmlformats.org/drawingml/2006/table">
            <a:tbl>
              <a:tblPr/>
              <a:tblGrid>
                <a:gridCol w="2673977"/>
                <a:gridCol w="3954153"/>
                <a:gridCol w="4586605"/>
              </a:tblGrid>
              <a:tr h="98817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Потенциальный риск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Проявление в классе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Педагогическое решение и превентивная мера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</a:tr>
              <a:tr h="10005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81A9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Галлюцинации нейросети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Фактологические ошибки, вымышленные цитаты и даты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Задания на поиск и доказательство ошибок в сгенерированном тексте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01600" marB="1016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1287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Имитация учебы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Слепое копирование готовых рефератов и эссе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Защита работ через устное собеседование, дебаты и аргументацию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957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7BC28B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Когнитивная лень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Отказ от самостоятельного поиска решений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Использование ИИ как оппонента для критики идей, а не генератора готовых решений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39700" marR="139700" marT="127000" marB="1270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14" name="Shape 9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4eaf301-4408-4b6f-a104-60e791477dd1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35" name="group-ED8A1u973eyu_c9oso3mD"/>
          <p:cNvGrpSpPr/>
          <p:nvPr/>
        </p:nvGrpSpPr>
        <p:grpSpPr>
          <a:xfrm>
            <a:off x="533400" y="6019800"/>
            <a:ext cx="11125200" cy="533400"/>
            <a:chOff x="533400" y="6019800"/>
            <a:chExt cx="11125200" cy="533400"/>
          </a:xfrm>
        </p:grpSpPr>
        <p:sp>
          <p:nvSpPr>
            <p:cNvPr id="3" name="slidesai_zQQB2_oG::card-conclusion"/>
            <p:cNvSpPr/>
            <p:nvPr/>
          </p:nvSpPr>
          <p:spPr>
            <a:xfrm>
              <a:off x="533400" y="6019800"/>
              <a:ext cx="11125200" cy="533400"/>
            </a:xfrm>
            <a:prstGeom prst="roundRect">
              <a:avLst>
                <a:gd name="adj" fmla="val 21429"/>
              </a:avLst>
            </a:prstGeom>
            <a:solidFill>
              <a:srgbClr val="FF81A9"/>
            </a:solidFill>
            <a:ln/>
            <a:effectLst>
              <a:outerShdw blurRad="25400" dist="12700" dir="5400000" algn="bl" rotWithShape="0">
                <a:srgbClr val="000000">
                  <a:alpha val="10000"/>
                </a:srgbClr>
              </a:outerShdw>
            </a:effectLst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2" name="024b8fff-ce3e-4122-b359-bddcd28b27c1"/>
            <p:cNvSpPr/>
            <p:nvPr/>
          </p:nvSpPr>
          <p:spPr>
            <a:xfrm>
              <a:off x="685800" y="6172200"/>
              <a:ext cx="10858500" cy="2286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FFFFFF"/>
                  </a:solidFill>
                  <a:latin typeface="Playpen Sans Medium" pitchFamily="34" charset="0"/>
                  <a:ea typeface="Playpen Sans Medium" pitchFamily="34" charset="-122"/>
                  <a:cs typeface="Playpen Sans Medium" pitchFamily="34" charset="-120"/>
                </a:rPr>
                <a:t>Искусственный интеллект не заменит учителя, но </a:t>
              </a:r>
              <a:r>
                <a:rPr lang="en-US" sz="1200" b="1" dirty="0">
                  <a:solidFill>
                    <a:srgbClr val="FFFFFF"/>
                  </a:solidFill>
                  <a:latin typeface="Playpen Sans" pitchFamily="34" charset="0"/>
                  <a:ea typeface="Playpen Sans" pitchFamily="34" charset="-122"/>
                  <a:cs typeface="Playpen Sans" pitchFamily="34" charset="-120"/>
                </a:rPr>
                <a:t>учитель, использующий ИИ</a:t>
              </a:r>
              <a:r>
                <a:rPr lang="en-US" sz="1200" dirty="0">
                  <a:solidFill>
                    <a:srgbClr val="FFFFFF"/>
                  </a:solidFill>
                  <a:latin typeface="Playpen Sans Medium" pitchFamily="34" charset="0"/>
                  <a:ea typeface="Playpen Sans Medium" pitchFamily="34" charset="-122"/>
                  <a:cs typeface="Playpen Sans Medium" pitchFamily="34" charset="-120"/>
                </a:rPr>
                <a:t>, неизбежно придет на смену тому, кто его игнорирует.</a:t>
              </a:r>
              <a:endParaRPr lang="en-US" sz="1200" dirty="0"/>
            </a:p>
          </p:txBody>
        </p:sp>
      </p:grpSp>
      <p:sp>
        <p:nvSpPr>
          <p:cNvPr id="4" name="slidesai_zQQB2_oG::deco-motif-1"/>
          <p:cNvSpPr/>
          <p:nvPr/>
        </p:nvSpPr>
        <p:spPr>
          <a:xfrm>
            <a:off x="11430000" y="9144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0fd0a131-e6cd-4f0a-90e6-1108ba6b3a4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914400"/>
            <a:ext cx="304800" cy="304800"/>
          </a:xfrm>
          <a:prstGeom prst="rect">
            <a:avLst/>
          </a:prstGeom>
        </p:spPr>
      </p:pic>
      <p:sp>
        <p:nvSpPr>
          <p:cNvPr id="6" name="b39c1025-7403-4193-bb72-51cd2570405d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7" name="eb2ba45b-ce66-4e0e-a048-dd033b883085"/>
          <p:cNvSpPr/>
          <p:nvPr/>
        </p:nvSpPr>
        <p:spPr>
          <a:xfrm>
            <a:off x="5581650" y="304800"/>
            <a:ext cx="152514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Дорожная карта педагога</a:t>
            </a:r>
            <a:endParaRPr lang="en-US" sz="900" dirty="0"/>
          </a:p>
        </p:txBody>
      </p:sp>
      <p:sp>
        <p:nvSpPr>
          <p:cNvPr id="8" name="dbdb92d4-baef-42a1-adb7-418ee3f059d4"/>
          <p:cNvSpPr/>
          <p:nvPr/>
        </p:nvSpPr>
        <p:spPr>
          <a:xfrm>
            <a:off x="10048875" y="304800"/>
            <a:ext cx="169583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Профессиональное развитие</a:t>
            </a:r>
            <a:endParaRPr lang="en-US" sz="900" dirty="0"/>
          </a:p>
        </p:txBody>
      </p:sp>
      <p:sp>
        <p:nvSpPr>
          <p:cNvPr id="9" name="0e9a1c09-8e42-40a1-9bf8-e35053eca170"/>
          <p:cNvSpPr/>
          <p:nvPr/>
        </p:nvSpPr>
        <p:spPr>
          <a:xfrm>
            <a:off x="533400" y="657225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5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ПОШАГОВАЯ СТРАТЕГИЯ ВНЕДРЕНИЯ</a:t>
            </a:r>
            <a:endParaRPr lang="en-US" sz="900" dirty="0"/>
          </a:p>
        </p:txBody>
      </p:sp>
      <p:sp>
        <p:nvSpPr>
          <p:cNvPr id="10" name="c9dc321c-f197-4e5d-a830-9aa7b3d6eacb"/>
          <p:cNvSpPr/>
          <p:nvPr/>
        </p:nvSpPr>
        <p:spPr>
          <a:xfrm>
            <a:off x="533400" y="847725"/>
            <a:ext cx="11163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5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Четыре шага внедрения ИИ </a:t>
            </a:r>
            <a:r>
              <a:rPr lang="en-US" sz="225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в личную педагогическую практику</a:t>
            </a:r>
            <a:endParaRPr lang="en-US" sz="2250" dirty="0"/>
          </a:p>
        </p:txBody>
      </p:sp>
      <p:sp>
        <p:nvSpPr>
          <p:cNvPr id="11" name="d6b64d1a-674a-486a-a992-45d47f756e58"/>
          <p:cNvSpPr/>
          <p:nvPr/>
        </p:nvSpPr>
        <p:spPr>
          <a:xfrm>
            <a:off x="533400" y="1381125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ДОРОЖНАЯ КАРТА ОСВОЕНИЯ ТЕХНОЛОГИИ</a:t>
            </a:r>
            <a:endParaRPr lang="en-US" sz="900" dirty="0"/>
          </a:p>
        </p:txBody>
      </p:sp>
      <p:grpSp>
        <p:nvGrpSpPr>
          <p:cNvPr id="31" name="group-W4wIP-tfscMkbkOQiHvrL"/>
          <p:cNvGrpSpPr/>
          <p:nvPr/>
        </p:nvGrpSpPr>
        <p:grpSpPr>
          <a:xfrm>
            <a:off x="533400" y="1647825"/>
            <a:ext cx="2667000" cy="1533525"/>
            <a:chOff x="533400" y="1647825"/>
            <a:chExt cx="2667000" cy="1533525"/>
          </a:xfrm>
        </p:grpSpPr>
        <p:sp>
          <p:nvSpPr>
            <p:cNvPr id="13" name="slidesai_zQQB2_oG::card-step-1"/>
            <p:cNvSpPr/>
            <p:nvPr/>
          </p:nvSpPr>
          <p:spPr>
            <a:xfrm>
              <a:off x="533400" y="1647825"/>
              <a:ext cx="2667000" cy="1533525"/>
            </a:xfrm>
            <a:prstGeom prst="roundRect">
              <a:avLst>
                <a:gd name="adj" fmla="val 7453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7" name="ccfe1ff7-7239-48c8-8032-415af9dd94cb"/>
            <p:cNvSpPr/>
            <p:nvPr/>
          </p:nvSpPr>
          <p:spPr>
            <a:xfrm>
              <a:off x="695325" y="1809750"/>
              <a:ext cx="304800" cy="3048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1</a:t>
              </a:r>
              <a:endParaRPr lang="en-US" sz="900" dirty="0"/>
            </a:p>
          </p:txBody>
        </p:sp>
        <p:sp>
          <p:nvSpPr>
            <p:cNvPr id="18" name="fc6386ba-173b-43d7-9343-57a5394ec349"/>
            <p:cNvSpPr/>
            <p:nvPr/>
          </p:nvSpPr>
          <p:spPr>
            <a:xfrm>
              <a:off x="695325" y="2190750"/>
              <a:ext cx="238125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1. Личная автоматизация</a:t>
              </a:r>
              <a:endParaRPr lang="en-US" sz="1050" dirty="0"/>
            </a:p>
          </p:txBody>
        </p:sp>
        <p:sp>
          <p:nvSpPr>
            <p:cNvPr id="19" name="4aba203c-fb8f-4fe3-a06c-91a371ba0eb4"/>
            <p:cNvSpPr/>
            <p:nvPr/>
          </p:nvSpPr>
          <p:spPr>
            <a:xfrm>
              <a:off x="695325" y="2457450"/>
              <a:ext cx="2362200" cy="5619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начните с малого — делегируйте нейросети черновики писем родителям, идеи внеклассных мероприятий и сценарии классных часов.</a:t>
              </a:r>
              <a:endParaRPr lang="en-US" sz="900" dirty="0"/>
            </a:p>
          </p:txBody>
        </p:sp>
      </p:grpSp>
      <p:grpSp>
        <p:nvGrpSpPr>
          <p:cNvPr id="32" name="group-8QKZwNF6uoz70ToFfLUWY"/>
          <p:cNvGrpSpPr/>
          <p:nvPr/>
        </p:nvGrpSpPr>
        <p:grpSpPr>
          <a:xfrm>
            <a:off x="3352800" y="1647825"/>
            <a:ext cx="2667000" cy="1533525"/>
            <a:chOff x="3352800" y="1647825"/>
            <a:chExt cx="2667000" cy="1533525"/>
          </a:xfrm>
        </p:grpSpPr>
        <p:sp>
          <p:nvSpPr>
            <p:cNvPr id="14" name="slidesai_zQQB2_oG::card-step-2"/>
            <p:cNvSpPr/>
            <p:nvPr/>
          </p:nvSpPr>
          <p:spPr>
            <a:xfrm>
              <a:off x="3352800" y="1647825"/>
              <a:ext cx="2667000" cy="1533525"/>
            </a:xfrm>
            <a:prstGeom prst="roundRect">
              <a:avLst>
                <a:gd name="adj" fmla="val 7453"/>
              </a:avLst>
            </a:prstGeom>
            <a:noFill/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e3736058-4770-4484-97cd-35884997ae17"/>
            <p:cNvSpPr/>
            <p:nvPr/>
          </p:nvSpPr>
          <p:spPr>
            <a:xfrm>
              <a:off x="3514725" y="1809750"/>
              <a:ext cx="304800" cy="304800"/>
            </a:xfrm>
            <a:prstGeom prst="roundRect">
              <a:avLst>
                <a:gd name="adj" fmla="val 50000"/>
              </a:avLst>
            </a:prstGeom>
            <a:solidFill>
              <a:srgbClr val="FFD15E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2</a:t>
              </a:r>
              <a:endParaRPr lang="en-US" sz="900" dirty="0"/>
            </a:p>
          </p:txBody>
        </p:sp>
        <p:sp>
          <p:nvSpPr>
            <p:cNvPr id="21" name="89fbc7b1-4da3-4bb7-bb1f-cd34ced331cd"/>
            <p:cNvSpPr/>
            <p:nvPr/>
          </p:nvSpPr>
          <p:spPr>
            <a:xfrm>
              <a:off x="3514725" y="2190750"/>
              <a:ext cx="238125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000000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2. Дидактический полигон</a:t>
              </a:r>
              <a:endParaRPr lang="en-US" sz="1050" dirty="0"/>
            </a:p>
          </p:txBody>
        </p:sp>
        <p:sp>
          <p:nvSpPr>
            <p:cNvPr id="22" name="46a34652-bca9-4d25-b357-df13f539aa2f"/>
            <p:cNvSpPr/>
            <p:nvPr/>
          </p:nvSpPr>
          <p:spPr>
            <a:xfrm>
              <a:off x="3514725" y="2457450"/>
              <a:ext cx="2362200" cy="5619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внедрите генерацию раздаточных карточек и дифференцированных тестов для 1–2 параллелей.</a:t>
              </a:r>
              <a:endParaRPr lang="en-US" sz="900" dirty="0"/>
            </a:p>
          </p:txBody>
        </p:sp>
      </p:grpSp>
      <p:grpSp>
        <p:nvGrpSpPr>
          <p:cNvPr id="33" name="group-4pizlmpBQE8my8UXXuwbu"/>
          <p:cNvGrpSpPr/>
          <p:nvPr/>
        </p:nvGrpSpPr>
        <p:grpSpPr>
          <a:xfrm>
            <a:off x="6172200" y="1647825"/>
            <a:ext cx="2667000" cy="1533525"/>
            <a:chOff x="6172200" y="1647825"/>
            <a:chExt cx="2667000" cy="1533525"/>
          </a:xfrm>
        </p:grpSpPr>
        <p:sp>
          <p:nvSpPr>
            <p:cNvPr id="15" name="slidesai_zQQB2_oG::card-step-3"/>
            <p:cNvSpPr/>
            <p:nvPr/>
          </p:nvSpPr>
          <p:spPr>
            <a:xfrm>
              <a:off x="6172200" y="1647825"/>
              <a:ext cx="2667000" cy="1533525"/>
            </a:xfrm>
            <a:prstGeom prst="roundRect">
              <a:avLst>
                <a:gd name="adj" fmla="val 7453"/>
              </a:avLst>
            </a:prstGeom>
            <a:solidFill>
              <a:srgbClr val="EBF6EE"/>
            </a:solidFill>
            <a:ln w="9525">
              <a:solidFill>
                <a:srgbClr val="D7EDDC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3" name="0b63735c-fb72-4162-bb03-5cad93667ff8"/>
            <p:cNvSpPr/>
            <p:nvPr/>
          </p:nvSpPr>
          <p:spPr>
            <a:xfrm>
              <a:off x="6334125" y="1809750"/>
              <a:ext cx="304800" cy="304800"/>
            </a:xfrm>
            <a:prstGeom prst="roundRect">
              <a:avLst>
                <a:gd name="adj" fmla="val 50000"/>
              </a:avLst>
            </a:prstGeom>
            <a:solidFill>
              <a:srgbClr val="7BC28B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3</a:t>
              </a:r>
              <a:endParaRPr lang="en-US" sz="900" dirty="0"/>
            </a:p>
          </p:txBody>
        </p:sp>
        <p:sp>
          <p:nvSpPr>
            <p:cNvPr id="24" name="bee38348-1751-40ad-abf4-e529e772b26e"/>
            <p:cNvSpPr/>
            <p:nvPr/>
          </p:nvSpPr>
          <p:spPr>
            <a:xfrm>
              <a:off x="6334125" y="2190750"/>
              <a:ext cx="238125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7BC28B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3. Работа с классом</a:t>
              </a:r>
              <a:endParaRPr lang="en-US" sz="1050" dirty="0"/>
            </a:p>
          </p:txBody>
        </p:sp>
        <p:sp>
          <p:nvSpPr>
            <p:cNvPr id="25" name="8a61603b-9918-4c7c-9df0-6080285fb34d"/>
            <p:cNvSpPr/>
            <p:nvPr/>
          </p:nvSpPr>
          <p:spPr>
            <a:xfrm>
              <a:off x="6334125" y="2457450"/>
              <a:ext cx="2362200" cy="3726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покажите ученикам алгоритмы фактчекинга и этичной работы с цифровыми источниками.</a:t>
              </a:r>
              <a:endParaRPr lang="en-US" sz="900" dirty="0"/>
            </a:p>
          </p:txBody>
        </p:sp>
      </p:grpSp>
      <p:grpSp>
        <p:nvGrpSpPr>
          <p:cNvPr id="34" name="group-bQ5sac3kPQor6ONoIc8kp"/>
          <p:cNvGrpSpPr/>
          <p:nvPr/>
        </p:nvGrpSpPr>
        <p:grpSpPr>
          <a:xfrm>
            <a:off x="8991600" y="1647825"/>
            <a:ext cx="2667000" cy="1533525"/>
            <a:chOff x="8991600" y="1647825"/>
            <a:chExt cx="2667000" cy="1533525"/>
          </a:xfrm>
        </p:grpSpPr>
        <p:sp>
          <p:nvSpPr>
            <p:cNvPr id="16" name="slidesai_zQQB2_oG::card-step-4"/>
            <p:cNvSpPr/>
            <p:nvPr/>
          </p:nvSpPr>
          <p:spPr>
            <a:xfrm>
              <a:off x="8991600" y="1647825"/>
              <a:ext cx="2667000" cy="1533525"/>
            </a:xfrm>
            <a:prstGeom prst="roundRect">
              <a:avLst>
                <a:gd name="adj" fmla="val 7453"/>
              </a:avLst>
            </a:prstGeom>
            <a:solidFill>
              <a:srgbClr val="E6E6FF"/>
            </a:solidFill>
            <a:ln w="9525">
              <a:solidFill>
                <a:srgbClr val="FF81A9"/>
              </a:solidFill>
            </a:ln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6" name="5abe1d0d-ec72-44b8-8650-f5a504414c77"/>
            <p:cNvSpPr/>
            <p:nvPr/>
          </p:nvSpPr>
          <p:spPr>
            <a:xfrm>
              <a:off x="9153525" y="1809750"/>
              <a:ext cx="304800" cy="304800"/>
            </a:xfrm>
            <a:prstGeom prst="roundRect">
              <a:avLst>
                <a:gd name="adj" fmla="val 50000"/>
              </a:avLst>
            </a:prstGeom>
            <a:solidFill>
              <a:srgbClr val="FF81A9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197"/>
                </a:lnSpc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4</a:t>
              </a:r>
              <a:endParaRPr lang="en-US" sz="900" dirty="0"/>
            </a:p>
          </p:txBody>
        </p:sp>
        <p:sp>
          <p:nvSpPr>
            <p:cNvPr id="27" name="56004fed-b70a-4035-aa2d-ef96db62026a"/>
            <p:cNvSpPr/>
            <p:nvPr/>
          </p:nvSpPr>
          <p:spPr>
            <a:xfrm>
              <a:off x="9153525" y="2190750"/>
              <a:ext cx="2381250" cy="1905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FF81A9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4. Сетевое сотрудничество</a:t>
              </a:r>
              <a:endParaRPr lang="en-US" sz="1050" dirty="0"/>
            </a:p>
          </p:txBody>
        </p:sp>
        <p:sp>
          <p:nvSpPr>
            <p:cNvPr id="28" name="91f652b2-0efd-4b17-8e3f-66891b0e833d"/>
            <p:cNvSpPr/>
            <p:nvPr/>
          </p:nvSpPr>
          <p:spPr>
            <a:xfrm>
              <a:off x="9153525" y="2457450"/>
              <a:ext cx="2362200" cy="56197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467"/>
                </a:lnSpc>
                <a:buNone/>
              </a:pPr>
              <a:r>
                <a:rPr lang="en-US" sz="9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делитесь удачными библиотеками промптов на заседаниях школьного методического объединения.</a:t>
              </a:r>
              <a:endParaRPr lang="en-US" sz="900" dirty="0"/>
            </a:p>
          </p:txBody>
        </p:sp>
      </p:grp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30" name="Shape 26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8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8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9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1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5" grpId="0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d827167-ee33-4928-8c38-fcc842bc24d4"/>
          <p:cNvSpPr/>
          <p:nvPr/>
        </p:nvSpPr>
        <p:spPr>
          <a:xfrm>
            <a:off x="533400" y="576263"/>
            <a:ext cx="11125200" cy="0"/>
          </a:xfrm>
          <a:prstGeom prst="line">
            <a:avLst/>
          </a:prstGeom>
          <a:solidFill>
            <a:srgbClr val="FF81A9"/>
          </a:solidFill>
          <a:ln w="9525">
            <a:solidFill>
              <a:srgbClr val="FF81A9"/>
            </a:solidFill>
            <a:prstDash val="solid"/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grpSp>
        <p:nvGrpSpPr>
          <p:cNvPr id="25" name="group-faexFUls8w46wi36z9ka5"/>
          <p:cNvGrpSpPr/>
          <p:nvPr/>
        </p:nvGrpSpPr>
        <p:grpSpPr>
          <a:xfrm>
            <a:off x="533400" y="6248400"/>
            <a:ext cx="11125200" cy="304800"/>
            <a:chOff x="533400" y="6248400"/>
            <a:chExt cx="11125200" cy="304800"/>
          </a:xfrm>
        </p:grpSpPr>
        <p:sp>
          <p:nvSpPr>
            <p:cNvPr id="3" name="slidesai_yxfUfD87::card-open-mic"/>
            <p:cNvSpPr/>
            <p:nvPr/>
          </p:nvSpPr>
          <p:spPr>
            <a:xfrm>
              <a:off x="533400" y="6248400"/>
              <a:ext cx="11125200" cy="304800"/>
            </a:xfrm>
            <a:prstGeom prst="roundRect">
              <a:avLst>
                <a:gd name="adj" fmla="val 25000"/>
              </a:avLst>
            </a:prstGeom>
            <a:solidFill>
              <a:srgbClr val="E6E6FF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14" name="8d9965da-8f30-4610-a058-8e84b8117fb6"/>
            <p:cNvSpPr/>
            <p:nvPr/>
          </p:nvSpPr>
          <p:spPr>
            <a:xfrm>
              <a:off x="685800" y="6324600"/>
              <a:ext cx="10858500" cy="15240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Вопросы, обмен опытом и обсуждение пилотных проектов: </a:t>
              </a:r>
              <a:r>
                <a:rPr lang="en-US" sz="1600" i="1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открытый микрофон</a:t>
              </a:r>
              <a:r>
                <a:rPr lang="en-US" sz="16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.</a:t>
              </a:r>
              <a:endParaRPr lang="en-US" sz="1600" dirty="0"/>
            </a:p>
          </p:txBody>
        </p:sp>
      </p:grpSp>
      <p:sp>
        <p:nvSpPr>
          <p:cNvPr id="4" name="slidesai_yxfUfD87::deco-motif-1"/>
          <p:cNvSpPr/>
          <p:nvPr/>
        </p:nvSpPr>
        <p:spPr>
          <a:xfrm>
            <a:off x="11582400" y="6400800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0df8edbe-c30d-49a6-b603-1aefd38a6f6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00" y="6400800"/>
            <a:ext cx="228600" cy="228600"/>
          </a:xfrm>
          <a:prstGeom prst="rect">
            <a:avLst/>
          </a:prstGeom>
        </p:spPr>
      </p:pic>
      <p:sp>
        <p:nvSpPr>
          <p:cNvPr id="6" name="73978243-144c-414f-9dfe-dbc78710dcf8"/>
          <p:cNvSpPr/>
          <p:nvPr/>
        </p:nvSpPr>
        <p:spPr>
          <a:xfrm>
            <a:off x="533400" y="304800"/>
            <a:ext cx="211226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Белорусское школьное образование</a:t>
            </a:r>
            <a:endParaRPr lang="en-US" sz="900" dirty="0"/>
          </a:p>
        </p:txBody>
      </p:sp>
      <p:sp>
        <p:nvSpPr>
          <p:cNvPr id="7" name="5ede7c81-8eb7-42fe-bcac-77358ad7f7da"/>
          <p:cNvSpPr/>
          <p:nvPr/>
        </p:nvSpPr>
        <p:spPr>
          <a:xfrm>
            <a:off x="5915025" y="304800"/>
            <a:ext cx="1051941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Итоги и ресурсы</a:t>
            </a:r>
            <a:endParaRPr lang="en-US" sz="900" dirty="0"/>
          </a:p>
        </p:txBody>
      </p:sp>
      <p:sp>
        <p:nvSpPr>
          <p:cNvPr id="8" name="de9e523b-77c6-45fd-a3a7-2c32966871ba"/>
          <p:cNvSpPr/>
          <p:nvPr/>
        </p:nvSpPr>
        <p:spPr>
          <a:xfrm>
            <a:off x="10239375" y="304800"/>
            <a:ext cx="1506474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kern="0" spc="70" dirty="0">
                <a:solidFill>
                  <a:srgbClr val="FF81A9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Методический навигатор</a:t>
            </a:r>
            <a:endParaRPr lang="en-US" sz="900" dirty="0"/>
          </a:p>
        </p:txBody>
      </p:sp>
      <p:sp>
        <p:nvSpPr>
          <p:cNvPr id="9" name="8e702f48-7141-4527-babf-96aab662fb40"/>
          <p:cNvSpPr/>
          <p:nvPr/>
        </p:nvSpPr>
        <p:spPr>
          <a:xfrm>
            <a:off x="533400" y="657225"/>
            <a:ext cx="111633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FF81A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Итоги практикума и ресурсы </a:t>
            </a:r>
            <a:r>
              <a:rPr lang="en-US" sz="1800" dirty="0">
                <a:solidFill>
                  <a:srgbClr val="3A7C49"/>
                </a:solidFill>
                <a:latin typeface="Playpen Sans Medium" pitchFamily="34" charset="0"/>
                <a:ea typeface="Playpen Sans Medium" pitchFamily="34" charset="-122"/>
                <a:cs typeface="Playpen Sans Medium" pitchFamily="34" charset="-120"/>
              </a:rPr>
              <a:t>для профессионального развития педагога</a:t>
            </a:r>
            <a:endParaRPr lang="en-US" sz="1800" dirty="0"/>
          </a:p>
        </p:txBody>
      </p:sp>
      <p:sp>
        <p:nvSpPr>
          <p:cNvPr id="10" name="331aa0cb-7e3b-4072-bb14-52feabd20383"/>
          <p:cNvSpPr/>
          <p:nvPr/>
        </p:nvSpPr>
        <p:spPr>
          <a:xfrm>
            <a:off x="533400" y="1047750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ГЛАВНЫЕ РЕЗУЛЬТАТЫ СЕГОДНЯШНЕГО ПРАКТИКУМА</a:t>
            </a:r>
            <a:endParaRPr lang="en-US" sz="900" dirty="0"/>
          </a:p>
        </p:txBody>
      </p:sp>
      <p:sp>
        <p:nvSpPr>
          <p:cNvPr id="11" name="91454fc7-c4df-4118-a3c7-e580f0ffb138"/>
          <p:cNvSpPr/>
          <p:nvPr/>
        </p:nvSpPr>
        <p:spPr>
          <a:xfrm>
            <a:off x="533400" y="2390775"/>
            <a:ext cx="11163300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900" b="1" kern="0" spc="50" dirty="0">
                <a:solidFill>
                  <a:srgbClr val="FF81A9"/>
                </a:solidFill>
                <a:latin typeface="Playpen Sans" pitchFamily="34" charset="0"/>
                <a:ea typeface="Playpen Sans" pitchFamily="34" charset="-122"/>
                <a:cs typeface="Playpen Sans" pitchFamily="34" charset="-120"/>
              </a:rPr>
              <a:t>НАВИГАТОР ПРОФЕССИОНАЛЬНОГО РОСТА</a:t>
            </a:r>
            <a:endParaRPr lang="en-US" sz="900" dirty="0"/>
          </a:p>
        </p:txBody>
      </p:sp>
      <p:sp>
        <p:nvSpPr>
          <p:cNvPr id="12" name="ad9e1454-b9c8-4636-9fe5-7bec52aaeaeb"/>
          <p:cNvSpPr/>
          <p:nvPr/>
        </p:nvSpPr>
        <p:spPr>
          <a:xfrm>
            <a:off x="533400" y="2600325"/>
            <a:ext cx="11125200" cy="1276350"/>
          </a:xfrm>
          <a:prstGeom prst="roundRect">
            <a:avLst>
              <a:gd name="adj" fmla="val 521"/>
            </a:avLst>
          </a:prstGeom>
          <a:solidFill>
            <a:srgbClr val="FFFFFF"/>
          </a:solidFill>
          <a:ln/>
        </p:spPr>
      </p:sp>
      <p:graphicFrame>
        <p:nvGraphicFramePr>
          <p:cNvPr id="13" name="ad9e1454-b9c8-4636-9fe5-7bec52aaeaeb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79011935"/>
              </p:ext>
            </p:extLst>
          </p:nvPr>
        </p:nvGraphicFramePr>
        <p:xfrm>
          <a:off x="533400" y="2600325"/>
          <a:ext cx="11277600" cy="3114674"/>
        </p:xfrm>
        <a:graphic>
          <a:graphicData uri="http://schemas.openxmlformats.org/drawingml/2006/table">
            <a:tbl>
              <a:tblPr/>
              <a:tblGrid>
                <a:gridCol w="3085899"/>
                <a:gridCol w="4574020"/>
                <a:gridCol w="3617681"/>
              </a:tblGrid>
              <a:tr h="7438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Вектор развития</a:t>
                      </a:r>
                      <a:endParaRPr lang="en-US" sz="9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63500" marB="635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Рекомендуемые форматы</a:t>
                      </a:r>
                      <a:endParaRPr lang="en-US" sz="9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63500" marB="635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00" b="1" dirty="0">
                          <a:solidFill>
                            <a:srgbClr val="585858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Практический фокус</a:t>
                      </a:r>
                      <a:endParaRPr lang="en-US" sz="9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63500" marB="635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1A9"/>
                    </a:solidFill>
                  </a:tcPr>
                </a:tc>
              </a:tr>
              <a:tr h="66245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81A9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Методические репозитории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Национальные образовательные порталы и базы сценариев уроков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Готовые шаблоны проверенных дидактических промптов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407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Профессиональные сообщества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Предметные секции и сетевые педагогические клубы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Обмен кейсами и совместная экспертиза цифровых материалов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351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7BC28B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Повышение квалификации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88900" marB="889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Практико-ориентированные курсы и вебинары по образовательному ИИ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88900" marB="889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lt Neon" pitchFamily="34" charset="0"/>
                          <a:ea typeface="Tilt Neon" pitchFamily="34" charset="-122"/>
                          <a:cs typeface="Tilt Neon" pitchFamily="34" charset="-120"/>
                        </a:rPr>
                        <a:t>Освоение новых мультимодальных моделей и аналитических инструментов</a:t>
                      </a:r>
                      <a:endParaRPr lang="en-US" sz="1400" dirty="0">
                        <a:latin typeface="Tilt Neon" charset="0"/>
                        <a:ea typeface="Tilt Neon" charset="0"/>
                        <a:cs typeface="Tilt Neon" charset="0"/>
                      </a:endParaRPr>
                    </a:p>
                  </a:txBody>
                  <a:tcPr marL="101600" marR="101600" marT="88900" marB="889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FF81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24" name="group-jqvG9yVxOyPOZqEP1yNsG"/>
          <p:cNvGrpSpPr/>
          <p:nvPr/>
        </p:nvGrpSpPr>
        <p:grpSpPr>
          <a:xfrm>
            <a:off x="8048625" y="1276350"/>
            <a:ext cx="3609975" cy="1009650"/>
            <a:chOff x="8048625" y="1276350"/>
            <a:chExt cx="3609975" cy="1009650"/>
          </a:xfrm>
        </p:grpSpPr>
        <p:sp>
          <p:nvSpPr>
            <p:cNvPr id="15" name="94bcb2c4-d6a8-463f-8284-871ba9d801aa"/>
            <p:cNvSpPr/>
            <p:nvPr/>
          </p:nvSpPr>
          <p:spPr>
            <a:xfrm>
              <a:off x="8048625" y="1276350"/>
              <a:ext cx="3609975" cy="1009650"/>
            </a:xfrm>
            <a:prstGeom prst="roundRect">
              <a:avLst>
                <a:gd name="adj" fmla="val 11321"/>
              </a:avLst>
            </a:prstGeom>
            <a:solidFill>
              <a:srgbClr val="EBF6EE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endParaRPr lang="en-US" dirty="0"/>
            </a:p>
          </p:txBody>
        </p:sp>
        <p:sp>
          <p:nvSpPr>
            <p:cNvPr id="20" name="8d6f71ad-bcb5-4f44-a913-6904a5e3f100"/>
            <p:cNvSpPr/>
            <p:nvPr/>
          </p:nvSpPr>
          <p:spPr>
            <a:xfrm>
              <a:off x="8162925" y="1428750"/>
              <a:ext cx="2200275" cy="17145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>
                <a:lnSpc>
                  <a:spcPts val="1197"/>
                </a:lnSpc>
                <a:buNone/>
              </a:pPr>
              <a:r>
                <a:rPr lang="en-US" sz="900" dirty="0">
                  <a:solidFill>
                    <a:srgbClr val="7BC28B"/>
                  </a:solidFill>
                  <a:latin typeface="Playpen Sans Black" pitchFamily="34" charset="0"/>
                  <a:ea typeface="Playpen Sans Black" pitchFamily="34" charset="-122"/>
                  <a:cs typeface="Playpen Sans Black" pitchFamily="34" charset="-120"/>
                </a:rPr>
                <a:t>Культура академической честности</a:t>
              </a:r>
              <a:endParaRPr lang="en-US" sz="900" dirty="0"/>
            </a:p>
          </p:txBody>
        </p:sp>
        <p:sp>
          <p:nvSpPr>
            <p:cNvPr id="21" name="e49303c6-7b3d-4973-a1dc-4a1685635ce8"/>
            <p:cNvSpPr/>
            <p:nvPr/>
          </p:nvSpPr>
          <p:spPr>
            <a:xfrm>
              <a:off x="8162925" y="1657350"/>
              <a:ext cx="3400425" cy="3429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>
                <a:lnSpc>
                  <a:spcPts val="1345"/>
                </a:lnSpc>
                <a:buNone/>
              </a:pPr>
              <a:r>
                <a:rPr lang="en-US" sz="120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выработаны практические приемы защиты учебного процесса от имитации и когнитивной пассивности</a:t>
              </a:r>
              <a:r>
                <a:rPr lang="en-US" sz="830" dirty="0">
                  <a:solidFill>
                    <a:srgbClr val="000000"/>
                  </a:solidFill>
                  <a:latin typeface="Tilt Neon" pitchFamily="34" charset="0"/>
                  <a:ea typeface="Tilt Neon" pitchFamily="34" charset="-122"/>
                  <a:cs typeface="Tilt Neon" pitchFamily="34" charset="-120"/>
                </a:rPr>
                <a:t>.</a:t>
              </a:r>
              <a:endParaRPr lang="en-US" sz="830" dirty="0"/>
            </a:p>
          </p:txBody>
        </p:sp>
      </p:grpSp>
      <p:sp>
        <p:nvSpPr>
          <p:cNvPr id="16" name="605f667e-00aa-4309-96fa-7e56ad6da3b9"/>
          <p:cNvSpPr/>
          <p:nvPr/>
        </p:nvSpPr>
        <p:spPr>
          <a:xfrm>
            <a:off x="647700" y="1428750"/>
            <a:ext cx="1666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197"/>
              </a:lnSpc>
              <a:buNone/>
            </a:pPr>
            <a:r>
              <a:rPr lang="en-US" sz="900" dirty="0">
                <a:solidFill>
                  <a:srgbClr val="FF81A9"/>
                </a:solidFill>
                <a:latin typeface="Playpen Sans Black" pitchFamily="34" charset="0"/>
                <a:ea typeface="Playpen Sans Black" pitchFamily="34" charset="-122"/>
                <a:cs typeface="Playpen Sans Black" pitchFamily="34" charset="-120"/>
              </a:rPr>
              <a:t>Методический суверенитет</a:t>
            </a:r>
            <a:endParaRPr lang="en-US" sz="900" dirty="0"/>
          </a:p>
        </p:txBody>
      </p:sp>
      <p:sp>
        <p:nvSpPr>
          <p:cNvPr id="17" name="e9f4fd7f-403f-42f8-820b-57e894ccc37a"/>
          <p:cNvSpPr/>
          <p:nvPr/>
        </p:nvSpPr>
        <p:spPr>
          <a:xfrm>
            <a:off x="647700" y="1657350"/>
            <a:ext cx="34004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ИИ выступает инструментом оптимизации рутины и проектирования дифференцированных заданий, сохраняя за педагогом ключевую экспертную роль.</a:t>
            </a:r>
            <a:endParaRPr lang="en-US" sz="1200" dirty="0"/>
          </a:p>
        </p:txBody>
      </p:sp>
      <p:sp>
        <p:nvSpPr>
          <p:cNvPr id="18" name="e4257305-50b6-42dc-9417-c53e88dab172"/>
          <p:cNvSpPr/>
          <p:nvPr/>
        </p:nvSpPr>
        <p:spPr>
          <a:xfrm>
            <a:off x="4410075" y="1428750"/>
            <a:ext cx="19335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197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Playpen Sans Black" pitchFamily="34" charset="0"/>
                <a:ea typeface="Playpen Sans Black" pitchFamily="34" charset="-122"/>
                <a:cs typeface="Playpen Sans Black" pitchFamily="34" charset="-120"/>
              </a:rPr>
              <a:t>Алгоритмическая грамотность</a:t>
            </a:r>
            <a:endParaRPr lang="en-US" sz="900" dirty="0"/>
          </a:p>
        </p:txBody>
      </p:sp>
      <p:sp>
        <p:nvSpPr>
          <p:cNvPr id="19" name="f77660e2-c1a2-42c1-a0c6-bfa6c3b1c87c"/>
          <p:cNvSpPr/>
          <p:nvPr/>
        </p:nvSpPr>
        <p:spPr>
          <a:xfrm>
            <a:off x="4410075" y="1657350"/>
            <a:ext cx="34004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lt Neon" pitchFamily="34" charset="0"/>
                <a:ea typeface="Tilt Neon" pitchFamily="34" charset="-122"/>
                <a:cs typeface="Tilt Neon" pitchFamily="34" charset="-120"/>
              </a:rPr>
              <a:t>освоена технология точных промптов с четкими ролевыми рамками, дидактическими фильтрами и критериями верификации.</a:t>
            </a:r>
            <a:endParaRPr lang="en-US" sz="120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5772" y="6523921"/>
            <a:ext cx="1347448" cy="213938"/>
          </a:xfrm>
          <a:prstGeom prst="rect">
            <a:avLst/>
          </a:prstGeom>
        </p:spPr>
      </p:pic>
      <p:sp>
        <p:nvSpPr>
          <p:cNvPr id="23" name="Shape 18">
            <a:hlinkClick r:id="rId5"/>
          </p:cNvPr>
          <p:cNvSpPr/>
          <p:nvPr/>
        </p:nvSpPr>
        <p:spPr>
          <a:xfrm>
            <a:off x="10705772" y="6523921"/>
            <a:ext cx="1347448" cy="2139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7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7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8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4" grpId="0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SlidesAI Simp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laype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lt Neo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1029</Words>
  <Application>Microsoft Office PowerPoint</Application>
  <PresentationFormat>Произвольный</PresentationFormat>
  <Paragraphs>177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Tilt Neon</vt:lpstr>
      <vt:lpstr>Playpen Sans Medium</vt:lpstr>
      <vt:lpstr>Playpen Sans</vt:lpstr>
      <vt:lpstr>Playpen Sans Black</vt:lpstr>
      <vt:lpstr>Playpen Sans SemiBold</vt:lpstr>
      <vt:lpstr>Fira Code</vt:lpstr>
      <vt:lpstr>Calibri</vt:lpstr>
      <vt:lpstr>SlidesAI Simple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Искусственный интеллект в белорусской школе: новые возможности для педагога</dc:title>
  <dc:subject>PptxGenJS Presentation</dc:subject>
  <dc:creator>SlidesAI</dc:creator>
  <cp:lastModifiedBy>LuckyOne</cp:lastModifiedBy>
  <cp:revision>8</cp:revision>
  <dcterms:created xsi:type="dcterms:W3CDTF">2026-10-06T17:19:17Z</dcterms:created>
  <dcterms:modified xsi:type="dcterms:W3CDTF">2026-10-06T18:20:00Z</dcterms:modified>
</cp:coreProperties>
</file>