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BY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5EAAE-DEF7-4A39-817A-0EDEDCB97927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BY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BY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7B9AA-942A-4357-8B24-650D31D1B2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883569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C7B9AA-942A-4357-8B24-650D31D1B267}" type="slidenum">
              <a:rPr lang="ru-BY" smtClean="0"/>
              <a:t>1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126790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126E3-05DC-44BE-9083-E79ACF62F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BBA8D4-9E02-4278-B7E4-607FA482C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D11023-36D1-4143-B377-80D8C4BBF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7DB6FE-DEF2-4944-B0D6-34732BBF8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955613-EEA8-4C9B-9B5A-49309A3F3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73778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EFA37B-B4D8-4AFF-ABFD-6F14FF7DC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03EB57-257C-47BD-BBC9-DB4913599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382193-AD2E-4024-8DE4-815E9ED4E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7361B-3CB2-44FF-8A2D-9FC00204A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4026D5-9E9C-4868-B9F2-B0B4F390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961038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37078-2BE5-4E75-89B0-719E117F5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71CA07-4030-45C5-B1DA-CD19E9E8F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F94F64-B556-46E3-BA83-DF50F57E6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4244E6-1345-4EC3-9D64-4D4E09CE3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A2304-A4C7-435B-9B5D-0D64B49A9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000634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1FD5B-DA34-48B1-B7F5-C11D3A4A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59DD1F-677C-40F1-942A-F8946BF5CF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775C5E-403A-4CE5-9583-3E71AFB5A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BE1719-3BFD-473C-AB74-28A2DD0B5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15FB68-9B04-46A1-9AAB-37C35E5C3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4B2267-C1CB-4619-9DAE-244A02E7B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8261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1255E-8A82-4868-B272-6C28B2C28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FA5704-4A66-4283-BD94-19E78F9E0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3A0279-1056-4EFF-81A5-ECC80E2E4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BC2DDB-2BE9-4549-BDBD-FCD5A09FD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E4573E9-1E02-4F27-8B90-A3CB1EFF71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D898316-6E24-430A-941D-59884259A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F93F143-44CB-4F8E-A656-A85465BDB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74041F6-0B83-410B-A32A-65FCB50B1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073793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33E731-797D-453D-902F-6CD8ED500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AC53D1-1CD5-4FEA-BF18-DF8828C9A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D4F3C2-B7A2-4C27-81BD-17CE565D0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1A5912-4274-47F0-91CA-CAF71C43E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86832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F39D9BE-0424-40EC-94D5-A0AE103D5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B82C066-25DA-4CB7-A75B-75A910353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825B373-F71B-489D-BA2C-95E064E9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171844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73FE2E-AB49-4C14-A8BD-24218542D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91BE5C-9D7C-4405-902D-48A964319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EECDCA-6649-4D46-A05E-884A81910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84B971-E4AC-4B87-B619-5D4B9A6B2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98BB82-6B7E-4196-A84F-1453C52C8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81435E-7A2E-4C17-A748-B65E1D22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27969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915FB-21E6-485B-BB13-9EEF39269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77CEE4-CA0F-43D6-8149-8E191E6021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68769D-7526-4996-A8D0-6C1E42F7F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F6A3DF-86F4-4399-880A-BE0539BD3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AA9BE0-4987-4F3B-832C-1D742594A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E9E042-5EB5-497D-B979-3AC51E4A0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61293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1BE55-886E-4CBC-9BC3-A5D5ED007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8000CF-D2B6-4078-B3B4-2594E60B0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20D226-DB82-4819-9A80-A5D3B59A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A0EA5B-41D6-463B-B2ED-6BC45D0F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CCDD08-E34F-44C6-B58E-BAF1B3588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513865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9A270B-57A7-4903-948F-F7CE913745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EC3D5A-2384-46D8-8B1B-C2711484B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C6C653-0E44-49AD-A3E0-BFB132CD8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C26AFD-3517-491C-AB5A-8C285E64D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558FCB-437E-479C-9285-225DE859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21924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6FFD0-42E3-4E22-B597-B37E23043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D9F704-5BFC-4E53-AD84-4D5E21C0F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E3D0F-BE3E-40E7-BE18-ED614CC470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CE617-464A-4A21-88D4-2E7108B6E0D6}" type="datetimeFigureOut">
              <a:rPr lang="ru-BY" smtClean="0"/>
              <a:t>18.05.2025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3F2467-E4DF-40F7-A03E-846D66E69C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8B809E-3F66-4CCE-B47D-2F54D0CF2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CD018-BBB6-45CD-9E71-4CC5D9DD1F3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151655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DE2EF7-E2CB-4721-90E1-A67054A406D0}"/>
              </a:ext>
            </a:extLst>
          </p:cNvPr>
          <p:cNvSpPr txBox="1"/>
          <p:nvPr/>
        </p:nvSpPr>
        <p:spPr>
          <a:xfrm>
            <a:off x="3330923" y="222636"/>
            <a:ext cx="49119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3F3F42"/>
                </a:solidFill>
                <a:effectLst/>
                <a:latin typeface="-apple-system"/>
              </a:rPr>
              <a:t>16 августа 1904 года Бобруйская городская дума приняла решение о строительстве в нашем городе первой государственной женской гимназии.</a:t>
            </a:r>
            <a:endParaRPr lang="ru-BY" sz="2000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75BA572-0F78-4A7C-B2F8-8C49DF5E7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90" y="151074"/>
            <a:ext cx="2796540" cy="209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Picture background">
            <a:extLst>
              <a:ext uri="{FF2B5EF4-FFF2-40B4-BE49-F238E27FC236}">
                <a16:creationId xmlns:a16="http://schemas.microsoft.com/office/drawing/2014/main" id="{B524640A-F68F-4C57-B183-04F3D01D59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E13FB7-499C-455F-A27F-8AFF64A07088}"/>
              </a:ext>
            </a:extLst>
          </p:cNvPr>
          <p:cNvSpPr txBox="1"/>
          <p:nvPr/>
        </p:nvSpPr>
        <p:spPr>
          <a:xfrm>
            <a:off x="153726" y="2967335"/>
            <a:ext cx="60946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Гимназия №3 г. Бобруйска — одна из старейших школ города. Она была основана 1 июля 1906 года как Алексеевская женская гимназия.</a:t>
            </a:r>
            <a:endParaRPr lang="ru-BY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11FC6A-568B-45A7-BDD2-4DD763F279E0}"/>
              </a:ext>
            </a:extLst>
          </p:cNvPr>
          <p:cNvSpPr txBox="1"/>
          <p:nvPr/>
        </p:nvSpPr>
        <p:spPr>
          <a:xfrm>
            <a:off x="153726" y="4966192"/>
            <a:ext cx="60946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Название было дано в честь цесаревича Алексея, сына императора Николая II. С тех пор в ней размещалось много различных учебных заведений: рабочий факультет, педагогическое училище, учительский институт, средняя школа. </a:t>
            </a:r>
            <a:endParaRPr lang="ru-BY" dirty="0"/>
          </a:p>
        </p:txBody>
      </p:sp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EDC7FFC8-D490-4E7D-933A-937D7B921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077" y="3514477"/>
            <a:ext cx="3337092" cy="319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6FBFC7D-E808-40FA-A539-7572EAF33326}"/>
              </a:ext>
            </a:extLst>
          </p:cNvPr>
          <p:cNvSpPr txBox="1"/>
          <p:nvPr/>
        </p:nvSpPr>
        <p:spPr>
          <a:xfrm>
            <a:off x="5943600" y="2264931"/>
            <a:ext cx="55910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1E1E1E"/>
                </a:solidFill>
                <a:effectLst/>
                <a:latin typeface="Onest"/>
              </a:rPr>
              <a:t>Бобруйская женская Алексеевская гимназия открыта 1 июля 1906 г. как 7-классная, в 1907—1908 учебном году введён 8-й педагогический и подготовительный классы. В 1908—1909 учебном году в гимназии было 393 ученицы.</a:t>
            </a:r>
            <a:endParaRPr lang="ru-BY" dirty="0"/>
          </a:p>
        </p:txBody>
      </p:sp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AF0E0547-B4B9-4022-81B3-86D115E75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383" y="79877"/>
            <a:ext cx="3229427" cy="203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863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E7C3F6-ABAA-4BE9-BB63-C1142E608252}"/>
              </a:ext>
            </a:extLst>
          </p:cNvPr>
          <p:cNvSpPr txBox="1"/>
          <p:nvPr/>
        </p:nvSpPr>
        <p:spPr>
          <a:xfrm>
            <a:off x="113969" y="2249312"/>
            <a:ext cx="64856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3F3F42"/>
                </a:solidFill>
                <a:effectLst/>
                <a:latin typeface="-apple-system"/>
              </a:rPr>
              <a:t>После Октябрьского переворота 1917 года женская Алексеевская гимназия в Бобруйске была закрыта</a:t>
            </a:r>
            <a:endParaRPr lang="ru-BY" sz="2000" dirty="0"/>
          </a:p>
        </p:txBody>
      </p:sp>
      <p:pic>
        <p:nvPicPr>
          <p:cNvPr id="4" name="Picture 8" descr="Picture background">
            <a:extLst>
              <a:ext uri="{FF2B5EF4-FFF2-40B4-BE49-F238E27FC236}">
                <a16:creationId xmlns:a16="http://schemas.microsoft.com/office/drawing/2014/main" id="{EE75BEED-1812-4093-8285-CF3609D1C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736" y="3429000"/>
            <a:ext cx="3813976" cy="286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20E689C-CF12-4C99-AC2A-545628A7D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028" y="214032"/>
            <a:ext cx="3813976" cy="22897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D88CA0-7460-4758-AE8E-0F96066EEE73}"/>
              </a:ext>
            </a:extLst>
          </p:cNvPr>
          <p:cNvSpPr txBox="1"/>
          <p:nvPr/>
        </p:nvSpPr>
        <p:spPr>
          <a:xfrm>
            <a:off x="773929" y="228767"/>
            <a:ext cx="69070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1E1E1E"/>
                </a:solidFill>
                <a:effectLst/>
                <a:latin typeface="Onest"/>
              </a:rPr>
              <a:t>Преподавались Закон Божий, русский язык (немецкий, французский, латинский языки необязательные), математика, физика, природоведение, география, чистописание, рисование, рукоделие. Оборудованы кабинет физики и природоведения.</a:t>
            </a:r>
            <a:endParaRPr lang="ru-BY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A2DC92-689D-43A5-8538-EC2ED5A5DCB3}"/>
              </a:ext>
            </a:extLst>
          </p:cNvPr>
          <p:cNvSpPr txBox="1"/>
          <p:nvPr/>
        </p:nvSpPr>
        <p:spPr>
          <a:xfrm>
            <a:off x="718270" y="3735856"/>
            <a:ext cx="56878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1E1E1E"/>
                </a:solidFill>
                <a:effectLst/>
                <a:latin typeface="Onest"/>
              </a:rPr>
              <a:t>Бобруйская АЛЕКСЕЕВСКАЯ женская гимназия помещается в каменном 2-этажном доме с мезонином (одна комната 85 кв. </a:t>
            </a:r>
            <a:r>
              <a:rPr lang="ru-RU" sz="2000" b="0" i="0" dirty="0" err="1">
                <a:solidFill>
                  <a:srgbClr val="1E1E1E"/>
                </a:solidFill>
                <a:effectLst/>
                <a:latin typeface="Onest"/>
              </a:rPr>
              <a:t>арш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Onest"/>
              </a:rPr>
              <a:t>. и прихожая). Над мезонином устроена башня, деревянная, лёгкой постройки, пирамидальной формы, очевидно, служившая прежде пожарной каланчой.</a:t>
            </a:r>
            <a:endParaRPr lang="ru-BY" sz="2000" dirty="0"/>
          </a:p>
        </p:txBody>
      </p:sp>
    </p:spTree>
    <p:extLst>
      <p:ext uri="{BB962C8B-B14F-4D97-AF65-F5344CB8AC3E}">
        <p14:creationId xmlns:p14="http://schemas.microsoft.com/office/powerpoint/2010/main" val="327761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B4B8FD2D-0597-4159-9C9C-F8A035026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236" y="203132"/>
            <a:ext cx="4193394" cy="250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D8961F-06F3-4135-B698-303A9C59F3D7}"/>
              </a:ext>
            </a:extLst>
          </p:cNvPr>
          <p:cNvSpPr txBox="1"/>
          <p:nvPr/>
        </p:nvSpPr>
        <p:spPr>
          <a:xfrm>
            <a:off x="266370" y="131028"/>
            <a:ext cx="60946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1E1E1E"/>
                </a:solidFill>
                <a:effectLst/>
                <a:latin typeface="Onest"/>
              </a:rPr>
              <a:t>Фасад </a:t>
            </a:r>
            <a:r>
              <a:rPr lang="ru-RU" sz="2000" b="0" i="0" dirty="0" err="1">
                <a:solidFill>
                  <a:srgbClr val="1E1E1E"/>
                </a:solidFill>
                <a:effectLst/>
                <a:latin typeface="Onest"/>
              </a:rPr>
              <a:t>раскрепован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Onest"/>
              </a:rPr>
              <a:t> между этажными поясами, декорирован лопатками с нишами, разнообразным обрамлением окон, подоконными нишами, зубчиками, рустованными обрамлением одного из входов..</a:t>
            </a:r>
            <a:endParaRPr lang="ru-BY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6A1A88-3ED5-4B42-A353-27C5EAD79A17}"/>
              </a:ext>
            </a:extLst>
          </p:cNvPr>
          <p:cNvSpPr txBox="1"/>
          <p:nvPr/>
        </p:nvSpPr>
        <p:spPr>
          <a:xfrm>
            <a:off x="1412428" y="1762244"/>
            <a:ext cx="631980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1E1E1E"/>
                </a:solidFill>
                <a:effectLst/>
                <a:latin typeface="Onest"/>
              </a:rPr>
              <a:t>После открытия в начале октября 1906 г. занятий в гимназии в здании сейчас же обнаружились многочисленные дефекты, без устранения которых едва ли возможны были бы и сами занятия. Можно сказать, что в течение 4 лет производился постоянный и при том неизбежный ремонт. Главный Архитектор г. Бобруйска </a:t>
            </a:r>
            <a:r>
              <a:rPr lang="ru-RU" sz="2000" b="0" i="0" dirty="0" err="1">
                <a:solidFill>
                  <a:srgbClr val="1E1E1E"/>
                </a:solidFill>
                <a:effectLst/>
                <a:latin typeface="Onest"/>
              </a:rPr>
              <a:t>Дайзельс</a:t>
            </a:r>
            <a:r>
              <a:rPr lang="ru-RU" sz="2000" b="0" i="0" dirty="0">
                <a:solidFill>
                  <a:srgbClr val="1E1E1E"/>
                </a:solidFill>
                <a:effectLst/>
                <a:latin typeface="Onest"/>
              </a:rPr>
              <a:t> Я. П.</a:t>
            </a:r>
            <a:endParaRPr lang="ru-BY" sz="2000" dirty="0"/>
          </a:p>
        </p:txBody>
      </p:sp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738B38A1-1B3B-495C-8B28-8E8AC434C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15" y="4149037"/>
            <a:ext cx="4193733" cy="2577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8BF7A1-3740-4D9F-9602-A9CA444B3D00}"/>
              </a:ext>
            </a:extLst>
          </p:cNvPr>
          <p:cNvSpPr txBox="1"/>
          <p:nvPr/>
        </p:nvSpPr>
        <p:spPr>
          <a:xfrm>
            <a:off x="5106726" y="4568983"/>
            <a:ext cx="60946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1E1E1E"/>
                </a:solidFill>
                <a:effectLst/>
                <a:latin typeface="Onest"/>
              </a:rPr>
              <a:t>Здание школы находилось в квадрате пересечения 4 улиц. Гимназию окружали одноэтажные каменные застройки остальные здания, как правило, были прямоугольные. Главным фасадом здания выходили на улицу, они не имели покраски, некоторые оштукатурены только со стороны главного фасада.</a:t>
            </a:r>
            <a:endParaRPr lang="ru-BY" sz="2000" dirty="0"/>
          </a:p>
        </p:txBody>
      </p:sp>
    </p:spTree>
    <p:extLst>
      <p:ext uri="{BB962C8B-B14F-4D97-AF65-F5344CB8AC3E}">
        <p14:creationId xmlns:p14="http://schemas.microsoft.com/office/powerpoint/2010/main" val="3395604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330</Words>
  <Application>Microsoft Office PowerPoint</Application>
  <PresentationFormat>Широкоэкранный</PresentationFormat>
  <Paragraphs>11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-apple-system</vt:lpstr>
      <vt:lpstr>Arial</vt:lpstr>
      <vt:lpstr>Calibri</vt:lpstr>
      <vt:lpstr>Calibri Light</vt:lpstr>
      <vt:lpstr>Onest</vt:lpstr>
      <vt:lpstr>YS Text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 рымов</dc:creator>
  <cp:lastModifiedBy>саша рымов</cp:lastModifiedBy>
  <cp:revision>5</cp:revision>
  <dcterms:created xsi:type="dcterms:W3CDTF">2025-05-18T08:28:58Z</dcterms:created>
  <dcterms:modified xsi:type="dcterms:W3CDTF">2025-05-18T09:19:27Z</dcterms:modified>
</cp:coreProperties>
</file>