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2" autoAdjust="0"/>
    <p:restoredTop sz="94660"/>
  </p:normalViewPr>
  <p:slideViewPr>
    <p:cSldViewPr snapToGrid="0">
      <p:cViewPr>
        <p:scale>
          <a:sx n="66" d="100"/>
          <a:sy n="66" d="100"/>
        </p:scale>
        <p:origin x="876" y="9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C8F624-D9CD-44F8-ABCF-DD6603E2D2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A46CD37-365A-4DB1-A3DF-B0611EFEB2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342787-B711-406C-BFD3-267C55FC9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34360-F98F-4725-85B0-5D5251AE5BF3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51ADF7-72E3-4319-AB7B-ED4D56565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C81451-6F57-472D-B17B-877A35669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98F-8F51-4E2F-BF45-780EC0D57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103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9288D-CE24-4EF1-B81B-6FEC2977E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E1384D-D180-447C-A949-85115621E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EBCDDB-2D6E-4B87-A5C1-0996A2B75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34360-F98F-4725-85B0-5D5251AE5BF3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C98133-18C8-4173-BCB2-EB89F3777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F2BDF5-9CDD-4EEF-B76D-BC16B7A9F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98F-8F51-4E2F-BF45-780EC0D57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92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9146BB-BA2E-40E0-A4B7-6AA81A3F6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23E7F1-4A50-45AC-A657-6FDBAB4C1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E68C88-E1DD-443E-AA67-388F163B4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34360-F98F-4725-85B0-5D5251AE5BF3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68E0A2-E0E3-463A-A6FE-9B696C2B1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20669F-2E3B-4DEE-88C4-DFE9C806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98F-8F51-4E2F-BF45-780EC0D57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588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27671E-0D0E-48AA-A369-75ED16DD7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9CBBCD-24C5-4028-9693-F88D10770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0FEBC75-68C3-4D13-B155-5FB388669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650332-FB21-493D-848E-5469333E4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34360-F98F-4725-85B0-5D5251AE5BF3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F80FA2-1740-46AE-8426-D16318C0C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090BB1-2387-4B04-8F48-699C34316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98F-8F51-4E2F-BF45-780EC0D57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765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3FE0CB-DBAA-4AB0-A5F7-C23B96D6D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1E6BAE-1F4C-41BD-B5FF-C12D3BD7D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6E65E9-3BAE-4F8D-BDC5-0473DF5F79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01E6866-5C36-4A25-BEEF-EDC02F7009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32FB6D5-208E-461E-8DDA-8354583D9C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9F288E3-E011-4F82-BA44-F7B651814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34360-F98F-4725-85B0-5D5251AE5BF3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D17476-1AEC-48EB-AE5F-54C8C04E3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F0FC2AB-78BA-47B5-BDC0-ED00F8260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98F-8F51-4E2F-BF45-780EC0D57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93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861217-528F-4AAA-8A9E-280B0BE8B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5E5ACD-B53C-49B5-A78D-91DAF8725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34360-F98F-4725-85B0-5D5251AE5BF3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272E6C6-C0D5-49D5-9438-65D9A2312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3B631B6-308C-4FD2-82B6-083F16929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98F-8F51-4E2F-BF45-780EC0D57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503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707639-B8EE-4525-BDA1-6F203508E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34360-F98F-4725-85B0-5D5251AE5BF3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0DD2901-F7ED-4DE0-BFDC-722B464B3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ADEB418-D1A1-4F00-B14B-75CFE4E8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98F-8F51-4E2F-BF45-780EC0D57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606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96D65A-2E2B-4A24-9D3B-4DE9CDF07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1DAD27-8AB6-4BC9-BD1A-CFCE0C015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087330-EE04-4D45-9831-A3768AA545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77E15A-0C98-42EB-AF84-3D80B8557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34360-F98F-4725-85B0-5D5251AE5BF3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7C5230B-32C1-4A01-A8C8-A824154EE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A5E275-A69C-481B-8B9F-AEF40019D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98F-8F51-4E2F-BF45-780EC0D57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483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1AD1C4-8547-4F7C-8EAC-01F9F4FD8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8409D54-3F9E-4B65-BC3A-8BBF6B2C6E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ADE3C9-26C7-49C3-8C66-71DA120B1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C058D8-A3EA-434D-8874-4F7B7792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34360-F98F-4725-85B0-5D5251AE5BF3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4A9C47-EC2A-4787-8785-757B7937B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7DDF76-617B-4521-990F-82C1D758E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98F-8F51-4E2F-BF45-780EC0D57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21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B93FB3-5B2D-4ED4-B62B-F6DF3AC66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885ED7-896E-40B4-BDFD-B709D2E34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C7B4DE-BC7F-4362-B07B-20C2221F2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34360-F98F-4725-85B0-5D5251AE5BF3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C9A178-74B2-4D8F-B58B-39871084A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84DFF0-CABD-48DE-8831-84D3A59E4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98F-8F51-4E2F-BF45-780EC0D57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323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4C21352-5026-4B50-A85A-68A99A4B34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E6D58BE-D38C-4ED1-92C3-B9E062D684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CDA717-D0E8-4716-BCCA-85B6126E7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34360-F98F-4725-85B0-5D5251AE5BF3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35A764-6D0A-4D04-A5CB-C0E35898D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CB8F35-F696-44E5-8C2E-56643EE02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C798F-8F51-4E2F-BF45-780EC0D57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382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BC5AC-AB28-45EA-9A6B-FCA49B7C7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2630AB-4C2E-47C0-ABD7-E71F460AE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8D67B6-2848-43F1-80D1-816C2BD02B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34360-F98F-4725-85B0-5D5251AE5BF3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9B55C3-A2A5-45D3-A80F-BFAEE8C633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EAB8A4-9314-4638-9AB4-CCE12E8D74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C798F-8F51-4E2F-BF45-780EC0D57B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456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8000">
              <a:srgbClr val="6E6969"/>
            </a:gs>
            <a:gs pos="35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  <a:gs pos="64000">
              <a:schemeClr val="bg2">
                <a:lumMod val="25000"/>
              </a:schemeClr>
            </a:gs>
            <a:gs pos="100000">
              <a:schemeClr val="bg2">
                <a:lumMod val="2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E65097F-3C26-4460-A637-5B834AEE45FB}"/>
              </a:ext>
            </a:extLst>
          </p:cNvPr>
          <p:cNvSpPr/>
          <p:nvPr/>
        </p:nvSpPr>
        <p:spPr>
          <a:xfrm>
            <a:off x="3784600" y="319314"/>
            <a:ext cx="4622800" cy="5936342"/>
          </a:xfrm>
          <a:prstGeom prst="rect">
            <a:avLst/>
          </a:prstGeom>
          <a:solidFill>
            <a:srgbClr val="FF0000"/>
          </a:solidFill>
          <a:ln>
            <a:solidFill>
              <a:srgbClr val="423F3F"/>
            </a:solidFill>
          </a:ln>
          <a:effectLst>
            <a:outerShdw blurRad="203200" dist="190500" dir="69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Тесла, Никола — Википедия">
            <a:extLst>
              <a:ext uri="{FF2B5EF4-FFF2-40B4-BE49-F238E27FC236}">
                <a16:creationId xmlns:a16="http://schemas.microsoft.com/office/drawing/2014/main" id="{80A0451F-EBC2-40EA-9FED-79F76B3FB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598" y="602344"/>
            <a:ext cx="3954803" cy="5471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FD6D17-8917-40D7-B5D7-D885025B9DA4}"/>
              </a:ext>
            </a:extLst>
          </p:cNvPr>
          <p:cNvSpPr txBox="1"/>
          <p:nvPr/>
        </p:nvSpPr>
        <p:spPr>
          <a:xfrm>
            <a:off x="4089680" y="420415"/>
            <a:ext cx="401263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66707C0-0F70-4063-A2B4-4102B6C85438}"/>
              </a:ext>
            </a:extLst>
          </p:cNvPr>
          <p:cNvSpPr/>
          <p:nvPr/>
        </p:nvSpPr>
        <p:spPr>
          <a:xfrm>
            <a:off x="4459561" y="4595032"/>
            <a:ext cx="66980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Теслы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A884533-6F7F-47F1-BE11-635A05B5C84A}"/>
              </a:ext>
            </a:extLst>
          </p:cNvPr>
          <p:cNvSpPr/>
          <p:nvPr/>
        </p:nvSpPr>
        <p:spPr>
          <a:xfrm>
            <a:off x="-6229001" y="1587853"/>
            <a:ext cx="5610386" cy="54713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8E695B3-4780-464D-A042-0484A8598D1B}"/>
              </a:ext>
            </a:extLst>
          </p:cNvPr>
          <p:cNvSpPr/>
          <p:nvPr/>
        </p:nvSpPr>
        <p:spPr>
          <a:xfrm>
            <a:off x="-3326488" y="131285"/>
            <a:ext cx="5720830" cy="156966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ru-RU" sz="5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Тесла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5CE6CA-2EAC-4F70-8B01-E64702AF46DB}"/>
              </a:ext>
            </a:extLst>
          </p:cNvPr>
          <p:cNvSpPr txBox="1"/>
          <p:nvPr/>
        </p:nvSpPr>
        <p:spPr>
          <a:xfrm>
            <a:off x="-5747552" y="2916697"/>
            <a:ext cx="44792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Николу Теслу иногда называют "человеком, который изобрёл XX век", из-за его значительного вклада в развитие технологий, которые стали основой современного мира.</a:t>
            </a:r>
          </a:p>
          <a:p>
            <a:pPr algn="ctr"/>
            <a:r>
              <a:rPr lang="ru-RU" dirty="0"/>
              <a:t> Вот несколько причин, почему его достижения так важны:</a:t>
            </a:r>
          </a:p>
          <a:p>
            <a:pPr marL="342900" indent="-342900" algn="ctr">
              <a:buAutoNum type="arabicPeriod"/>
            </a:pPr>
            <a:r>
              <a:rPr lang="ru-RU" dirty="0"/>
              <a:t>Переменный ток (</a:t>
            </a:r>
            <a:r>
              <a:rPr lang="en-US" dirty="0"/>
              <a:t>AC)</a:t>
            </a:r>
            <a:r>
              <a:rPr lang="ru-RU" dirty="0"/>
              <a:t> </a:t>
            </a:r>
          </a:p>
          <a:p>
            <a:pPr marL="342900" indent="-342900" algn="ctr">
              <a:buAutoNum type="arabicPeriod"/>
            </a:pPr>
            <a:r>
              <a:rPr lang="ru-RU" dirty="0"/>
              <a:t> Электродвигатели</a:t>
            </a:r>
          </a:p>
          <a:p>
            <a:pPr marL="342900" indent="-342900" algn="ctr">
              <a:buAutoNum type="arabicPeriod"/>
            </a:pPr>
            <a:r>
              <a:rPr lang="ru-RU" dirty="0"/>
              <a:t> Беспроводная связь</a:t>
            </a:r>
          </a:p>
          <a:p>
            <a:pPr marL="342900" indent="-342900" algn="ctr">
              <a:buAutoNum type="arabicPeriod"/>
            </a:pPr>
            <a:r>
              <a:rPr lang="ru-RU" dirty="0"/>
              <a:t> Радио</a:t>
            </a:r>
          </a:p>
          <a:p>
            <a:pPr marL="342900" indent="-342900" algn="ctr">
              <a:buAutoNum type="arabicPeriod"/>
            </a:pPr>
            <a:r>
              <a:rPr lang="ru-RU" dirty="0"/>
              <a:t> Идеи о беспроводной энергии</a:t>
            </a:r>
          </a:p>
          <a:p>
            <a:pPr marL="342900" indent="-342900" algn="ctr">
              <a:buAutoNum type="arabicPeriod"/>
            </a:pPr>
            <a:r>
              <a:rPr lang="ru-RU" dirty="0"/>
              <a:t>Научное мышление</a:t>
            </a:r>
          </a:p>
        </p:txBody>
      </p:sp>
    </p:spTree>
    <p:extLst>
      <p:ext uri="{BB962C8B-B14F-4D97-AF65-F5344CB8AC3E}">
        <p14:creationId xmlns:p14="http://schemas.microsoft.com/office/powerpoint/2010/main" val="242551017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8000">
              <a:srgbClr val="6E6969"/>
            </a:gs>
            <a:gs pos="35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  <a:gs pos="64000">
              <a:schemeClr val="bg2">
                <a:lumMod val="25000"/>
              </a:schemeClr>
            </a:gs>
            <a:gs pos="100000">
              <a:schemeClr val="bg2">
                <a:lumMod val="2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E65097F-3C26-4460-A637-5B834AEE45FB}"/>
              </a:ext>
            </a:extLst>
          </p:cNvPr>
          <p:cNvSpPr/>
          <p:nvPr/>
        </p:nvSpPr>
        <p:spPr>
          <a:xfrm>
            <a:off x="-53188" y="-459763"/>
            <a:ext cx="13341246" cy="7644984"/>
          </a:xfrm>
          <a:prstGeom prst="rect">
            <a:avLst/>
          </a:prstGeom>
          <a:solidFill>
            <a:srgbClr val="FF0000"/>
          </a:solidFill>
          <a:ln>
            <a:solidFill>
              <a:srgbClr val="423F3F"/>
            </a:solidFill>
          </a:ln>
          <a:effectLst>
            <a:outerShdw blurRad="203200" dist="190500" dir="69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Тесла, Никола — Википедия">
            <a:extLst>
              <a:ext uri="{FF2B5EF4-FFF2-40B4-BE49-F238E27FC236}">
                <a16:creationId xmlns:a16="http://schemas.microsoft.com/office/drawing/2014/main" id="{80A0451F-EBC2-40EA-9FED-79F76B3FBF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33"/>
          <a:stretch/>
        </p:blipFill>
        <p:spPr bwMode="auto">
          <a:xfrm>
            <a:off x="5331598" y="103209"/>
            <a:ext cx="6698026" cy="664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FD6D17-8917-40D7-B5D7-D885025B9DA4}"/>
              </a:ext>
            </a:extLst>
          </p:cNvPr>
          <p:cNvSpPr txBox="1"/>
          <p:nvPr/>
        </p:nvSpPr>
        <p:spPr>
          <a:xfrm>
            <a:off x="1785680" y="-2980954"/>
            <a:ext cx="8836073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9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66707C0-0F70-4063-A2B4-4102B6C85438}"/>
              </a:ext>
            </a:extLst>
          </p:cNvPr>
          <p:cNvSpPr/>
          <p:nvPr/>
        </p:nvSpPr>
        <p:spPr>
          <a:xfrm>
            <a:off x="3923726" y="7511431"/>
            <a:ext cx="6698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Никола Тесла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6A41B2C-DA27-4282-98FC-63C391D45370}"/>
              </a:ext>
            </a:extLst>
          </p:cNvPr>
          <p:cNvSpPr/>
          <p:nvPr/>
        </p:nvSpPr>
        <p:spPr>
          <a:xfrm>
            <a:off x="125295" y="1070053"/>
            <a:ext cx="5890003" cy="60058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A8AEE07-D23E-4D90-A046-4710D62F581B}"/>
              </a:ext>
            </a:extLst>
          </p:cNvPr>
          <p:cNvSpPr/>
          <p:nvPr/>
        </p:nvSpPr>
        <p:spPr>
          <a:xfrm>
            <a:off x="294468" y="1742209"/>
            <a:ext cx="5720830" cy="156966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ru-RU" sz="5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Тесла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1363E3B-7A01-4602-8EE4-9853666FB21C}"/>
              </a:ext>
            </a:extLst>
          </p:cNvPr>
          <p:cNvSpPr/>
          <p:nvPr/>
        </p:nvSpPr>
        <p:spPr>
          <a:xfrm>
            <a:off x="2138766" y="1550720"/>
            <a:ext cx="4253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3663">
              <a:tabLst>
                <a:tab pos="93663" algn="l"/>
              </a:tabLst>
            </a:pPr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Никола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1BF822-759D-4E15-BB5C-14035C238197}"/>
              </a:ext>
            </a:extLst>
          </p:cNvPr>
          <p:cNvSpPr txBox="1"/>
          <p:nvPr/>
        </p:nvSpPr>
        <p:spPr>
          <a:xfrm>
            <a:off x="5804115" y="202252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DF7082-7C23-4747-B38B-FE6C9BAAB1F2}"/>
              </a:ext>
            </a:extLst>
          </p:cNvPr>
          <p:cNvSpPr txBox="1"/>
          <p:nvPr/>
        </p:nvSpPr>
        <p:spPr>
          <a:xfrm>
            <a:off x="623195" y="3165691"/>
            <a:ext cx="44792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Николу Теслу иногда называют "человеком, который изобрёл XX век", из-за его значительного вклада в развитие технологий, которые стали основой современного мира.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Вот несколько причин, почему его достижения так важны:</a:t>
            </a:r>
          </a:p>
          <a:p>
            <a:pPr marL="342900" indent="-342900" algn="ctr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Переменный ток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ctr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Электродвигатели</a:t>
            </a:r>
          </a:p>
          <a:p>
            <a:pPr marL="342900" indent="-342900" algn="ctr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Беспроводная связь</a:t>
            </a:r>
          </a:p>
          <a:p>
            <a:pPr marL="342900" indent="-342900" algn="ctr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Радио</a:t>
            </a:r>
          </a:p>
          <a:p>
            <a:pPr marL="342900" indent="-342900" algn="ctr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Идеи о беспроводной энергии</a:t>
            </a:r>
          </a:p>
          <a:p>
            <a:pPr marL="342900" indent="-342900" algn="ctr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Научное мышление</a:t>
            </a:r>
          </a:p>
        </p:txBody>
      </p:sp>
    </p:spTree>
    <p:extLst>
      <p:ext uri="{BB962C8B-B14F-4D97-AF65-F5344CB8AC3E}">
        <p14:creationId xmlns:p14="http://schemas.microsoft.com/office/powerpoint/2010/main" val="214839374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8000">
              <a:srgbClr val="6E6969"/>
            </a:gs>
            <a:gs pos="35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  <a:gs pos="64000">
              <a:schemeClr val="bg2">
                <a:lumMod val="25000"/>
              </a:schemeClr>
            </a:gs>
            <a:gs pos="100000">
              <a:schemeClr val="bg2">
                <a:lumMod val="2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7898530-1FDE-4A21-A891-4DF59941E916}"/>
              </a:ext>
            </a:extLst>
          </p:cNvPr>
          <p:cNvSpPr/>
          <p:nvPr/>
        </p:nvSpPr>
        <p:spPr>
          <a:xfrm>
            <a:off x="3059590" y="957941"/>
            <a:ext cx="8650514" cy="4528457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⚡️#3 Переменный и постоянный ток. Частота тока. В розетке есть + и — !">
            <a:extLst>
              <a:ext uri="{FF2B5EF4-FFF2-40B4-BE49-F238E27FC236}">
                <a16:creationId xmlns:a16="http://schemas.microsoft.com/office/drawing/2014/main" id="{E47FAB2C-6B24-418D-8433-6819ABAAC2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51" t="857" b="1202"/>
          <a:stretch/>
        </p:blipFill>
        <p:spPr bwMode="auto">
          <a:xfrm>
            <a:off x="632782" y="957943"/>
            <a:ext cx="4853617" cy="4528456"/>
          </a:xfrm>
          <a:custGeom>
            <a:avLst/>
            <a:gdLst>
              <a:gd name="connsiteX0" fmla="*/ 696700 w 4659085"/>
              <a:gd name="connsiteY0" fmla="*/ 0 h 4180114"/>
              <a:gd name="connsiteX1" fmla="*/ 4659085 w 4659085"/>
              <a:gd name="connsiteY1" fmla="*/ 0 h 4180114"/>
              <a:gd name="connsiteX2" fmla="*/ 4659085 w 4659085"/>
              <a:gd name="connsiteY2" fmla="*/ 4180114 h 4180114"/>
              <a:gd name="connsiteX3" fmla="*/ 696700 w 4659085"/>
              <a:gd name="connsiteY3" fmla="*/ 4180114 h 4180114"/>
              <a:gd name="connsiteX4" fmla="*/ 0 w 4659085"/>
              <a:gd name="connsiteY4" fmla="*/ 3483414 h 4180114"/>
              <a:gd name="connsiteX5" fmla="*/ 0 w 4659085"/>
              <a:gd name="connsiteY5" fmla="*/ 696700 h 4180114"/>
              <a:gd name="connsiteX6" fmla="*/ 696700 w 4659085"/>
              <a:gd name="connsiteY6" fmla="*/ 0 h 418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9085" h="4180114">
                <a:moveTo>
                  <a:pt x="696700" y="0"/>
                </a:moveTo>
                <a:lnTo>
                  <a:pt x="4659085" y="0"/>
                </a:lnTo>
                <a:lnTo>
                  <a:pt x="4659085" y="4180114"/>
                </a:lnTo>
                <a:lnTo>
                  <a:pt x="696700" y="4180114"/>
                </a:lnTo>
                <a:cubicBezTo>
                  <a:pt x="311923" y="4180114"/>
                  <a:pt x="0" y="3868191"/>
                  <a:pt x="0" y="3483414"/>
                </a:cubicBezTo>
                <a:lnTo>
                  <a:pt x="0" y="696700"/>
                </a:lnTo>
                <a:cubicBezTo>
                  <a:pt x="0" y="311923"/>
                  <a:pt x="311923" y="0"/>
                  <a:pt x="6967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2B8E63-89FC-4BFC-B19D-5549AAE05E4D}"/>
              </a:ext>
            </a:extLst>
          </p:cNvPr>
          <p:cNvSpPr txBox="1"/>
          <p:nvPr/>
        </p:nvSpPr>
        <p:spPr>
          <a:xfrm>
            <a:off x="5721499" y="1575564"/>
            <a:ext cx="57535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Переменный ток (AC):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Тесла разработал систему переменного тока, которая стала стандартом для передачи электроэнергии. Это позволило эффективно передавать электричество на большие расстояния, что стало основой для электрификации городов и промышленности.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307340642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8000">
              <a:srgbClr val="6E6969"/>
            </a:gs>
            <a:gs pos="35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  <a:gs pos="64000">
              <a:schemeClr val="bg2">
                <a:lumMod val="25000"/>
              </a:schemeClr>
            </a:gs>
            <a:gs pos="100000">
              <a:schemeClr val="bg2">
                <a:lumMod val="2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7898530-1FDE-4A21-A891-4DF59941E916}"/>
              </a:ext>
            </a:extLst>
          </p:cNvPr>
          <p:cNvSpPr/>
          <p:nvPr/>
        </p:nvSpPr>
        <p:spPr>
          <a:xfrm>
            <a:off x="3059590" y="957941"/>
            <a:ext cx="8650514" cy="4528455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7FAB2C-6B24-418D-8433-6819ABAAC2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25"/>
          <a:stretch/>
        </p:blipFill>
        <p:spPr bwMode="auto">
          <a:xfrm>
            <a:off x="327981" y="957939"/>
            <a:ext cx="5158417" cy="4528457"/>
          </a:xfrm>
          <a:custGeom>
            <a:avLst/>
            <a:gdLst>
              <a:gd name="connsiteX0" fmla="*/ 696700 w 4659085"/>
              <a:gd name="connsiteY0" fmla="*/ 0 h 4180114"/>
              <a:gd name="connsiteX1" fmla="*/ 4659085 w 4659085"/>
              <a:gd name="connsiteY1" fmla="*/ 0 h 4180114"/>
              <a:gd name="connsiteX2" fmla="*/ 4659085 w 4659085"/>
              <a:gd name="connsiteY2" fmla="*/ 4180114 h 4180114"/>
              <a:gd name="connsiteX3" fmla="*/ 696700 w 4659085"/>
              <a:gd name="connsiteY3" fmla="*/ 4180114 h 4180114"/>
              <a:gd name="connsiteX4" fmla="*/ 0 w 4659085"/>
              <a:gd name="connsiteY4" fmla="*/ 3483414 h 4180114"/>
              <a:gd name="connsiteX5" fmla="*/ 0 w 4659085"/>
              <a:gd name="connsiteY5" fmla="*/ 696700 h 4180114"/>
              <a:gd name="connsiteX6" fmla="*/ 696700 w 4659085"/>
              <a:gd name="connsiteY6" fmla="*/ 0 h 418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9085" h="4180114">
                <a:moveTo>
                  <a:pt x="696700" y="0"/>
                </a:moveTo>
                <a:lnTo>
                  <a:pt x="4659085" y="0"/>
                </a:lnTo>
                <a:lnTo>
                  <a:pt x="4659085" y="4180114"/>
                </a:lnTo>
                <a:lnTo>
                  <a:pt x="696700" y="4180114"/>
                </a:lnTo>
                <a:cubicBezTo>
                  <a:pt x="311923" y="4180114"/>
                  <a:pt x="0" y="3868191"/>
                  <a:pt x="0" y="3483414"/>
                </a:cubicBezTo>
                <a:lnTo>
                  <a:pt x="0" y="696700"/>
                </a:lnTo>
                <a:cubicBezTo>
                  <a:pt x="0" y="311923"/>
                  <a:pt x="311923" y="0"/>
                  <a:pt x="6967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2B8E63-89FC-4BFC-B19D-5549AAE05E4D}"/>
              </a:ext>
            </a:extLst>
          </p:cNvPr>
          <p:cNvSpPr txBox="1"/>
          <p:nvPr/>
        </p:nvSpPr>
        <p:spPr>
          <a:xfrm>
            <a:off x="5619898" y="1371604"/>
            <a:ext cx="575350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Электродвигатели: 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работа над индукционными моторами и трансформаторами сделала возможным создание более эффективных и мощных электрических устройств, что значительно изменило промышленность.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169277514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8000">
              <a:srgbClr val="6E6969"/>
            </a:gs>
            <a:gs pos="35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  <a:gs pos="64000">
              <a:schemeClr val="bg2">
                <a:lumMod val="25000"/>
              </a:schemeClr>
            </a:gs>
            <a:gs pos="100000">
              <a:schemeClr val="bg2">
                <a:lumMod val="2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7898530-1FDE-4A21-A891-4DF59941E916}"/>
              </a:ext>
            </a:extLst>
          </p:cNvPr>
          <p:cNvSpPr/>
          <p:nvPr/>
        </p:nvSpPr>
        <p:spPr>
          <a:xfrm>
            <a:off x="3059590" y="841829"/>
            <a:ext cx="8650514" cy="46445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7FAB2C-6B24-418D-8433-6819ABAAC2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0" r="42693" b="-1"/>
          <a:stretch/>
        </p:blipFill>
        <p:spPr bwMode="auto">
          <a:xfrm>
            <a:off x="696526" y="841829"/>
            <a:ext cx="5260074" cy="4644569"/>
          </a:xfrm>
          <a:custGeom>
            <a:avLst/>
            <a:gdLst>
              <a:gd name="connsiteX0" fmla="*/ 696700 w 4659085"/>
              <a:gd name="connsiteY0" fmla="*/ 0 h 4180114"/>
              <a:gd name="connsiteX1" fmla="*/ 4659085 w 4659085"/>
              <a:gd name="connsiteY1" fmla="*/ 0 h 4180114"/>
              <a:gd name="connsiteX2" fmla="*/ 4659085 w 4659085"/>
              <a:gd name="connsiteY2" fmla="*/ 4180114 h 4180114"/>
              <a:gd name="connsiteX3" fmla="*/ 696700 w 4659085"/>
              <a:gd name="connsiteY3" fmla="*/ 4180114 h 4180114"/>
              <a:gd name="connsiteX4" fmla="*/ 0 w 4659085"/>
              <a:gd name="connsiteY4" fmla="*/ 3483414 h 4180114"/>
              <a:gd name="connsiteX5" fmla="*/ 0 w 4659085"/>
              <a:gd name="connsiteY5" fmla="*/ 696700 h 4180114"/>
              <a:gd name="connsiteX6" fmla="*/ 696700 w 4659085"/>
              <a:gd name="connsiteY6" fmla="*/ 0 h 418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9085" h="4180114">
                <a:moveTo>
                  <a:pt x="696700" y="0"/>
                </a:moveTo>
                <a:lnTo>
                  <a:pt x="4659085" y="0"/>
                </a:lnTo>
                <a:lnTo>
                  <a:pt x="4659085" y="4180114"/>
                </a:lnTo>
                <a:lnTo>
                  <a:pt x="696700" y="4180114"/>
                </a:lnTo>
                <a:cubicBezTo>
                  <a:pt x="311923" y="4180114"/>
                  <a:pt x="0" y="3868191"/>
                  <a:pt x="0" y="3483414"/>
                </a:cubicBezTo>
                <a:lnTo>
                  <a:pt x="0" y="696700"/>
                </a:lnTo>
                <a:cubicBezTo>
                  <a:pt x="0" y="311923"/>
                  <a:pt x="311923" y="0"/>
                  <a:pt x="6967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2B8E63-89FC-4BFC-B19D-5549AAE05E4D}"/>
              </a:ext>
            </a:extLst>
          </p:cNvPr>
          <p:cNvSpPr txBox="1"/>
          <p:nvPr/>
        </p:nvSpPr>
        <p:spPr>
          <a:xfrm>
            <a:off x="5956600" y="1575563"/>
            <a:ext cx="575350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Беспроводная связь: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Тесла проводил эксперименты с беспроводной передачей энергии и информации, что предвосхитило развитие радиосвязи и других беспроводных технологий.</a:t>
            </a:r>
          </a:p>
        </p:txBody>
      </p:sp>
    </p:spTree>
    <p:extLst>
      <p:ext uri="{BB962C8B-B14F-4D97-AF65-F5344CB8AC3E}">
        <p14:creationId xmlns:p14="http://schemas.microsoft.com/office/powerpoint/2010/main" val="59074045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8000">
              <a:srgbClr val="6E6969"/>
            </a:gs>
            <a:gs pos="35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  <a:gs pos="64000">
              <a:schemeClr val="bg2">
                <a:lumMod val="25000"/>
              </a:schemeClr>
            </a:gs>
            <a:gs pos="100000">
              <a:schemeClr val="bg2">
                <a:lumMod val="2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7898530-1FDE-4A21-A891-4DF59941E916}"/>
              </a:ext>
            </a:extLst>
          </p:cNvPr>
          <p:cNvSpPr/>
          <p:nvPr/>
        </p:nvSpPr>
        <p:spPr>
          <a:xfrm>
            <a:off x="3059590" y="957941"/>
            <a:ext cx="8650514" cy="4528457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7FAB2C-6B24-418D-8433-6819ABAAC2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7" r="18922"/>
          <a:stretch/>
        </p:blipFill>
        <p:spPr bwMode="auto">
          <a:xfrm>
            <a:off x="298953" y="957941"/>
            <a:ext cx="5797047" cy="4528457"/>
          </a:xfrm>
          <a:custGeom>
            <a:avLst/>
            <a:gdLst>
              <a:gd name="connsiteX0" fmla="*/ 696700 w 4659085"/>
              <a:gd name="connsiteY0" fmla="*/ 0 h 4180114"/>
              <a:gd name="connsiteX1" fmla="*/ 4659085 w 4659085"/>
              <a:gd name="connsiteY1" fmla="*/ 0 h 4180114"/>
              <a:gd name="connsiteX2" fmla="*/ 4659085 w 4659085"/>
              <a:gd name="connsiteY2" fmla="*/ 4180114 h 4180114"/>
              <a:gd name="connsiteX3" fmla="*/ 696700 w 4659085"/>
              <a:gd name="connsiteY3" fmla="*/ 4180114 h 4180114"/>
              <a:gd name="connsiteX4" fmla="*/ 0 w 4659085"/>
              <a:gd name="connsiteY4" fmla="*/ 3483414 h 4180114"/>
              <a:gd name="connsiteX5" fmla="*/ 0 w 4659085"/>
              <a:gd name="connsiteY5" fmla="*/ 696700 h 4180114"/>
              <a:gd name="connsiteX6" fmla="*/ 696700 w 4659085"/>
              <a:gd name="connsiteY6" fmla="*/ 0 h 418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9085" h="4180114">
                <a:moveTo>
                  <a:pt x="696700" y="0"/>
                </a:moveTo>
                <a:lnTo>
                  <a:pt x="4659085" y="0"/>
                </a:lnTo>
                <a:lnTo>
                  <a:pt x="4659085" y="4180114"/>
                </a:lnTo>
                <a:lnTo>
                  <a:pt x="696700" y="4180114"/>
                </a:lnTo>
                <a:cubicBezTo>
                  <a:pt x="311923" y="4180114"/>
                  <a:pt x="0" y="3868191"/>
                  <a:pt x="0" y="3483414"/>
                </a:cubicBezTo>
                <a:lnTo>
                  <a:pt x="0" y="696700"/>
                </a:lnTo>
                <a:cubicBezTo>
                  <a:pt x="0" y="311923"/>
                  <a:pt x="311923" y="0"/>
                  <a:pt x="6967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2B8E63-89FC-4BFC-B19D-5549AAE05E4D}"/>
              </a:ext>
            </a:extLst>
          </p:cNvPr>
          <p:cNvSpPr txBox="1"/>
          <p:nvPr/>
        </p:nvSpPr>
        <p:spPr>
          <a:xfrm>
            <a:off x="6026300" y="1371602"/>
            <a:ext cx="575350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Радио: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Гульельмо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Маркони часто считается изобретателем радио, Тесла также сделал значительные вклад в эту область, и многие его патенты были связаны с радиосвязью.</a:t>
            </a:r>
          </a:p>
        </p:txBody>
      </p:sp>
    </p:spTree>
    <p:extLst>
      <p:ext uri="{BB962C8B-B14F-4D97-AF65-F5344CB8AC3E}">
        <p14:creationId xmlns:p14="http://schemas.microsoft.com/office/powerpoint/2010/main" val="93337696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8000">
              <a:srgbClr val="6E6969"/>
            </a:gs>
            <a:gs pos="35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  <a:gs pos="64000">
              <a:schemeClr val="bg2">
                <a:lumMod val="25000"/>
              </a:schemeClr>
            </a:gs>
            <a:gs pos="100000">
              <a:schemeClr val="bg2">
                <a:lumMod val="2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7898530-1FDE-4A21-A891-4DF59941E916}"/>
              </a:ext>
            </a:extLst>
          </p:cNvPr>
          <p:cNvSpPr/>
          <p:nvPr/>
        </p:nvSpPr>
        <p:spPr>
          <a:xfrm>
            <a:off x="2958494" y="1164771"/>
            <a:ext cx="8650514" cy="4528457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6A5E6A-E58E-4970-B926-6731E4002C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6" t="774" r="33024"/>
          <a:stretch/>
        </p:blipFill>
        <p:spPr bwMode="auto">
          <a:xfrm>
            <a:off x="1177595" y="1164771"/>
            <a:ext cx="4344559" cy="4528457"/>
          </a:xfrm>
          <a:custGeom>
            <a:avLst/>
            <a:gdLst>
              <a:gd name="connsiteX0" fmla="*/ 754758 w 4344559"/>
              <a:gd name="connsiteY0" fmla="*/ 0 h 4528457"/>
              <a:gd name="connsiteX1" fmla="*/ 4344559 w 4344559"/>
              <a:gd name="connsiteY1" fmla="*/ 0 h 4528457"/>
              <a:gd name="connsiteX2" fmla="*/ 4344559 w 4344559"/>
              <a:gd name="connsiteY2" fmla="*/ 4528457 h 4528457"/>
              <a:gd name="connsiteX3" fmla="*/ 754758 w 4344559"/>
              <a:gd name="connsiteY3" fmla="*/ 4528457 h 4528457"/>
              <a:gd name="connsiteX4" fmla="*/ 0 w 4344559"/>
              <a:gd name="connsiteY4" fmla="*/ 3773699 h 4528457"/>
              <a:gd name="connsiteX5" fmla="*/ 0 w 4344559"/>
              <a:gd name="connsiteY5" fmla="*/ 754758 h 4528457"/>
              <a:gd name="connsiteX6" fmla="*/ 754758 w 4344559"/>
              <a:gd name="connsiteY6" fmla="*/ 0 h 4528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4559" h="4528457">
                <a:moveTo>
                  <a:pt x="754758" y="0"/>
                </a:moveTo>
                <a:lnTo>
                  <a:pt x="4344559" y="0"/>
                </a:lnTo>
                <a:lnTo>
                  <a:pt x="4344559" y="4528457"/>
                </a:lnTo>
                <a:lnTo>
                  <a:pt x="754758" y="4528457"/>
                </a:lnTo>
                <a:cubicBezTo>
                  <a:pt x="337917" y="4528457"/>
                  <a:pt x="0" y="4190540"/>
                  <a:pt x="0" y="3773699"/>
                </a:cubicBezTo>
                <a:lnTo>
                  <a:pt x="0" y="754758"/>
                </a:lnTo>
                <a:cubicBezTo>
                  <a:pt x="0" y="337917"/>
                  <a:pt x="337917" y="0"/>
                  <a:pt x="75475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2B8E63-89FC-4BFC-B19D-5549AAE05E4D}"/>
              </a:ext>
            </a:extLst>
          </p:cNvPr>
          <p:cNvSpPr txBox="1"/>
          <p:nvPr/>
        </p:nvSpPr>
        <p:spPr>
          <a:xfrm>
            <a:off x="5797447" y="1560288"/>
            <a:ext cx="575350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Идеи о беспроводной энергии:</a:t>
            </a:r>
          </a:p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Тесла мечтал о передаче энергии без проводов, что вдохновило многих современных ученых и инженеров.</a:t>
            </a:r>
          </a:p>
        </p:txBody>
      </p:sp>
    </p:spTree>
    <p:extLst>
      <p:ext uri="{BB962C8B-B14F-4D97-AF65-F5344CB8AC3E}">
        <p14:creationId xmlns:p14="http://schemas.microsoft.com/office/powerpoint/2010/main" val="353777786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8000">
              <a:srgbClr val="6E6969"/>
            </a:gs>
            <a:gs pos="35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  <a:gs pos="64000">
              <a:schemeClr val="bg2">
                <a:lumMod val="25000"/>
              </a:schemeClr>
            </a:gs>
            <a:gs pos="100000">
              <a:schemeClr val="bg2">
                <a:lumMod val="2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7898530-1FDE-4A21-A891-4DF59941E916}"/>
              </a:ext>
            </a:extLst>
          </p:cNvPr>
          <p:cNvSpPr/>
          <p:nvPr/>
        </p:nvSpPr>
        <p:spPr>
          <a:xfrm>
            <a:off x="3059590" y="957941"/>
            <a:ext cx="8650514" cy="4528457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7FAB2C-6B24-418D-8433-6819ABAAC2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79"/>
          <a:stretch/>
        </p:blipFill>
        <p:spPr bwMode="auto">
          <a:xfrm>
            <a:off x="191106" y="957941"/>
            <a:ext cx="7089829" cy="4528457"/>
          </a:xfrm>
          <a:custGeom>
            <a:avLst/>
            <a:gdLst>
              <a:gd name="connsiteX0" fmla="*/ 696700 w 4659085"/>
              <a:gd name="connsiteY0" fmla="*/ 0 h 4180114"/>
              <a:gd name="connsiteX1" fmla="*/ 4659085 w 4659085"/>
              <a:gd name="connsiteY1" fmla="*/ 0 h 4180114"/>
              <a:gd name="connsiteX2" fmla="*/ 4659085 w 4659085"/>
              <a:gd name="connsiteY2" fmla="*/ 4180114 h 4180114"/>
              <a:gd name="connsiteX3" fmla="*/ 696700 w 4659085"/>
              <a:gd name="connsiteY3" fmla="*/ 4180114 h 4180114"/>
              <a:gd name="connsiteX4" fmla="*/ 0 w 4659085"/>
              <a:gd name="connsiteY4" fmla="*/ 3483414 h 4180114"/>
              <a:gd name="connsiteX5" fmla="*/ 0 w 4659085"/>
              <a:gd name="connsiteY5" fmla="*/ 696700 h 4180114"/>
              <a:gd name="connsiteX6" fmla="*/ 696700 w 4659085"/>
              <a:gd name="connsiteY6" fmla="*/ 0 h 418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9085" h="4180114">
                <a:moveTo>
                  <a:pt x="696700" y="0"/>
                </a:moveTo>
                <a:lnTo>
                  <a:pt x="4659085" y="0"/>
                </a:lnTo>
                <a:lnTo>
                  <a:pt x="4659085" y="4180114"/>
                </a:lnTo>
                <a:lnTo>
                  <a:pt x="696700" y="4180114"/>
                </a:lnTo>
                <a:cubicBezTo>
                  <a:pt x="311923" y="4180114"/>
                  <a:pt x="0" y="3868191"/>
                  <a:pt x="0" y="3483414"/>
                </a:cubicBezTo>
                <a:lnTo>
                  <a:pt x="0" y="696700"/>
                </a:lnTo>
                <a:cubicBezTo>
                  <a:pt x="0" y="311923"/>
                  <a:pt x="311923" y="0"/>
                  <a:pt x="6967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2B8E63-89FC-4BFC-B19D-5549AAE05E4D}"/>
              </a:ext>
            </a:extLst>
          </p:cNvPr>
          <p:cNvSpPr txBox="1"/>
          <p:nvPr/>
        </p:nvSpPr>
        <p:spPr>
          <a:xfrm>
            <a:off x="7264527" y="1267788"/>
            <a:ext cx="446198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Научное мышление: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подход к экспериментам и научным исследованиям способствовал развитию научного метода и инновационного мышления.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19846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E6969"/>
            </a:gs>
            <a:gs pos="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  <a:gs pos="68000">
              <a:schemeClr val="bg2">
                <a:lumMod val="25000"/>
              </a:schemeClr>
            </a:gs>
            <a:gs pos="100000">
              <a:schemeClr val="bg2">
                <a:lumMod val="2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AFA1DE3-22B9-4166-A5EE-DEFF3E619BDE}"/>
              </a:ext>
            </a:extLst>
          </p:cNvPr>
          <p:cNvSpPr/>
          <p:nvPr/>
        </p:nvSpPr>
        <p:spPr>
          <a:xfrm>
            <a:off x="348343" y="1390417"/>
            <a:ext cx="11495314" cy="407716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4800" dirty="0"/>
              <a:t>Таким образом, благодаря своим идеям и изобретениям Тесла оказал огромное влияние на технологии, которые сформировали XX век и продолжают влиять на наше общество сегодня.</a:t>
            </a:r>
          </a:p>
        </p:txBody>
      </p:sp>
    </p:spTree>
    <p:extLst>
      <p:ext uri="{BB962C8B-B14F-4D97-AF65-F5344CB8AC3E}">
        <p14:creationId xmlns:p14="http://schemas.microsoft.com/office/powerpoint/2010/main" val="21143618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311</Words>
  <Application>Microsoft Office PowerPoint</Application>
  <PresentationFormat>Широкоэкранный</PresentationFormat>
  <Paragraphs>34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PC</cp:lastModifiedBy>
  <cp:revision>2</cp:revision>
  <dcterms:created xsi:type="dcterms:W3CDTF">2024-10-21T12:46:02Z</dcterms:created>
  <dcterms:modified xsi:type="dcterms:W3CDTF">2024-10-21T14:47:04Z</dcterms:modified>
</cp:coreProperties>
</file>