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Montserrat"/>
      <p:regular r:id="rId16"/>
      <p:bold r:id="rId17"/>
      <p:italic r:id="rId18"/>
      <p:boldItalic r:id="rId19"/>
    </p:embeddedFont>
    <p:embeddedFont>
      <p:font typeface="Lora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6CC66FD-B691-4856-A277-55719C7C655F}">
  <a:tblStyle styleId="{66CC66FD-B691-4856-A277-55719C7C655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ora-regular.fntdata"/><Relationship Id="rId11" Type="http://schemas.openxmlformats.org/officeDocument/2006/relationships/slide" Target="slides/slide5.xml"/><Relationship Id="rId22" Type="http://schemas.openxmlformats.org/officeDocument/2006/relationships/font" Target="fonts/Lora-italic.fntdata"/><Relationship Id="rId10" Type="http://schemas.openxmlformats.org/officeDocument/2006/relationships/slide" Target="slides/slide4.xml"/><Relationship Id="rId21" Type="http://schemas.openxmlformats.org/officeDocument/2006/relationships/font" Target="fonts/Lora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Lora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Montserrat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Montserra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2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325278" y="1867048"/>
            <a:ext cx="11541442" cy="754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BC2F32"/>
                </a:solidFill>
                <a:latin typeface="Montserrat"/>
                <a:ea typeface="Montserrat"/>
                <a:cs typeface="Montserrat"/>
                <a:sym typeface="Montserrat"/>
              </a:rPr>
              <a:t>ЭТОТ СОВРЕМЕННЫЙ ФОЛК</a:t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5381625" y="3097559"/>
            <a:ext cx="1428750" cy="38100"/>
          </a:xfrm>
          <a:prstGeom prst="rect">
            <a:avLst/>
          </a:prstGeom>
          <a:solidFill>
            <a:srgbClr val="BC2F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286000" y="3421409"/>
            <a:ext cx="76200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100" u="none" cap="none" strike="noStrike">
                <a:solidFill>
                  <a:srgbClr val="52796F"/>
                </a:solidFill>
                <a:latin typeface="Lora"/>
                <a:ea typeface="Lora"/>
                <a:cs typeface="Lora"/>
                <a:sym typeface="Lora"/>
              </a:rPr>
              <a:t>Возрождение белорусских музыкальных корней в звучании XXI века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295275" y="2160389"/>
            <a:ext cx="1160145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BC2F32"/>
                </a:solidFill>
                <a:latin typeface="Montserrat"/>
                <a:ea typeface="Montserrat"/>
                <a:cs typeface="Montserrat"/>
                <a:sym typeface="Montserrat"/>
              </a:rPr>
              <a:t>ФЕНОМЕН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800" u="none" cap="none" strike="noStrike">
                <a:solidFill>
                  <a:srgbClr val="BC2F32"/>
                </a:solidFill>
                <a:latin typeface="Montserrat"/>
                <a:ea typeface="Montserrat"/>
                <a:cs typeface="Montserrat"/>
                <a:sym typeface="Montserrat"/>
              </a:rPr>
              <a:t> БЕЛОРУССКОГО ФОЛКА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2762250" y="3836789"/>
            <a:ext cx="666750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От глубокой архаики до современной электроники: как древние песни обретают новую жизнь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2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9" name="Google Shape;9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/>
        </p:nvSpPr>
        <p:spPr>
          <a:xfrm>
            <a:off x="952500" y="2733972"/>
            <a:ext cx="470058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52796F"/>
                </a:solidFill>
                <a:latin typeface="Montserrat"/>
                <a:ea typeface="Montserrat"/>
                <a:cs typeface="Montserrat"/>
                <a:sym typeface="Montserrat"/>
              </a:rPr>
              <a:t>МИССИЯ ВОЗРОЖДЕНИЯ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952500" y="3229272"/>
            <a:ext cx="4476750" cy="16758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Современный белорусский фолк — это не просто перепевка старых песен. Это способ сохранить генетический код нации, переводя его на язык современных ритмов, понятных молодому поколению.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6762750" y="2733972"/>
            <a:ext cx="470058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52796F"/>
                </a:solidFill>
                <a:latin typeface="Montserrat"/>
                <a:ea typeface="Montserrat"/>
                <a:cs typeface="Montserrat"/>
                <a:sym typeface="Montserrat"/>
              </a:rPr>
              <a:t>МУЗЫКАЛЬНЫЙ СИНТЕЗ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6762750" y="3229272"/>
            <a:ext cx="4476750" cy="16758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В проекте мы рассматриваем группы, которые работают в диаметрально разных жанрах: от средневековой реконструкции («Стары Ольса») до глубокого техно-фолка (Shuma).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BC2F32"/>
                </a:solidFill>
                <a:latin typeface="Montserrat"/>
                <a:ea typeface="Montserrat"/>
                <a:cs typeface="Montserrat"/>
                <a:sym typeface="Montserrat"/>
              </a:rPr>
              <a:t>КОНЦЕПЦИЯ ПРОЕКТА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9" name="Google Shape;10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" name="Google Shape;11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1750" y="1700212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 txBox="1"/>
          <p:nvPr/>
        </p:nvSpPr>
        <p:spPr>
          <a:xfrm>
            <a:off x="571500" y="2407443"/>
            <a:ext cx="5238750" cy="1340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Лидер группы </a:t>
            </a:r>
            <a:r>
              <a:rPr b="1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Иван Кирчук</a:t>
            </a: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 — этнограф, собравший тысячи песен по белорусским деревням. Группа использует редкие инструменты: лиру, окарины, гусли.</a:t>
            </a:r>
            <a:endParaRPr/>
          </a:p>
        </p:txBody>
      </p:sp>
      <p:pic>
        <p:nvPicPr>
          <p:cNvPr descr="image.png" id="112" name="Google Shape;11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1750" y="1700212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 txBox="1"/>
          <p:nvPr/>
        </p:nvSpPr>
        <p:spPr>
          <a:xfrm>
            <a:off x="781050" y="3939540"/>
            <a:ext cx="762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▪</a:t>
            </a:r>
            <a:endParaRPr/>
          </a:p>
        </p:txBody>
      </p:sp>
      <p:sp>
        <p:nvSpPr>
          <p:cNvPr id="114" name="Google Shape;114;p16"/>
          <p:cNvSpPr txBox="1"/>
          <p:nvPr/>
        </p:nvSpPr>
        <p:spPr>
          <a:xfrm>
            <a:off x="857250" y="3938587"/>
            <a:ext cx="49530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620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Жанр: этно-архаика, эксперимент.</a:t>
            </a: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781050" y="4274700"/>
            <a:ext cx="762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▪</a:t>
            </a: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857250" y="4273748"/>
            <a:ext cx="49530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620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Ключевой трек: «Журавы».</a:t>
            </a:r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781050" y="4609861"/>
            <a:ext cx="762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▪</a:t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857250" y="4608909"/>
            <a:ext cx="495300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620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Особенность: глубокое погружение в магию ритуального пения.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BC2F32"/>
                </a:solidFill>
                <a:latin typeface="Montserrat"/>
                <a:ea typeface="Montserrat"/>
                <a:cs typeface="Montserrat"/>
                <a:sym typeface="Montserrat"/>
              </a:rPr>
              <a:t>ЭТНА-ТРЫА ТРОІЦА</a:t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571500" y="571500"/>
            <a:ext cx="76200" cy="447675"/>
          </a:xfrm>
          <a:prstGeom prst="rect">
            <a:avLst/>
          </a:prstGeom>
          <a:solidFill>
            <a:srgbClr val="BC2F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2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5" name="Google Shape;12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6" name="Google Shape;12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938337"/>
            <a:ext cx="3810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7" name="Google Shape;127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938337"/>
            <a:ext cx="10287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/>
        </p:nvSpPr>
        <p:spPr>
          <a:xfrm>
            <a:off x="4953000" y="2753022"/>
            <a:ext cx="7000875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52796F"/>
                </a:solidFill>
                <a:latin typeface="Montserrat"/>
                <a:ea typeface="Montserrat"/>
                <a:cs typeface="Montserrat"/>
                <a:sym typeface="Montserrat"/>
              </a:rPr>
              <a:t>ЦИФРОВОЙ ФОЛЬКЛОР</a:t>
            </a:r>
            <a:endParaRPr/>
          </a:p>
        </p:txBody>
      </p:sp>
      <p:sp>
        <p:nvSpPr>
          <p:cNvPr id="129" name="Google Shape;129;p17"/>
          <p:cNvSpPr txBox="1"/>
          <p:nvPr/>
        </p:nvSpPr>
        <p:spPr>
          <a:xfrm>
            <a:off x="4953000" y="3114972"/>
            <a:ext cx="6667500" cy="1005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Shuma объединяет аутентичное женское многоголосие с современной электроникой (Ambient, Deep House). Это музыка ночных клубов, пропитанная лесной мистикой.</a:t>
            </a:r>
            <a:endParaRPr/>
          </a:p>
        </p:txBody>
      </p:sp>
      <p:sp>
        <p:nvSpPr>
          <p:cNvPr id="130" name="Google Shape;130;p17"/>
          <p:cNvSpPr txBox="1"/>
          <p:nvPr/>
        </p:nvSpPr>
        <p:spPr>
          <a:xfrm>
            <a:off x="4953000" y="4263330"/>
            <a:ext cx="666750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Знаковый трек: «Gory» — современная интерпретация обрядовой песни.</a:t>
            </a:r>
            <a:endParaRPr/>
          </a:p>
        </p:txBody>
      </p:sp>
      <p:sp>
        <p:nvSpPr>
          <p:cNvPr id="131" name="Google Shape;131;p17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BC2F32"/>
                </a:solidFill>
                <a:latin typeface="Montserrat"/>
                <a:ea typeface="Montserrat"/>
                <a:cs typeface="Montserrat"/>
                <a:sym typeface="Montserrat"/>
              </a:rPr>
              <a:t>ПРОЕКТ SHUMA</a:t>
            </a:r>
            <a:endParaRPr/>
          </a:p>
        </p:txBody>
      </p:sp>
      <p:sp>
        <p:nvSpPr>
          <p:cNvPr id="132" name="Google Shape;132;p17"/>
          <p:cNvSpPr/>
          <p:nvPr/>
        </p:nvSpPr>
        <p:spPr>
          <a:xfrm>
            <a:off x="571500" y="571500"/>
            <a:ext cx="76200" cy="447675"/>
          </a:xfrm>
          <a:prstGeom prst="rect">
            <a:avLst/>
          </a:prstGeom>
          <a:solidFill>
            <a:srgbClr val="BC2F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2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7" name="Google Shape;13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8"/>
          <p:cNvSpPr txBox="1"/>
          <p:nvPr/>
        </p:nvSpPr>
        <p:spPr>
          <a:xfrm>
            <a:off x="762000" y="762000"/>
            <a:ext cx="5000625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BC2F32"/>
                </a:solidFill>
                <a:latin typeface="Montserrat"/>
                <a:ea typeface="Montserrat"/>
                <a:cs typeface="Montserrat"/>
                <a:sym typeface="Montserrat"/>
              </a:rPr>
              <a:t>СТАРЫ ОЛЬСА</a:t>
            </a:r>
            <a:endParaRPr/>
          </a:p>
        </p:txBody>
      </p:sp>
      <p:sp>
        <p:nvSpPr>
          <p:cNvPr id="139" name="Google Shape;139;p18"/>
          <p:cNvSpPr/>
          <p:nvPr/>
        </p:nvSpPr>
        <p:spPr>
          <a:xfrm>
            <a:off x="571500" y="762000"/>
            <a:ext cx="76200" cy="447675"/>
          </a:xfrm>
          <a:prstGeom prst="rect">
            <a:avLst/>
          </a:prstGeom>
          <a:solidFill>
            <a:srgbClr val="BC2F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40" name="Google Shape;14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8"/>
          <p:cNvSpPr txBox="1"/>
          <p:nvPr/>
        </p:nvSpPr>
        <p:spPr>
          <a:xfrm>
            <a:off x="571500" y="1590675"/>
            <a:ext cx="5200650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52796F"/>
                </a:solidFill>
                <a:latin typeface="Montserrat"/>
                <a:ea typeface="Montserrat"/>
                <a:cs typeface="Montserrat"/>
                <a:sym typeface="Montserrat"/>
              </a:rPr>
              <a:t>ЭХО СРЕДНЕВЕКОВЬЯ</a:t>
            </a:r>
            <a:endParaRPr/>
          </a:p>
        </p:txBody>
      </p:sp>
      <p:sp>
        <p:nvSpPr>
          <p:cNvPr id="142" name="Google Shape;142;p18"/>
          <p:cNvSpPr txBox="1"/>
          <p:nvPr/>
        </p:nvSpPr>
        <p:spPr>
          <a:xfrm>
            <a:off x="571500" y="1809750"/>
            <a:ext cx="4953000" cy="1340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Группа восстанавливает музыкальные традиции Великого Княжества Литовского. Они используют копии старинных инструментов: дуды, лютни, ребека.</a:t>
            </a: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571500" y="3340893"/>
            <a:ext cx="495300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Их плейлист — это ожившая история рыцарства и замковой культуры Беларуси.</a:t>
            </a: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571500" y="4106465"/>
            <a:ext cx="49530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Рекомендуем: «У карчме».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2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9" name="Google Shape;14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 txBox="1"/>
          <p:nvPr/>
        </p:nvSpPr>
        <p:spPr>
          <a:xfrm>
            <a:off x="784223" y="3473053"/>
            <a:ext cx="3067102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2F3E46"/>
                </a:solidFill>
                <a:latin typeface="Montserrat"/>
                <a:ea typeface="Montserrat"/>
                <a:cs typeface="Montserrat"/>
                <a:sym typeface="Montserrat"/>
              </a:rPr>
              <a:t>ПАЛАЦ</a:t>
            </a:r>
            <a:endParaRPr/>
          </a:p>
        </p:txBody>
      </p:sp>
      <p:sp>
        <p:nvSpPr>
          <p:cNvPr id="151" name="Google Shape;151;p19"/>
          <p:cNvSpPr txBox="1"/>
          <p:nvPr/>
        </p:nvSpPr>
        <p:spPr>
          <a:xfrm>
            <a:off x="857250" y="3692128"/>
            <a:ext cx="2921049" cy="1340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Пионеры фолк-модерна. Соединили народную песню с поп-рок ритмами, сделав ее хитовой.</a:t>
            </a:r>
            <a:endParaRPr/>
          </a:p>
        </p:txBody>
      </p:sp>
      <p:sp>
        <p:nvSpPr>
          <p:cNvPr id="152" name="Google Shape;152;p19"/>
          <p:cNvSpPr txBox="1"/>
          <p:nvPr/>
        </p:nvSpPr>
        <p:spPr>
          <a:xfrm>
            <a:off x="4562523" y="3473053"/>
            <a:ext cx="3067102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2F3E46"/>
                </a:solidFill>
                <a:latin typeface="Montserrat"/>
                <a:ea typeface="Montserrat"/>
                <a:cs typeface="Montserrat"/>
                <a:sym typeface="Montserrat"/>
              </a:rPr>
              <a:t>PAWA</a:t>
            </a:r>
            <a:endParaRPr/>
          </a:p>
        </p:txBody>
      </p:sp>
      <p:sp>
        <p:nvSpPr>
          <p:cNvPr id="153" name="Google Shape;153;p19"/>
          <p:cNvSpPr txBox="1"/>
          <p:nvPr/>
        </p:nvSpPr>
        <p:spPr>
          <a:xfrm>
            <a:off x="4635549" y="3692128"/>
            <a:ext cx="2921049" cy="1340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Энергичный фолк-рок и электро-фолк. Средневековые мотивы на мощной цифровой базе.</a:t>
            </a:r>
            <a:endParaRPr/>
          </a:p>
        </p:txBody>
      </p:sp>
      <p:sp>
        <p:nvSpPr>
          <p:cNvPr id="154" name="Google Shape;154;p19"/>
          <p:cNvSpPr txBox="1"/>
          <p:nvPr/>
        </p:nvSpPr>
        <p:spPr>
          <a:xfrm>
            <a:off x="8340822" y="3473053"/>
            <a:ext cx="3067102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2F3E46"/>
                </a:solidFill>
                <a:latin typeface="Montserrat"/>
                <a:ea typeface="Montserrat"/>
                <a:cs typeface="Montserrat"/>
                <a:sym typeface="Montserrat"/>
              </a:rPr>
              <a:t>ЗНІЧ</a:t>
            </a:r>
            <a:endParaRPr/>
          </a:p>
        </p:txBody>
      </p:sp>
      <p:sp>
        <p:nvSpPr>
          <p:cNvPr id="155" name="Google Shape;155;p19"/>
          <p:cNvSpPr txBox="1"/>
          <p:nvPr/>
        </p:nvSpPr>
        <p:spPr>
          <a:xfrm>
            <a:off x="8413849" y="3692128"/>
            <a:ext cx="2921049" cy="1340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Лидеры белорусского языческого метала. Суровый звук в сочетании с народной лирикой.</a:t>
            </a:r>
            <a:endParaRPr/>
          </a:p>
        </p:txBody>
      </p:sp>
      <p:pic>
        <p:nvPicPr>
          <p:cNvPr descr="image.png" id="156" name="Google Shape;15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9100" y="275867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7" name="Google Shape;15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5975" y="2758678"/>
            <a:ext cx="400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8" name="Google Shape;158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74274" y="2758678"/>
            <a:ext cx="40005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9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BC2F32"/>
                </a:solidFill>
                <a:latin typeface="Montserrat"/>
                <a:ea typeface="Montserrat"/>
                <a:cs typeface="Montserrat"/>
                <a:sym typeface="Montserrat"/>
              </a:rPr>
              <a:t>ДРУГИЕ ГЕРОИ СЦЕНЫ</a:t>
            </a:r>
            <a:endParaRPr/>
          </a:p>
        </p:txBody>
      </p:sp>
      <p:sp>
        <p:nvSpPr>
          <p:cNvPr id="160" name="Google Shape;160;p19"/>
          <p:cNvSpPr/>
          <p:nvPr/>
        </p:nvSpPr>
        <p:spPr>
          <a:xfrm>
            <a:off x="571500" y="571500"/>
            <a:ext cx="76200" cy="447675"/>
          </a:xfrm>
          <a:prstGeom prst="rect">
            <a:avLst/>
          </a:prstGeom>
          <a:solidFill>
            <a:srgbClr val="BC2F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2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5" name="Google Shape;16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6" name="Google Shape;166;p20"/>
          <p:cNvGraphicFramePr/>
          <p:nvPr/>
        </p:nvGraphicFramePr>
        <p:xfrm>
          <a:off x="571500" y="21336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{66CC66FD-B691-4856-A277-55719C7C655F}</a:tableStyleId>
              </a:tblPr>
              <a:tblGrid>
                <a:gridCol w="2117375"/>
                <a:gridCol w="2606125"/>
                <a:gridCol w="6325500"/>
              </a:tblGrid>
              <a:tr h="569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Исполнитель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796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Песня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796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Стиль / Особенности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2796F"/>
                    </a:solidFill>
                  </a:tcPr>
                </a:tc>
              </a:tr>
              <a:tr h="569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Троіца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«Журавы»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Этно-архаика, медитативное звучание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9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Shuma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«Gory»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Ethno-electronic, клубный бит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9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Стары Ольса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«У карчме»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Средневековый фолк, исторические инструменты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9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Палац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«Кася Канюшыну»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Фолк-модерн, классика жанра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9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Pawa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«Шлях дамоў»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2F3E4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Electro-medieval fusion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7" name="Google Shape;167;p20"/>
          <p:cNvSpPr/>
          <p:nvPr/>
        </p:nvSpPr>
        <p:spPr>
          <a:xfrm>
            <a:off x="571500" y="3252787"/>
            <a:ext cx="2117377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0"/>
          <p:cNvSpPr/>
          <p:nvPr/>
        </p:nvSpPr>
        <p:spPr>
          <a:xfrm>
            <a:off x="2688877" y="3252787"/>
            <a:ext cx="2606129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5295007" y="3252787"/>
            <a:ext cx="6325492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0"/>
          <p:cNvSpPr/>
          <p:nvPr/>
        </p:nvSpPr>
        <p:spPr>
          <a:xfrm>
            <a:off x="571500" y="3824287"/>
            <a:ext cx="2117377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0"/>
          <p:cNvSpPr/>
          <p:nvPr/>
        </p:nvSpPr>
        <p:spPr>
          <a:xfrm>
            <a:off x="2688877" y="3824287"/>
            <a:ext cx="2606129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0"/>
          <p:cNvSpPr/>
          <p:nvPr/>
        </p:nvSpPr>
        <p:spPr>
          <a:xfrm>
            <a:off x="5295007" y="3824287"/>
            <a:ext cx="6325492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0"/>
          <p:cNvSpPr/>
          <p:nvPr/>
        </p:nvSpPr>
        <p:spPr>
          <a:xfrm>
            <a:off x="571500" y="4395787"/>
            <a:ext cx="2117377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2688877" y="4395787"/>
            <a:ext cx="2606129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5295007" y="4395787"/>
            <a:ext cx="6325492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571500" y="4967287"/>
            <a:ext cx="2117377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2688877" y="4967287"/>
            <a:ext cx="2606129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5295007" y="4967287"/>
            <a:ext cx="6325492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571500" y="5538787"/>
            <a:ext cx="2117377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2688877" y="5538787"/>
            <a:ext cx="2606129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5295007" y="5538787"/>
            <a:ext cx="6325492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0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50" u="none" cap="none" strike="noStrike">
                <a:solidFill>
                  <a:srgbClr val="BC2F32"/>
                </a:solidFill>
                <a:latin typeface="Montserrat"/>
                <a:ea typeface="Montserrat"/>
                <a:cs typeface="Montserrat"/>
                <a:sym typeface="Montserrat"/>
              </a:rPr>
              <a:t>ПЛЕЙЛИСТ: ТОП-ЛИСТ ПРОЕКТА</a:t>
            </a:r>
            <a:endParaRPr/>
          </a:p>
        </p:txBody>
      </p:sp>
      <p:sp>
        <p:nvSpPr>
          <p:cNvPr id="183" name="Google Shape;183;p20"/>
          <p:cNvSpPr/>
          <p:nvPr/>
        </p:nvSpPr>
        <p:spPr>
          <a:xfrm>
            <a:off x="571500" y="571500"/>
            <a:ext cx="76200" cy="447675"/>
          </a:xfrm>
          <a:prstGeom prst="rect">
            <a:avLst/>
          </a:prstGeom>
          <a:solidFill>
            <a:srgbClr val="BC2F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2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8" name="Google Shape;18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1"/>
          <p:cNvSpPr txBox="1"/>
          <p:nvPr/>
        </p:nvSpPr>
        <p:spPr>
          <a:xfrm>
            <a:off x="1809750" y="2018407"/>
            <a:ext cx="8572500" cy="2240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150" u="none" cap="none" strike="noStrike">
                <a:solidFill>
                  <a:srgbClr val="2F3E46"/>
                </a:solidFill>
                <a:latin typeface="Lora"/>
                <a:ea typeface="Lora"/>
                <a:cs typeface="Lora"/>
                <a:sym typeface="Lora"/>
              </a:rPr>
              <a:t> Фольклор — это не пепел, который мы храним в банке, а огонь, который мы передаем друг другу. Наша задача — не дать этому пламени погаснуть в эпоху цифры. </a:t>
            </a:r>
            <a:endParaRPr/>
          </a:p>
        </p:txBody>
      </p:sp>
      <p:sp>
        <p:nvSpPr>
          <p:cNvPr id="190" name="Google Shape;190;p21"/>
          <p:cNvSpPr txBox="1"/>
          <p:nvPr/>
        </p:nvSpPr>
        <p:spPr>
          <a:xfrm>
            <a:off x="4057650" y="4544317"/>
            <a:ext cx="4076700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rgbClr val="52796F"/>
                </a:solidFill>
                <a:latin typeface="Lora"/>
                <a:ea typeface="Lora"/>
                <a:cs typeface="Lora"/>
                <a:sym typeface="Lora"/>
              </a:rPr>
              <a:t>— Иван Кирчук, основатель «Троіцы»</a:t>
            </a:r>
            <a:endParaRPr/>
          </a:p>
        </p:txBody>
      </p:sp>
      <p:sp>
        <p:nvSpPr>
          <p:cNvPr id="191" name="Google Shape;191;p21"/>
          <p:cNvSpPr txBox="1"/>
          <p:nvPr/>
        </p:nvSpPr>
        <p:spPr>
          <a:xfrm>
            <a:off x="1238250" y="1637407"/>
            <a:ext cx="447675" cy="1466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000" u="none" cap="none" strike="noStrike">
                <a:solidFill>
                  <a:srgbClr val="84A98C"/>
                </a:solidFill>
                <a:latin typeface="Lora"/>
                <a:ea typeface="Lora"/>
                <a:cs typeface="Lora"/>
                <a:sym typeface="Lora"/>
              </a:rPr>
              <a:t>“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