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C5F1"/>
    <a:srgbClr val="0C3A60"/>
    <a:srgbClr val="6AB1EC"/>
    <a:srgbClr val="0E4470"/>
    <a:srgbClr val="D8EBFA"/>
    <a:srgbClr val="152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88" autoAdjust="0"/>
    <p:restoredTop sz="94660"/>
  </p:normalViewPr>
  <p:slideViewPr>
    <p:cSldViewPr snapToGrid="0">
      <p:cViewPr varScale="1">
        <p:scale>
          <a:sx n="88" d="100"/>
          <a:sy n="88" d="100"/>
        </p:scale>
        <p:origin x="156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38C62-1156-48A1-819B-BFBDCF54406E}" type="datetimeFigureOut">
              <a:rPr lang="ru-RU" smtClean="0"/>
              <a:t>21.12.2024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C6C8D-5507-45F6-A242-1A74FBAAB8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36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5F056-BD48-4D96-BE35-1B6BA85B92AE}" type="datetime1">
              <a:rPr lang="ru-RU" smtClean="0"/>
              <a:t>21.12.2024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DC48D-1490-41BE-BFE9-90E13868B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4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42D73-F42C-4A39-92B0-8C8FADAC5901}" type="datetime1">
              <a:rPr lang="ru-RU" smtClean="0"/>
              <a:t>21.12.2024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DC48D-1490-41BE-BFE9-90E13868B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269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F6F66-3839-480E-9558-6FB01AAE3980}" type="datetime1">
              <a:rPr lang="ru-RU" smtClean="0"/>
              <a:t>21.12.2024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DC48D-1490-41BE-BFE9-90E13868B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690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727A-09BB-4EB1-9699-EA9BE7164E29}" type="datetime1">
              <a:rPr lang="ru-RU" smtClean="0"/>
              <a:t>21.12.2024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DC48D-1490-41BE-BFE9-90E13868B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526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AAAB1-5C9C-4452-85F5-A4E4BCE5636C}" type="datetime1">
              <a:rPr lang="ru-RU" smtClean="0"/>
              <a:t>21.12.2024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DC48D-1490-41BE-BFE9-90E13868B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681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EC39E-1000-4FE5-A889-B8B2F66C1920}" type="datetime1">
              <a:rPr lang="ru-RU" smtClean="0"/>
              <a:t>21.12.2024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DC48D-1490-41BE-BFE9-90E13868B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27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9FD82-135A-4B45-99A8-B42913088641}" type="datetime1">
              <a:rPr lang="ru-RU" smtClean="0"/>
              <a:t>21.12.2024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DC48D-1490-41BE-BFE9-90E13868B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988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BB490-EBAA-4A8F-9DE1-B72917567E86}" type="datetime1">
              <a:rPr lang="ru-RU" smtClean="0"/>
              <a:t>21.12.2024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DC48D-1490-41BE-BFE9-90E13868B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128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AC9E5-9893-430B-9074-B307E3B0E53A}" type="datetime1">
              <a:rPr lang="ru-RU" smtClean="0"/>
              <a:t>21.12.2024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DC48D-1490-41BE-BFE9-90E13868B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827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391EF-D000-4D7E-9CEE-AD56D282B585}" type="datetime1">
              <a:rPr lang="ru-RU" smtClean="0"/>
              <a:t>21.12.2024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DC48D-1490-41BE-BFE9-90E13868B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607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3643D-E1DA-47FB-A6A6-368855A561D1}" type="datetime1">
              <a:rPr lang="ru-RU" smtClean="0"/>
              <a:t>21.12.2024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DC48D-1490-41BE-BFE9-90E13868B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742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E5564-F797-4534-BC42-93838F93DCC8}" type="datetime1">
              <a:rPr lang="ru-RU" smtClean="0"/>
              <a:t>21.12.2024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DC48D-1490-41BE-BFE9-90E13868BD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593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CA67D3D0-CEA6-32C6-2586-18528B89A3DE}"/>
              </a:ext>
            </a:extLst>
          </p:cNvPr>
          <p:cNvSpPr txBox="1">
            <a:spLocks/>
          </p:cNvSpPr>
          <p:nvPr/>
        </p:nvSpPr>
        <p:spPr>
          <a:xfrm>
            <a:off x="1240694" y="2144460"/>
            <a:ext cx="6858000" cy="654657"/>
          </a:xfrm>
          <a:prstGeom prst="rect">
            <a:avLst/>
          </a:prstGeom>
          <a:solidFill>
            <a:srgbClr val="8FC5F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200" dirty="0">
              <a:solidFill>
                <a:schemeClr val="accent1">
                  <a:lumMod val="50000"/>
                </a:schemeClr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19FAD63-4CC6-0ADE-F6E7-DBB2067300A6}"/>
              </a:ext>
            </a:extLst>
          </p:cNvPr>
          <p:cNvSpPr txBox="1">
            <a:spLocks/>
          </p:cNvSpPr>
          <p:nvPr/>
        </p:nvSpPr>
        <p:spPr>
          <a:xfrm>
            <a:off x="624254" y="1211133"/>
            <a:ext cx="8153400" cy="929419"/>
          </a:xfrm>
          <a:prstGeom prst="rect">
            <a:avLst/>
          </a:prstGeom>
          <a:solidFill>
            <a:srgbClr val="8FC5F1"/>
          </a:solidFill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66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32F310-2B3B-D45C-F94B-D28E067FF3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6" r="8043" b="27705"/>
          <a:stretch/>
        </p:blipFill>
        <p:spPr>
          <a:xfrm>
            <a:off x="0" y="3474499"/>
            <a:ext cx="9144000" cy="338350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BA16ED-A4B7-A0B1-C751-E05EE6DE61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0" y="1127757"/>
            <a:ext cx="8153400" cy="929419"/>
          </a:xfrm>
          <a:solidFill>
            <a:srgbClr val="0E4470"/>
          </a:solidFill>
        </p:spPr>
        <p:txBody>
          <a:bodyPr>
            <a:normAutofit fontScale="90000"/>
          </a:bodyPr>
          <a:lstStyle/>
          <a:p>
            <a:r>
              <a:rPr lang="ru-RU" sz="66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Конфликт поколений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DA32B9B-6A26-52F8-4E13-EFAF24B42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057176"/>
            <a:ext cx="6858000" cy="654657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Bahnschrift SemiLight" panose="020B0502040204020203" pitchFamily="34" charset="0"/>
              </a:rPr>
              <a:t>Причины и методы решения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301CFFB4-1550-9506-BF22-47028632ED68}"/>
              </a:ext>
            </a:extLst>
          </p:cNvPr>
          <p:cNvSpPr txBox="1">
            <a:spLocks/>
          </p:cNvSpPr>
          <p:nvPr/>
        </p:nvSpPr>
        <p:spPr>
          <a:xfrm>
            <a:off x="1143000" y="2836873"/>
            <a:ext cx="6858000" cy="929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Bahnschrift SemiLight" panose="020B0502040204020203" pitchFamily="34" charset="0"/>
              </a:rPr>
              <a:t>Субботкин Ярослав 9 «В»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Bahnschrift SemiLight" panose="020B0502040204020203" pitchFamily="34" charset="0"/>
            </a:endParaRPr>
          </a:p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Bahnschrift SemiLight" panose="020B0502040204020203" pitchFamily="34" charset="0"/>
              </a:rPr>
              <a:t>УО Гимназия №3 им. Митрополита Филарета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Bahnschrift SemiLight" panose="020B0502040204020203" pitchFamily="34" charset="0"/>
              </a:rPr>
              <a:t>г.Бобруйск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Bahnschrift Semi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338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бъект 2">
            <a:extLst>
              <a:ext uri="{FF2B5EF4-FFF2-40B4-BE49-F238E27FC236}">
                <a16:creationId xmlns:a16="http://schemas.microsoft.com/office/drawing/2014/main" id="{8A41F5DA-F6D5-106A-4972-C38FE3608FBE}"/>
              </a:ext>
            </a:extLst>
          </p:cNvPr>
          <p:cNvSpPr txBox="1">
            <a:spLocks/>
          </p:cNvSpPr>
          <p:nvPr/>
        </p:nvSpPr>
        <p:spPr>
          <a:xfrm>
            <a:off x="6190832" y="3193811"/>
            <a:ext cx="2409825" cy="444735"/>
          </a:xfrm>
          <a:prstGeom prst="rect">
            <a:avLst/>
          </a:prstGeom>
          <a:solidFill>
            <a:srgbClr val="8FC5F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000" dirty="0">
                <a:solidFill>
                  <a:srgbClr val="0C3A60"/>
                </a:solidFill>
                <a:latin typeface="Bahnschrift SemiLight" panose="020B0502040204020203" pitchFamily="34" charset="0"/>
              </a:rPr>
              <a:t>Семья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22B890B7-33BB-AA41-6089-68A382B713FA}"/>
              </a:ext>
            </a:extLst>
          </p:cNvPr>
          <p:cNvSpPr txBox="1">
            <a:spLocks/>
          </p:cNvSpPr>
          <p:nvPr/>
        </p:nvSpPr>
        <p:spPr>
          <a:xfrm>
            <a:off x="3450871" y="3194489"/>
            <a:ext cx="2409825" cy="444735"/>
          </a:xfrm>
          <a:prstGeom prst="rect">
            <a:avLst/>
          </a:prstGeom>
          <a:solidFill>
            <a:srgbClr val="8FC5F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000" dirty="0">
                <a:solidFill>
                  <a:srgbClr val="0C3A60"/>
                </a:solidFill>
                <a:latin typeface="Bahnschrift SemiLight" panose="020B0502040204020203" pitchFamily="34" charset="0"/>
              </a:rPr>
              <a:t>Семья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D3BBC70E-B4D3-6CE9-383F-F2F9E730D7B1}"/>
              </a:ext>
            </a:extLst>
          </p:cNvPr>
          <p:cNvSpPr txBox="1">
            <a:spLocks/>
          </p:cNvSpPr>
          <p:nvPr/>
        </p:nvSpPr>
        <p:spPr>
          <a:xfrm>
            <a:off x="677012" y="3201279"/>
            <a:ext cx="2409825" cy="444735"/>
          </a:xfrm>
          <a:prstGeom prst="rect">
            <a:avLst/>
          </a:prstGeom>
          <a:solidFill>
            <a:srgbClr val="8FC5F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000" dirty="0">
                <a:solidFill>
                  <a:srgbClr val="0C3A60"/>
                </a:solidFill>
                <a:latin typeface="Bahnschrift SemiLight" panose="020B0502040204020203" pitchFamily="34" charset="0"/>
              </a:rPr>
              <a:t>Семья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E665F41B-CB6E-36C9-2FF6-9557C72307FC}"/>
              </a:ext>
            </a:extLst>
          </p:cNvPr>
          <p:cNvSpPr txBox="1">
            <a:spLocks/>
          </p:cNvSpPr>
          <p:nvPr/>
        </p:nvSpPr>
        <p:spPr>
          <a:xfrm>
            <a:off x="3212737" y="2207052"/>
            <a:ext cx="2867025" cy="467522"/>
          </a:xfrm>
          <a:prstGeom prst="rect">
            <a:avLst/>
          </a:prstGeom>
          <a:solidFill>
            <a:srgbClr val="8FC5F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endParaRPr lang="ru-RU" sz="20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BBCEC149-39D1-0C22-927D-B28DA8296022}"/>
              </a:ext>
            </a:extLst>
          </p:cNvPr>
          <p:cNvSpPr txBox="1">
            <a:spLocks/>
          </p:cNvSpPr>
          <p:nvPr/>
        </p:nvSpPr>
        <p:spPr>
          <a:xfrm>
            <a:off x="741975" y="1246666"/>
            <a:ext cx="7886700" cy="816113"/>
          </a:xfrm>
          <a:prstGeom prst="rect">
            <a:avLst/>
          </a:prstGeom>
          <a:solidFill>
            <a:srgbClr val="8FC5F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endParaRPr lang="ru-RU" sz="2000" dirty="0">
              <a:solidFill>
                <a:srgbClr val="0C3A60"/>
              </a:solidFill>
              <a:latin typeface="Bahnschrift SemiLight" panose="020B0502040204020203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D6F2F5F1-B208-C0DE-B034-41B934ADCB63}"/>
              </a:ext>
            </a:extLst>
          </p:cNvPr>
          <p:cNvCxnSpPr>
            <a:cxnSpLocks/>
          </p:cNvCxnSpPr>
          <p:nvPr/>
        </p:nvCxnSpPr>
        <p:spPr>
          <a:xfrm>
            <a:off x="712434" y="6308419"/>
            <a:ext cx="7886700" cy="0"/>
          </a:xfrm>
          <a:prstGeom prst="line">
            <a:avLst/>
          </a:prstGeom>
          <a:ln w="76200">
            <a:solidFill>
              <a:srgbClr val="8FC5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9FC388F-E14F-6AAF-A637-830EE3A5529E}"/>
              </a:ext>
            </a:extLst>
          </p:cNvPr>
          <p:cNvSpPr/>
          <p:nvPr/>
        </p:nvSpPr>
        <p:spPr>
          <a:xfrm>
            <a:off x="8221253" y="6344955"/>
            <a:ext cx="377190" cy="375920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60B96C03-3899-8B69-5F34-81890A363E23}"/>
              </a:ext>
            </a:extLst>
          </p:cNvPr>
          <p:cNvSpPr txBox="1">
            <a:spLocks/>
          </p:cNvSpPr>
          <p:nvPr/>
        </p:nvSpPr>
        <p:spPr>
          <a:xfrm>
            <a:off x="734160" y="451403"/>
            <a:ext cx="7886700" cy="591172"/>
          </a:xfrm>
          <a:prstGeom prst="rect">
            <a:avLst/>
          </a:prstGeom>
          <a:solidFill>
            <a:srgbClr val="8FC5F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32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A8D44A-1074-22B4-1E0D-E21C2A9D7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65084"/>
            <a:ext cx="7886700" cy="816113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000" u="sng" dirty="0">
                <a:solidFill>
                  <a:srgbClr val="0C3A60"/>
                </a:solidFill>
                <a:latin typeface="Bahnschrift SemiLight" panose="020B0502040204020203" pitchFamily="34" charset="0"/>
              </a:rPr>
              <a:t>Конфликт поколений </a:t>
            </a:r>
            <a:r>
              <a:rPr lang="ru-RU" sz="2000" dirty="0">
                <a:solidFill>
                  <a:srgbClr val="0C3A60"/>
                </a:solidFill>
                <a:latin typeface="Bahnschrift SemiLight" panose="020B0502040204020203" pitchFamily="34" charset="0"/>
              </a:rPr>
              <a:t>– это возникновение разногласий между представителями разных возрастных групп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C7416E5B-1BB4-968F-C1B9-E1BC2BDAA6E7}"/>
              </a:ext>
            </a:extLst>
          </p:cNvPr>
          <p:cNvSpPr txBox="1">
            <a:spLocks/>
          </p:cNvSpPr>
          <p:nvPr/>
        </p:nvSpPr>
        <p:spPr>
          <a:xfrm>
            <a:off x="628650" y="353708"/>
            <a:ext cx="7886700" cy="591172"/>
          </a:xfrm>
          <a:prstGeom prst="rect">
            <a:avLst/>
          </a:prstGeom>
          <a:solidFill>
            <a:srgbClr val="0C3A6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2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Конфликт поколений: ГДЕ?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E6EACEA-EC7A-64A9-C706-EFD6AB7AD36A}"/>
              </a:ext>
            </a:extLst>
          </p:cNvPr>
          <p:cNvCxnSpPr>
            <a:cxnSpLocks/>
          </p:cNvCxnSpPr>
          <p:nvPr/>
        </p:nvCxnSpPr>
        <p:spPr>
          <a:xfrm>
            <a:off x="628650" y="6257614"/>
            <a:ext cx="78867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D18423-BF29-EBAF-C854-8EC37D5D3C2B}"/>
              </a:ext>
            </a:extLst>
          </p:cNvPr>
          <p:cNvSpPr/>
          <p:nvPr/>
        </p:nvSpPr>
        <p:spPr>
          <a:xfrm>
            <a:off x="8138160" y="6257614"/>
            <a:ext cx="377190" cy="375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0EB320D-2043-BDFE-4224-0ACA18F80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27470" y="6256668"/>
            <a:ext cx="2057400" cy="365125"/>
          </a:xfrm>
        </p:spPr>
        <p:txBody>
          <a:bodyPr/>
          <a:lstStyle/>
          <a:p>
            <a:fld id="{EBADC48D-1490-41BE-BFE9-90E13868BDAD}" type="slidenum">
              <a:rPr lang="ru-RU" sz="1600" smtClean="0">
                <a:solidFill>
                  <a:schemeClr val="accent1">
                    <a:lumMod val="50000"/>
                  </a:schemeClr>
                </a:solidFill>
                <a:latin typeface="Bahnschrift SemiLight" panose="020B0502040204020203" pitchFamily="34" charset="0"/>
              </a:rPr>
              <a:t>2</a:t>
            </a:fld>
            <a:endParaRPr lang="ru-RU" sz="1600" dirty="0">
              <a:solidFill>
                <a:schemeClr val="accent1">
                  <a:lumMod val="50000"/>
                </a:schemeClr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B104A50D-1FA9-2A7A-66AD-DE72AA0AE915}"/>
              </a:ext>
            </a:extLst>
          </p:cNvPr>
          <p:cNvSpPr txBox="1">
            <a:spLocks/>
          </p:cNvSpPr>
          <p:nvPr/>
        </p:nvSpPr>
        <p:spPr>
          <a:xfrm>
            <a:off x="602762" y="3119214"/>
            <a:ext cx="2409825" cy="44473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000" dirty="0">
                <a:solidFill>
                  <a:srgbClr val="0C3A60"/>
                </a:solidFill>
                <a:latin typeface="Bahnschrift SemiLight" panose="020B0502040204020203" pitchFamily="34" charset="0"/>
              </a:rPr>
              <a:t>Семья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8BAFFBAE-CC2F-2F0F-3655-877321366C07}"/>
              </a:ext>
            </a:extLst>
          </p:cNvPr>
          <p:cNvSpPr txBox="1">
            <a:spLocks/>
          </p:cNvSpPr>
          <p:nvPr/>
        </p:nvSpPr>
        <p:spPr>
          <a:xfrm>
            <a:off x="3138487" y="2132802"/>
            <a:ext cx="2867025" cy="46752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Места проявления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B3213838-BE31-D62D-D3A5-759831D1F815}"/>
              </a:ext>
            </a:extLst>
          </p:cNvPr>
          <p:cNvSpPr txBox="1">
            <a:spLocks/>
          </p:cNvSpPr>
          <p:nvPr/>
        </p:nvSpPr>
        <p:spPr>
          <a:xfrm>
            <a:off x="3369773" y="3119214"/>
            <a:ext cx="2409825" cy="44473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000" dirty="0">
                <a:solidFill>
                  <a:srgbClr val="0C3A60"/>
                </a:solidFill>
                <a:latin typeface="Bahnschrift SemiLight" panose="020B0502040204020203" pitchFamily="34" charset="0"/>
              </a:rPr>
              <a:t>Работа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73C64FB2-319E-7A2B-77D3-7739911C56AC}"/>
              </a:ext>
            </a:extLst>
          </p:cNvPr>
          <p:cNvSpPr txBox="1">
            <a:spLocks/>
          </p:cNvSpPr>
          <p:nvPr/>
        </p:nvSpPr>
        <p:spPr>
          <a:xfrm>
            <a:off x="6121155" y="3119215"/>
            <a:ext cx="2394195" cy="4447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000" dirty="0">
                <a:solidFill>
                  <a:srgbClr val="0C3A60"/>
                </a:solidFill>
                <a:latin typeface="Bahnschrift SemiLight" panose="020B0502040204020203" pitchFamily="34" charset="0"/>
              </a:rPr>
              <a:t>Общество</a:t>
            </a:r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3F65BC63-85D5-59E6-051F-292426AB3806}"/>
              </a:ext>
            </a:extLst>
          </p:cNvPr>
          <p:cNvCxnSpPr>
            <a:cxnSpLocks/>
            <a:endCxn id="20" idx="0"/>
          </p:cNvCxnSpPr>
          <p:nvPr/>
        </p:nvCxnSpPr>
        <p:spPr>
          <a:xfrm flipH="1">
            <a:off x="1807675" y="2600325"/>
            <a:ext cx="1769329" cy="518889"/>
          </a:xfrm>
          <a:prstGeom prst="straightConnector1">
            <a:avLst/>
          </a:prstGeom>
          <a:ln w="12700">
            <a:solidFill>
              <a:srgbClr val="0C3A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43FB18F8-CFAB-FC32-960F-003C4DFB58E3}"/>
              </a:ext>
            </a:extLst>
          </p:cNvPr>
          <p:cNvCxnSpPr>
            <a:cxnSpLocks/>
            <a:stCxn id="21" idx="2"/>
            <a:endCxn id="22" idx="0"/>
          </p:cNvCxnSpPr>
          <p:nvPr/>
        </p:nvCxnSpPr>
        <p:spPr>
          <a:xfrm>
            <a:off x="4572000" y="2600324"/>
            <a:ext cx="2686" cy="518890"/>
          </a:xfrm>
          <a:prstGeom prst="straightConnector1">
            <a:avLst/>
          </a:prstGeom>
          <a:ln w="12700">
            <a:solidFill>
              <a:srgbClr val="0C3A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50060EEB-06A2-28AC-2F11-6A23EE242744}"/>
              </a:ext>
            </a:extLst>
          </p:cNvPr>
          <p:cNvCxnSpPr>
            <a:cxnSpLocks/>
            <a:endCxn id="23" idx="0"/>
          </p:cNvCxnSpPr>
          <p:nvPr/>
        </p:nvCxnSpPr>
        <p:spPr>
          <a:xfrm>
            <a:off x="5566998" y="2610430"/>
            <a:ext cx="1751255" cy="508785"/>
          </a:xfrm>
          <a:prstGeom prst="straightConnector1">
            <a:avLst/>
          </a:prstGeom>
          <a:ln w="12700">
            <a:solidFill>
              <a:srgbClr val="0C3A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B02E51EF-EAB3-3999-F3FD-76952AA1399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004" y="3739604"/>
            <a:ext cx="2060469" cy="2060469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3AC13B0B-F35D-4F50-2140-08DA3FE55B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155" y="3867031"/>
            <a:ext cx="2394195" cy="1831225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259B3310-AD33-B5F2-DC4E-338EF561254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40" y="3752410"/>
            <a:ext cx="2060469" cy="2060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237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262F23D0-6699-D2C6-E334-AF2DCAFE3260}"/>
              </a:ext>
            </a:extLst>
          </p:cNvPr>
          <p:cNvSpPr/>
          <p:nvPr/>
        </p:nvSpPr>
        <p:spPr>
          <a:xfrm>
            <a:off x="6247344" y="2635010"/>
            <a:ext cx="2343679" cy="734692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rgbClr val="152543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A03F7AA5-35D7-B755-CA37-B88F3A3311E5}"/>
              </a:ext>
            </a:extLst>
          </p:cNvPr>
          <p:cNvSpPr/>
          <p:nvPr/>
        </p:nvSpPr>
        <p:spPr>
          <a:xfrm>
            <a:off x="3762534" y="3604283"/>
            <a:ext cx="2343679" cy="1018705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rgbClr val="152543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AE418E7A-E5F4-E95F-A946-FD591DED8F97}"/>
              </a:ext>
            </a:extLst>
          </p:cNvPr>
          <p:cNvSpPr/>
          <p:nvPr/>
        </p:nvSpPr>
        <p:spPr>
          <a:xfrm>
            <a:off x="6254764" y="3601767"/>
            <a:ext cx="2343679" cy="1018705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rgbClr val="152543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8DFCFF41-50E4-1868-F75B-4B6D7278ED53}"/>
              </a:ext>
            </a:extLst>
          </p:cNvPr>
          <p:cNvSpPr/>
          <p:nvPr/>
        </p:nvSpPr>
        <p:spPr>
          <a:xfrm>
            <a:off x="3762533" y="4790125"/>
            <a:ext cx="2343679" cy="1152372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rgbClr val="152543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21D2611F-F3FC-3E35-F3F8-1C37AE88CDFF}"/>
              </a:ext>
            </a:extLst>
          </p:cNvPr>
          <p:cNvSpPr/>
          <p:nvPr/>
        </p:nvSpPr>
        <p:spPr>
          <a:xfrm>
            <a:off x="6254763" y="4790125"/>
            <a:ext cx="2343679" cy="1152372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rgbClr val="152543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75A2240-8993-E971-5C0F-EA096F91F7BB}"/>
              </a:ext>
            </a:extLst>
          </p:cNvPr>
          <p:cNvSpPr/>
          <p:nvPr/>
        </p:nvSpPr>
        <p:spPr>
          <a:xfrm>
            <a:off x="3772749" y="2627942"/>
            <a:ext cx="2343679" cy="734692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rgbClr val="152543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70450414-09D6-58FD-647C-804D779FD17D}"/>
              </a:ext>
            </a:extLst>
          </p:cNvPr>
          <p:cNvSpPr txBox="1">
            <a:spLocks/>
          </p:cNvSpPr>
          <p:nvPr/>
        </p:nvSpPr>
        <p:spPr>
          <a:xfrm>
            <a:off x="665544" y="1921394"/>
            <a:ext cx="2984642" cy="444735"/>
          </a:xfrm>
          <a:prstGeom prst="rect">
            <a:avLst/>
          </a:prstGeom>
          <a:solidFill>
            <a:srgbClr val="8FC5F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000" dirty="0">
                <a:solidFill>
                  <a:srgbClr val="0C3A60"/>
                </a:solidFill>
                <a:latin typeface="Bahnschrift SemiLight" panose="020B0502040204020203" pitchFamily="34" charset="0"/>
              </a:rPr>
              <a:t>Семья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A69738AE-FF30-1EFF-02B4-20D2A11E8B14}"/>
              </a:ext>
            </a:extLst>
          </p:cNvPr>
          <p:cNvCxnSpPr>
            <a:cxnSpLocks/>
          </p:cNvCxnSpPr>
          <p:nvPr/>
        </p:nvCxnSpPr>
        <p:spPr>
          <a:xfrm>
            <a:off x="712434" y="6308419"/>
            <a:ext cx="7886700" cy="0"/>
          </a:xfrm>
          <a:prstGeom prst="line">
            <a:avLst/>
          </a:prstGeom>
          <a:ln w="76200">
            <a:solidFill>
              <a:srgbClr val="8FC5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1B195B1-D7C2-5FCF-F58B-0ECF0EA1E429}"/>
              </a:ext>
            </a:extLst>
          </p:cNvPr>
          <p:cNvSpPr/>
          <p:nvPr/>
        </p:nvSpPr>
        <p:spPr>
          <a:xfrm>
            <a:off x="8221253" y="6344955"/>
            <a:ext cx="377190" cy="375920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3879976-2CD4-F869-A128-66D5B57321ED}"/>
              </a:ext>
            </a:extLst>
          </p:cNvPr>
          <p:cNvSpPr txBox="1">
            <a:spLocks/>
          </p:cNvSpPr>
          <p:nvPr/>
        </p:nvSpPr>
        <p:spPr>
          <a:xfrm>
            <a:off x="734160" y="451403"/>
            <a:ext cx="7886700" cy="591172"/>
          </a:xfrm>
          <a:prstGeom prst="rect">
            <a:avLst/>
          </a:prstGeom>
          <a:solidFill>
            <a:srgbClr val="8FC5F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32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1612CFB-8ED2-B2CA-CD51-173896FBE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DC48D-1490-41BE-BFE9-90E13868BDAD}" type="slidenum">
              <a:rPr lang="ru-RU" smtClean="0"/>
              <a:t>3</a:t>
            </a:fld>
            <a:endParaRPr lang="ru-RU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359720DC-B69D-2B6D-97B8-64C3F5AD0073}"/>
              </a:ext>
            </a:extLst>
          </p:cNvPr>
          <p:cNvCxnSpPr>
            <a:cxnSpLocks/>
          </p:cNvCxnSpPr>
          <p:nvPr/>
        </p:nvCxnSpPr>
        <p:spPr>
          <a:xfrm>
            <a:off x="628650" y="6257614"/>
            <a:ext cx="78867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05575C6-891B-9B83-E32C-DB1780D1EE6F}"/>
              </a:ext>
            </a:extLst>
          </p:cNvPr>
          <p:cNvSpPr/>
          <p:nvPr/>
        </p:nvSpPr>
        <p:spPr>
          <a:xfrm>
            <a:off x="8138160" y="6257614"/>
            <a:ext cx="377190" cy="375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DECFABDE-C377-9B18-0E4C-37B7A727DBAE}"/>
              </a:ext>
            </a:extLst>
          </p:cNvPr>
          <p:cNvSpPr txBox="1">
            <a:spLocks/>
          </p:cNvSpPr>
          <p:nvPr/>
        </p:nvSpPr>
        <p:spPr>
          <a:xfrm>
            <a:off x="6427470" y="625666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ADC48D-1490-41BE-BFE9-90E13868BDAD}" type="slidenum">
              <a:rPr lang="ru-RU" sz="1600" smtClean="0">
                <a:solidFill>
                  <a:schemeClr val="accent1">
                    <a:lumMod val="50000"/>
                  </a:schemeClr>
                </a:solidFill>
                <a:latin typeface="Bahnschrift SemiLight" panose="020B0502040204020203" pitchFamily="34" charset="0"/>
              </a:rPr>
              <a:pPr/>
              <a:t>3</a:t>
            </a:fld>
            <a:endParaRPr lang="ru-RU" sz="1600" dirty="0">
              <a:solidFill>
                <a:schemeClr val="accent1">
                  <a:lumMod val="50000"/>
                </a:schemeClr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3933FEDF-CE9F-1314-5A52-35D08F99C345}"/>
              </a:ext>
            </a:extLst>
          </p:cNvPr>
          <p:cNvSpPr txBox="1">
            <a:spLocks/>
          </p:cNvSpPr>
          <p:nvPr/>
        </p:nvSpPr>
        <p:spPr>
          <a:xfrm>
            <a:off x="624365" y="2536481"/>
            <a:ext cx="2941795" cy="734695"/>
          </a:xfrm>
          <a:prstGeom prst="rect">
            <a:avLst/>
          </a:prstGeom>
          <a:solidFill>
            <a:srgbClr val="8FC5F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800" dirty="0">
                <a:solidFill>
                  <a:srgbClr val="152543"/>
                </a:solidFill>
                <a:latin typeface="Bahnschrift SemiLight" panose="020B0502040204020203" pitchFamily="34" charset="0"/>
              </a:rPr>
              <a:t>Различие ценностей и взглядов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5608454D-359A-A21D-4A11-C171CF93837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24365" y="3495363"/>
            <a:ext cx="2941795" cy="1018718"/>
          </a:xfrm>
          <a:prstGeom prst="rect">
            <a:avLst/>
          </a:prstGeom>
          <a:solidFill>
            <a:srgbClr val="8FC5F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800" dirty="0">
                <a:solidFill>
                  <a:srgbClr val="152543"/>
                </a:solidFill>
                <a:latin typeface="Bahnschrift SemiLight" panose="020B0502040204020203" pitchFamily="34" charset="0"/>
              </a:rPr>
              <a:t>Изменение технологической и информационной сред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84B82D6C-436D-F3DD-E93B-FD4544DCE52B}"/>
              </a:ext>
            </a:extLst>
          </p:cNvPr>
          <p:cNvSpPr txBox="1">
            <a:spLocks/>
          </p:cNvSpPr>
          <p:nvPr/>
        </p:nvSpPr>
        <p:spPr>
          <a:xfrm>
            <a:off x="624365" y="4711131"/>
            <a:ext cx="2941795" cy="1152382"/>
          </a:xfrm>
          <a:prstGeom prst="rect">
            <a:avLst/>
          </a:prstGeom>
          <a:solidFill>
            <a:srgbClr val="8FC5F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800" dirty="0">
                <a:solidFill>
                  <a:srgbClr val="152543"/>
                </a:solidFill>
                <a:latin typeface="Bahnschrift SemiLight" panose="020B0502040204020203" pitchFamily="34" charset="0"/>
              </a:rPr>
              <a:t>Изменение общественных и социально-политических условий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7BE7EF9-5773-0312-56CD-AACE986948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516" b="48672" l="27813" r="47891">
                        <a14:foregroundMark x1="39609" y1="28516" x2="34453" y2="288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828" t="27934" r="52274" b="52168"/>
          <a:stretch/>
        </p:blipFill>
        <p:spPr>
          <a:xfrm>
            <a:off x="6758675" y="1210200"/>
            <a:ext cx="1169670" cy="11696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0732030-8FAF-B80E-B954-222DB08943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734" b="95859" l="52969" r="72188">
                        <a14:foregroundMark x1="63047" y1="80391" x2="60000" y2="81016"/>
                        <a14:foregroundMark x1="58750" y1="95625" x2="65859" y2="95781"/>
                        <a14:foregroundMark x1="65156" y1="78125" x2="59141" y2="77734"/>
                        <a14:foregroundMark x1="61094" y1="80781" x2="61250" y2="87813"/>
                        <a14:foregroundMark x1="59297" y1="81484" x2="57969" y2="86172"/>
                        <a14:foregroundMark x1="52969" y1="85234" x2="53125" y2="88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61" t="77067" r="27942" b="3036"/>
          <a:stretch/>
        </p:blipFill>
        <p:spPr>
          <a:xfrm>
            <a:off x="4284080" y="1210208"/>
            <a:ext cx="1169670" cy="1169662"/>
          </a:xfrm>
          <a:prstGeom prst="rect">
            <a:avLst/>
          </a:prstGeom>
        </p:spPr>
      </p:pic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03F2C5DC-9D46-4F96-F259-804CB08A3C60}"/>
              </a:ext>
            </a:extLst>
          </p:cNvPr>
          <p:cNvSpPr txBox="1">
            <a:spLocks/>
          </p:cNvSpPr>
          <p:nvPr/>
        </p:nvSpPr>
        <p:spPr>
          <a:xfrm>
            <a:off x="628650" y="353708"/>
            <a:ext cx="7886700" cy="591172"/>
          </a:xfrm>
          <a:prstGeom prst="rect">
            <a:avLst/>
          </a:prstGeom>
          <a:solidFill>
            <a:srgbClr val="0C3A6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2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Конфликт поколений: ПОЧЕМУ?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18A0EFE-AD53-6FA2-DF20-69941592D943}"/>
              </a:ext>
            </a:extLst>
          </p:cNvPr>
          <p:cNvSpPr/>
          <p:nvPr/>
        </p:nvSpPr>
        <p:spPr>
          <a:xfrm>
            <a:off x="3697076" y="2536481"/>
            <a:ext cx="2343679" cy="73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152543"/>
                </a:solidFill>
                <a:latin typeface="Bahnschrift SemiLight" panose="020B0502040204020203" pitchFamily="34" charset="0"/>
              </a:rPr>
              <a:t>Консервативные взгляды, устаревшие стереотипы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DCF99FD-3076-DE27-491B-7C5541E44ED6}"/>
              </a:ext>
            </a:extLst>
          </p:cNvPr>
          <p:cNvSpPr/>
          <p:nvPr/>
        </p:nvSpPr>
        <p:spPr>
          <a:xfrm>
            <a:off x="6171671" y="2536481"/>
            <a:ext cx="2343679" cy="73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152543"/>
                </a:solidFill>
                <a:latin typeface="Bahnschrift SemiLight" panose="020B0502040204020203" pitchFamily="34" charset="0"/>
              </a:rPr>
              <a:t>Стремление к свободе и независимости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39019CB2-D3E1-73DA-0180-F0FD9F96BFD7}"/>
              </a:ext>
            </a:extLst>
          </p:cNvPr>
          <p:cNvSpPr txBox="1">
            <a:spLocks/>
          </p:cNvSpPr>
          <p:nvPr/>
        </p:nvSpPr>
        <p:spPr>
          <a:xfrm>
            <a:off x="624365" y="1821549"/>
            <a:ext cx="2941796" cy="466430"/>
          </a:xfrm>
          <a:prstGeom prst="rect">
            <a:avLst/>
          </a:prstGeom>
          <a:solidFill>
            <a:srgbClr val="0C3A6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Причины: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8E1359B-0013-AE0D-D020-CED86609B087}"/>
              </a:ext>
            </a:extLst>
          </p:cNvPr>
          <p:cNvSpPr/>
          <p:nvPr/>
        </p:nvSpPr>
        <p:spPr>
          <a:xfrm>
            <a:off x="3697076" y="3495362"/>
            <a:ext cx="2343679" cy="1018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152543"/>
                </a:solidFill>
                <a:latin typeface="Bahnschrift SemiLight" panose="020B0502040204020203" pitchFamily="34" charset="0"/>
              </a:rPr>
              <a:t>Медленный темп жизни, меньше информации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E44EA55-D939-B814-71D4-E1BB30449E45}"/>
              </a:ext>
            </a:extLst>
          </p:cNvPr>
          <p:cNvSpPr/>
          <p:nvPr/>
        </p:nvSpPr>
        <p:spPr>
          <a:xfrm>
            <a:off x="6171671" y="3495362"/>
            <a:ext cx="2343679" cy="1018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152543"/>
                </a:solidFill>
                <a:latin typeface="Bahnschrift SemiLight" panose="020B0502040204020203" pitchFamily="34" charset="0"/>
              </a:rPr>
              <a:t>Быстрый темп жизни, больше информации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21BEEED-FE45-6415-859C-CA0CBB84DF0B}"/>
              </a:ext>
            </a:extLst>
          </p:cNvPr>
          <p:cNvSpPr/>
          <p:nvPr/>
        </p:nvSpPr>
        <p:spPr>
          <a:xfrm>
            <a:off x="3697076" y="4711130"/>
            <a:ext cx="2343679" cy="1152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152543"/>
                </a:solidFill>
                <a:latin typeface="Bahnschrift SemiLight" panose="020B0502040204020203" pitchFamily="34" charset="0"/>
              </a:rPr>
              <a:t>Сохранение существующего порядка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D4195DA-0C54-5F9E-B572-B98B2F6BC6C3}"/>
              </a:ext>
            </a:extLst>
          </p:cNvPr>
          <p:cNvSpPr/>
          <p:nvPr/>
        </p:nvSpPr>
        <p:spPr>
          <a:xfrm>
            <a:off x="6171671" y="4711130"/>
            <a:ext cx="2343679" cy="1152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152543"/>
                </a:solidFill>
                <a:latin typeface="Bahnschrift SemiLight" panose="020B0502040204020203" pitchFamily="34" charset="0"/>
              </a:rPr>
              <a:t>Стремление к быстрым изменениям</a:t>
            </a:r>
          </a:p>
        </p:txBody>
      </p:sp>
    </p:spTree>
    <p:extLst>
      <p:ext uri="{BB962C8B-B14F-4D97-AF65-F5344CB8AC3E}">
        <p14:creationId xmlns:p14="http://schemas.microsoft.com/office/powerpoint/2010/main" val="3914527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204E3D0-7787-31E9-4C1F-CB5547988ED3}"/>
              </a:ext>
            </a:extLst>
          </p:cNvPr>
          <p:cNvSpPr/>
          <p:nvPr/>
        </p:nvSpPr>
        <p:spPr>
          <a:xfrm>
            <a:off x="712434" y="2549735"/>
            <a:ext cx="3768182" cy="734692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152543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C55F59B-E225-217D-0847-B4B46D8FE9FC}"/>
              </a:ext>
            </a:extLst>
          </p:cNvPr>
          <p:cNvSpPr/>
          <p:nvPr/>
        </p:nvSpPr>
        <p:spPr>
          <a:xfrm>
            <a:off x="712434" y="3435387"/>
            <a:ext cx="3768182" cy="734692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152543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822C5E3-6807-BC1B-1952-36822D43495F}"/>
              </a:ext>
            </a:extLst>
          </p:cNvPr>
          <p:cNvSpPr/>
          <p:nvPr/>
        </p:nvSpPr>
        <p:spPr>
          <a:xfrm>
            <a:off x="712434" y="4321039"/>
            <a:ext cx="3768182" cy="734692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152543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4C2A9001-DD5B-D210-0FA6-9F182EAD0ACE}"/>
              </a:ext>
            </a:extLst>
          </p:cNvPr>
          <p:cNvSpPr/>
          <p:nvPr/>
        </p:nvSpPr>
        <p:spPr>
          <a:xfrm>
            <a:off x="726345" y="5196974"/>
            <a:ext cx="3768182" cy="734692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152543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691EAE62-3D40-DB3E-FDC4-3BE1C09773FD}"/>
              </a:ext>
            </a:extLst>
          </p:cNvPr>
          <p:cNvSpPr/>
          <p:nvPr/>
        </p:nvSpPr>
        <p:spPr>
          <a:xfrm>
            <a:off x="4819070" y="2554607"/>
            <a:ext cx="3768182" cy="734692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152543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2A97A350-369B-BBC0-117A-B1F49C55CD20}"/>
              </a:ext>
            </a:extLst>
          </p:cNvPr>
          <p:cNvSpPr/>
          <p:nvPr/>
        </p:nvSpPr>
        <p:spPr>
          <a:xfrm>
            <a:off x="4819070" y="3429000"/>
            <a:ext cx="3768182" cy="734692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152543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F3280CDF-8D87-0E5C-7E9A-B4F5A061FA8B}"/>
              </a:ext>
            </a:extLst>
          </p:cNvPr>
          <p:cNvSpPr/>
          <p:nvPr/>
        </p:nvSpPr>
        <p:spPr>
          <a:xfrm>
            <a:off x="4812335" y="4321039"/>
            <a:ext cx="3768182" cy="734692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152543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EE83D6E5-B782-5EFB-2E83-6AE2D14B8559}"/>
              </a:ext>
            </a:extLst>
          </p:cNvPr>
          <p:cNvSpPr/>
          <p:nvPr/>
        </p:nvSpPr>
        <p:spPr>
          <a:xfrm>
            <a:off x="4819070" y="5197099"/>
            <a:ext cx="3768182" cy="734692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152543"/>
              </a:solidFill>
              <a:latin typeface="Bahnschrift SemiLight" panose="020B0502040204020203" pitchFamily="34" charset="0"/>
            </a:endParaRP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9F92D735-9E45-9503-DB5C-89F6E60D505C}"/>
              </a:ext>
            </a:extLst>
          </p:cNvPr>
          <p:cNvCxnSpPr>
            <a:cxnSpLocks/>
          </p:cNvCxnSpPr>
          <p:nvPr/>
        </p:nvCxnSpPr>
        <p:spPr>
          <a:xfrm>
            <a:off x="712434" y="6308419"/>
            <a:ext cx="7886700" cy="0"/>
          </a:xfrm>
          <a:prstGeom prst="line">
            <a:avLst/>
          </a:prstGeom>
          <a:ln w="76200">
            <a:solidFill>
              <a:srgbClr val="8FC5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6A934B2-8BD5-E6A1-EBF9-AD1423F228C3}"/>
              </a:ext>
            </a:extLst>
          </p:cNvPr>
          <p:cNvSpPr/>
          <p:nvPr/>
        </p:nvSpPr>
        <p:spPr>
          <a:xfrm>
            <a:off x="8221253" y="6344955"/>
            <a:ext cx="377190" cy="375920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6E089B8C-49A6-95F1-4CD0-3890BFE3824D}"/>
              </a:ext>
            </a:extLst>
          </p:cNvPr>
          <p:cNvSpPr txBox="1">
            <a:spLocks/>
          </p:cNvSpPr>
          <p:nvPr/>
        </p:nvSpPr>
        <p:spPr>
          <a:xfrm>
            <a:off x="734160" y="451403"/>
            <a:ext cx="7886700" cy="591172"/>
          </a:xfrm>
          <a:prstGeom prst="rect">
            <a:avLst/>
          </a:prstGeom>
          <a:solidFill>
            <a:srgbClr val="8FC5F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32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E67291-1F2F-4A4B-BC6B-38692BF45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DC48D-1490-41BE-BFE9-90E13868BDAD}" type="slidenum">
              <a:rPr lang="ru-RU" smtClean="0"/>
              <a:t>4</a:t>
            </a:fld>
            <a:endParaRPr lang="ru-RU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5F86AB11-1294-49F4-A74E-261297CE5994}"/>
              </a:ext>
            </a:extLst>
          </p:cNvPr>
          <p:cNvCxnSpPr>
            <a:cxnSpLocks/>
          </p:cNvCxnSpPr>
          <p:nvPr/>
        </p:nvCxnSpPr>
        <p:spPr>
          <a:xfrm>
            <a:off x="628650" y="6257614"/>
            <a:ext cx="78867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1E7ACDF-1C16-54E8-4B33-952D17B3D533}"/>
              </a:ext>
            </a:extLst>
          </p:cNvPr>
          <p:cNvSpPr/>
          <p:nvPr/>
        </p:nvSpPr>
        <p:spPr>
          <a:xfrm>
            <a:off x="8138160" y="6257614"/>
            <a:ext cx="377190" cy="375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7">
            <a:extLst>
              <a:ext uri="{FF2B5EF4-FFF2-40B4-BE49-F238E27FC236}">
                <a16:creationId xmlns:a16="http://schemas.microsoft.com/office/drawing/2014/main" id="{29E49816-10BB-F71A-ADB2-615F593E2FB1}"/>
              </a:ext>
            </a:extLst>
          </p:cNvPr>
          <p:cNvSpPr txBox="1">
            <a:spLocks/>
          </p:cNvSpPr>
          <p:nvPr/>
        </p:nvSpPr>
        <p:spPr>
          <a:xfrm>
            <a:off x="6427470" y="625666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ADC48D-1490-41BE-BFE9-90E13868BDAD}" type="slidenum">
              <a:rPr lang="ru-RU" sz="1600" smtClean="0">
                <a:solidFill>
                  <a:schemeClr val="accent1">
                    <a:lumMod val="50000"/>
                  </a:schemeClr>
                </a:solidFill>
                <a:latin typeface="Bahnschrift SemiLight" panose="020B0502040204020203" pitchFamily="34" charset="0"/>
              </a:rPr>
              <a:pPr/>
              <a:t>4</a:t>
            </a:fld>
            <a:endParaRPr lang="ru-RU" sz="1600" dirty="0">
              <a:solidFill>
                <a:schemeClr val="accent1">
                  <a:lumMod val="50000"/>
                </a:schemeClr>
              </a:solidFill>
              <a:latin typeface="Bahnschrift SemiLight" panose="020B0502040204020203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E8ECB96A-9D3F-ED19-E699-39BC0E08C8C4}"/>
              </a:ext>
            </a:extLst>
          </p:cNvPr>
          <p:cNvCxnSpPr>
            <a:cxnSpLocks/>
          </p:cNvCxnSpPr>
          <p:nvPr/>
        </p:nvCxnSpPr>
        <p:spPr>
          <a:xfrm>
            <a:off x="628650" y="6257614"/>
            <a:ext cx="78867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C3547A4-5191-F130-1517-84B1835BDD3F}"/>
              </a:ext>
            </a:extLst>
          </p:cNvPr>
          <p:cNvSpPr/>
          <p:nvPr/>
        </p:nvSpPr>
        <p:spPr>
          <a:xfrm>
            <a:off x="8138160" y="6257614"/>
            <a:ext cx="377190" cy="375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Номер слайда 7">
            <a:extLst>
              <a:ext uri="{FF2B5EF4-FFF2-40B4-BE49-F238E27FC236}">
                <a16:creationId xmlns:a16="http://schemas.microsoft.com/office/drawing/2014/main" id="{5A3D91BA-D70D-D5C1-8AF7-6AB4FDDC2888}"/>
              </a:ext>
            </a:extLst>
          </p:cNvPr>
          <p:cNvSpPr txBox="1">
            <a:spLocks/>
          </p:cNvSpPr>
          <p:nvPr/>
        </p:nvSpPr>
        <p:spPr>
          <a:xfrm>
            <a:off x="6427470" y="625666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ADC48D-1490-41BE-BFE9-90E13868BDAD}" type="slidenum">
              <a:rPr lang="ru-RU" sz="1600" smtClean="0">
                <a:solidFill>
                  <a:schemeClr val="accent1">
                    <a:lumMod val="50000"/>
                  </a:schemeClr>
                </a:solidFill>
                <a:latin typeface="Bahnschrift SemiLight" panose="020B0502040204020203" pitchFamily="34" charset="0"/>
              </a:rPr>
              <a:pPr/>
              <a:t>4</a:t>
            </a:fld>
            <a:endParaRPr lang="ru-RU" sz="1600" dirty="0">
              <a:solidFill>
                <a:schemeClr val="accent1">
                  <a:lumMod val="50000"/>
                </a:schemeClr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F527B6FC-0381-546B-01E0-5B8D1ABC093A}"/>
              </a:ext>
            </a:extLst>
          </p:cNvPr>
          <p:cNvSpPr txBox="1">
            <a:spLocks/>
          </p:cNvSpPr>
          <p:nvPr/>
        </p:nvSpPr>
        <p:spPr>
          <a:xfrm>
            <a:off x="628650" y="353708"/>
            <a:ext cx="7886700" cy="591172"/>
          </a:xfrm>
          <a:prstGeom prst="rect">
            <a:avLst/>
          </a:prstGeom>
          <a:solidFill>
            <a:srgbClr val="0C3A6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2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Конфликт поколений: КАК РЕШИТЬ?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BBD4A59E-BBF5-42DE-EE3E-C41961549FB0}"/>
              </a:ext>
            </a:extLst>
          </p:cNvPr>
          <p:cNvCxnSpPr>
            <a:cxnSpLocks/>
          </p:cNvCxnSpPr>
          <p:nvPr/>
        </p:nvCxnSpPr>
        <p:spPr>
          <a:xfrm flipH="1">
            <a:off x="2099547" y="944880"/>
            <a:ext cx="1769329" cy="518889"/>
          </a:xfrm>
          <a:prstGeom prst="straightConnector1">
            <a:avLst/>
          </a:prstGeom>
          <a:ln w="12700">
            <a:solidFill>
              <a:srgbClr val="0C3A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969269B2-64C1-730A-4322-96EEF67006FD}"/>
              </a:ext>
            </a:extLst>
          </p:cNvPr>
          <p:cNvCxnSpPr>
            <a:cxnSpLocks/>
          </p:cNvCxnSpPr>
          <p:nvPr/>
        </p:nvCxnSpPr>
        <p:spPr>
          <a:xfrm>
            <a:off x="5339773" y="944880"/>
            <a:ext cx="1751255" cy="508785"/>
          </a:xfrm>
          <a:prstGeom prst="straightConnector1">
            <a:avLst/>
          </a:prstGeom>
          <a:ln w="12700">
            <a:solidFill>
              <a:srgbClr val="0C3A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бъект 2">
            <a:extLst>
              <a:ext uri="{FF2B5EF4-FFF2-40B4-BE49-F238E27FC236}">
                <a16:creationId xmlns:a16="http://schemas.microsoft.com/office/drawing/2014/main" id="{BE7F2B33-F9D1-4B24-88EF-1FE47D25BB0A}"/>
              </a:ext>
            </a:extLst>
          </p:cNvPr>
          <p:cNvSpPr txBox="1">
            <a:spLocks/>
          </p:cNvSpPr>
          <p:nvPr/>
        </p:nvSpPr>
        <p:spPr>
          <a:xfrm>
            <a:off x="628650" y="1504295"/>
            <a:ext cx="3780064" cy="734695"/>
          </a:xfrm>
          <a:prstGeom prst="rect">
            <a:avLst/>
          </a:prstGeom>
          <a:solidFill>
            <a:srgbClr val="8FC5F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800" dirty="0">
                <a:solidFill>
                  <a:srgbClr val="152543"/>
                </a:solidFill>
                <a:latin typeface="Bahnschrift SemiLight" panose="020B0502040204020203" pitchFamily="34" charset="0"/>
              </a:rPr>
              <a:t>Позиция</a:t>
            </a:r>
            <a:br>
              <a:rPr lang="ru-RU" sz="1800" dirty="0">
                <a:solidFill>
                  <a:srgbClr val="152543"/>
                </a:solidFill>
                <a:latin typeface="Bahnschrift SemiLight" panose="020B0502040204020203" pitchFamily="34" charset="0"/>
              </a:rPr>
            </a:br>
            <a:r>
              <a:rPr lang="ru-RU" sz="1800" dirty="0">
                <a:solidFill>
                  <a:srgbClr val="152543"/>
                </a:solidFill>
                <a:latin typeface="Bahnschrift SemiLight" panose="020B0502040204020203" pitchFamily="34" charset="0"/>
              </a:rPr>
              <a:t>«МЫ ПРОТИВ ДРУГ ДРУГА»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D7BB2EEE-15CE-DFCF-6916-AF2304D308D1}"/>
              </a:ext>
            </a:extLst>
          </p:cNvPr>
          <p:cNvSpPr txBox="1">
            <a:spLocks/>
          </p:cNvSpPr>
          <p:nvPr/>
        </p:nvSpPr>
        <p:spPr>
          <a:xfrm>
            <a:off x="4735288" y="1504295"/>
            <a:ext cx="3780064" cy="734695"/>
          </a:xfrm>
          <a:prstGeom prst="rect">
            <a:avLst/>
          </a:prstGeom>
          <a:solidFill>
            <a:srgbClr val="8FC5F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1800" dirty="0">
                <a:solidFill>
                  <a:srgbClr val="152543"/>
                </a:solidFill>
                <a:latin typeface="Bahnschrift SemiLight" panose="020B0502040204020203" pitchFamily="34" charset="0"/>
              </a:rPr>
              <a:t>Позиция</a:t>
            </a:r>
            <a:br>
              <a:rPr lang="ru-RU" sz="1800" dirty="0">
                <a:solidFill>
                  <a:srgbClr val="152543"/>
                </a:solidFill>
                <a:latin typeface="Bahnschrift SemiLight" panose="020B0502040204020203" pitchFamily="34" charset="0"/>
              </a:rPr>
            </a:br>
            <a:r>
              <a:rPr lang="ru-RU" sz="1800" dirty="0">
                <a:solidFill>
                  <a:srgbClr val="152543"/>
                </a:solidFill>
                <a:latin typeface="Bahnschrift SemiLight" panose="020B0502040204020203" pitchFamily="34" charset="0"/>
              </a:rPr>
              <a:t>«МЫ ПРОТИВ ПРОБЛЕМЫ»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EBD7140-930B-B2DD-2C93-2EAF7A719761}"/>
              </a:ext>
            </a:extLst>
          </p:cNvPr>
          <p:cNvSpPr/>
          <p:nvPr/>
        </p:nvSpPr>
        <p:spPr>
          <a:xfrm>
            <a:off x="640532" y="2459208"/>
            <a:ext cx="3768182" cy="73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52543"/>
                </a:solidFill>
                <a:latin typeface="Bahnschrift SemiLight" panose="020B0502040204020203" pitchFamily="34" charset="0"/>
              </a:rPr>
              <a:t>Непринятие проблемы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14704A9-2BF9-4A7A-7A79-465D0F1DD3D4}"/>
              </a:ext>
            </a:extLst>
          </p:cNvPr>
          <p:cNvSpPr/>
          <p:nvPr/>
        </p:nvSpPr>
        <p:spPr>
          <a:xfrm>
            <a:off x="4747168" y="2459208"/>
            <a:ext cx="3768182" cy="73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52543"/>
                </a:solidFill>
                <a:latin typeface="Bahnschrift SemiLight" panose="020B0502040204020203" pitchFamily="34" charset="0"/>
              </a:rPr>
              <a:t>Принятие проблемы, поиск причины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30C4133-6696-3DC0-1CB3-10FCC480CDD9}"/>
              </a:ext>
            </a:extLst>
          </p:cNvPr>
          <p:cNvSpPr/>
          <p:nvPr/>
        </p:nvSpPr>
        <p:spPr>
          <a:xfrm>
            <a:off x="4747168" y="3350850"/>
            <a:ext cx="3768182" cy="73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52543"/>
                </a:solidFill>
                <a:latin typeface="Bahnschrift SemiLight" panose="020B0502040204020203" pitchFamily="34" charset="0"/>
              </a:rPr>
              <a:t>Осознание позиций сторон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0DFFDA8-3971-8EFE-93C0-7BE47294CE94}"/>
              </a:ext>
            </a:extLst>
          </p:cNvPr>
          <p:cNvSpPr/>
          <p:nvPr/>
        </p:nvSpPr>
        <p:spPr>
          <a:xfrm>
            <a:off x="640531" y="3350850"/>
            <a:ext cx="3768182" cy="73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52543"/>
                </a:solidFill>
                <a:latin typeface="Bahnschrift SemiLight" panose="020B0502040204020203" pitchFamily="34" charset="0"/>
              </a:rPr>
              <a:t>Отсутствие понимания сторон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16A6838-B9B4-C740-5F57-D5CA8007E2FF}"/>
              </a:ext>
            </a:extLst>
          </p:cNvPr>
          <p:cNvSpPr/>
          <p:nvPr/>
        </p:nvSpPr>
        <p:spPr>
          <a:xfrm>
            <a:off x="640531" y="4236502"/>
            <a:ext cx="3768182" cy="73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52543"/>
                </a:solidFill>
                <a:latin typeface="Bahnschrift SemiLight" panose="020B0502040204020203" pitchFamily="34" charset="0"/>
              </a:rPr>
              <a:t>Отсутствие решения конфликта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FFDFE51-978B-332F-7F2B-655B1BAC11B0}"/>
              </a:ext>
            </a:extLst>
          </p:cNvPr>
          <p:cNvSpPr/>
          <p:nvPr/>
        </p:nvSpPr>
        <p:spPr>
          <a:xfrm>
            <a:off x="4747168" y="4228812"/>
            <a:ext cx="3768182" cy="73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52543"/>
                </a:solidFill>
                <a:latin typeface="Bahnschrift SemiLight" panose="020B0502040204020203" pitchFamily="34" charset="0"/>
              </a:rPr>
              <a:t>Обсуждение стратегии решения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3238A2E-B3FD-D322-D291-7EBE56619A3A}"/>
              </a:ext>
            </a:extLst>
          </p:cNvPr>
          <p:cNvSpPr/>
          <p:nvPr/>
        </p:nvSpPr>
        <p:spPr>
          <a:xfrm>
            <a:off x="4747168" y="5122825"/>
            <a:ext cx="3768182" cy="73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52543"/>
                </a:solidFill>
                <a:latin typeface="Bahnschrift SemiLight" panose="020B0502040204020203" pitchFamily="34" charset="0"/>
              </a:rPr>
              <a:t>Решение конфликта (уступки, компромисс, сотрудничество)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3AF8226-D4B1-91B3-AF72-360A6409516A}"/>
              </a:ext>
            </a:extLst>
          </p:cNvPr>
          <p:cNvSpPr/>
          <p:nvPr/>
        </p:nvSpPr>
        <p:spPr>
          <a:xfrm>
            <a:off x="640531" y="5122490"/>
            <a:ext cx="3768182" cy="73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52543"/>
                </a:solidFill>
                <a:latin typeface="Bahnschrift SemiLight" panose="020B0502040204020203" pitchFamily="34" charset="0"/>
              </a:rPr>
              <a:t>Ухудшение отношений сторон</a:t>
            </a:r>
          </a:p>
        </p:txBody>
      </p:sp>
    </p:spTree>
    <p:extLst>
      <p:ext uri="{BB962C8B-B14F-4D97-AF65-F5344CB8AC3E}">
        <p14:creationId xmlns:p14="http://schemas.microsoft.com/office/powerpoint/2010/main" val="804187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Стрелка: шеврон 31">
            <a:extLst>
              <a:ext uri="{FF2B5EF4-FFF2-40B4-BE49-F238E27FC236}">
                <a16:creationId xmlns:a16="http://schemas.microsoft.com/office/drawing/2014/main" id="{E296A07B-368D-261E-D615-4D170CEFAAD3}"/>
              </a:ext>
            </a:extLst>
          </p:cNvPr>
          <p:cNvSpPr/>
          <p:nvPr/>
        </p:nvSpPr>
        <p:spPr>
          <a:xfrm>
            <a:off x="4169594" y="2572110"/>
            <a:ext cx="1172308" cy="1644289"/>
          </a:xfrm>
          <a:prstGeom prst="chevron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ECB1443-30BD-3CDF-94E9-65A60262602D}"/>
              </a:ext>
            </a:extLst>
          </p:cNvPr>
          <p:cNvSpPr/>
          <p:nvPr/>
        </p:nvSpPr>
        <p:spPr>
          <a:xfrm>
            <a:off x="712433" y="1786614"/>
            <a:ext cx="3099287" cy="734692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endParaRPr lang="ru-RU" sz="2000" dirty="0">
              <a:solidFill>
                <a:srgbClr val="152543"/>
              </a:solidFill>
              <a:latin typeface="Bahnschrift SemiLight" panose="020B0502040204020203" pitchFamily="34" charset="0"/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F32DFB80-A75A-CD0E-FC48-9C074B23D54A}"/>
              </a:ext>
            </a:extLst>
          </p:cNvPr>
          <p:cNvCxnSpPr>
            <a:cxnSpLocks/>
          </p:cNvCxnSpPr>
          <p:nvPr/>
        </p:nvCxnSpPr>
        <p:spPr>
          <a:xfrm>
            <a:off x="712434" y="6308419"/>
            <a:ext cx="7886700" cy="0"/>
          </a:xfrm>
          <a:prstGeom prst="line">
            <a:avLst/>
          </a:prstGeom>
          <a:ln w="76200">
            <a:solidFill>
              <a:srgbClr val="8FC5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19331CA-62D3-3B62-D9EC-9E079C3FF597}"/>
              </a:ext>
            </a:extLst>
          </p:cNvPr>
          <p:cNvSpPr/>
          <p:nvPr/>
        </p:nvSpPr>
        <p:spPr>
          <a:xfrm>
            <a:off x="8221253" y="6344955"/>
            <a:ext cx="377190" cy="375920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id="{C0C410E5-36BB-4078-F6A3-475A936CADB3}"/>
              </a:ext>
            </a:extLst>
          </p:cNvPr>
          <p:cNvSpPr txBox="1">
            <a:spLocks/>
          </p:cNvSpPr>
          <p:nvPr/>
        </p:nvSpPr>
        <p:spPr>
          <a:xfrm>
            <a:off x="734160" y="451403"/>
            <a:ext cx="7886700" cy="591172"/>
          </a:xfrm>
          <a:prstGeom prst="rect">
            <a:avLst/>
          </a:prstGeom>
          <a:solidFill>
            <a:srgbClr val="8FC5F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3200" dirty="0">
              <a:solidFill>
                <a:schemeClr val="bg1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314FCF4-5C35-E9F4-3D67-E08FD0FF6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DC48D-1490-41BE-BFE9-90E13868BDAD}" type="slidenum">
              <a:rPr lang="ru-RU" smtClean="0"/>
              <a:t>5</a:t>
            </a:fld>
            <a:endParaRPr lang="ru-RU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F259580D-B731-5DAA-6627-149A93B531B1}"/>
              </a:ext>
            </a:extLst>
          </p:cNvPr>
          <p:cNvCxnSpPr>
            <a:cxnSpLocks/>
          </p:cNvCxnSpPr>
          <p:nvPr/>
        </p:nvCxnSpPr>
        <p:spPr>
          <a:xfrm>
            <a:off x="628650" y="6257614"/>
            <a:ext cx="78867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F9B64D6-C366-5D82-5D0F-AC834F424074}"/>
              </a:ext>
            </a:extLst>
          </p:cNvPr>
          <p:cNvSpPr/>
          <p:nvPr/>
        </p:nvSpPr>
        <p:spPr>
          <a:xfrm>
            <a:off x="8138160" y="6257614"/>
            <a:ext cx="377190" cy="375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7">
            <a:extLst>
              <a:ext uri="{FF2B5EF4-FFF2-40B4-BE49-F238E27FC236}">
                <a16:creationId xmlns:a16="http://schemas.microsoft.com/office/drawing/2014/main" id="{7F5DAE71-17DA-9AB4-FA9E-9A3B2BC4F33E}"/>
              </a:ext>
            </a:extLst>
          </p:cNvPr>
          <p:cNvSpPr txBox="1">
            <a:spLocks/>
          </p:cNvSpPr>
          <p:nvPr/>
        </p:nvSpPr>
        <p:spPr>
          <a:xfrm>
            <a:off x="6427470" y="625666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ADC48D-1490-41BE-BFE9-90E13868BDAD}" type="slidenum">
              <a:rPr lang="ru-RU" sz="1600" smtClean="0">
                <a:solidFill>
                  <a:schemeClr val="accent1">
                    <a:lumMod val="50000"/>
                  </a:schemeClr>
                </a:solidFill>
                <a:latin typeface="Bahnschrift SemiLight" panose="020B0502040204020203" pitchFamily="34" charset="0"/>
              </a:rPr>
              <a:pPr/>
              <a:t>5</a:t>
            </a:fld>
            <a:endParaRPr lang="ru-RU" sz="1600" dirty="0">
              <a:solidFill>
                <a:schemeClr val="accent1">
                  <a:lumMod val="50000"/>
                </a:schemeClr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7C1A25E3-2349-1E9E-BEE4-8DB50D2661E3}"/>
              </a:ext>
            </a:extLst>
          </p:cNvPr>
          <p:cNvSpPr txBox="1">
            <a:spLocks/>
          </p:cNvSpPr>
          <p:nvPr/>
        </p:nvSpPr>
        <p:spPr>
          <a:xfrm>
            <a:off x="628650" y="353708"/>
            <a:ext cx="7886700" cy="591172"/>
          </a:xfrm>
          <a:prstGeom prst="rect">
            <a:avLst/>
          </a:prstGeom>
          <a:solidFill>
            <a:srgbClr val="0C3A6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2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Конфликт поколений: РЕШЕНИЕ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319332C-7E4D-49A5-BA23-9A41C1C196A8}"/>
              </a:ext>
            </a:extLst>
          </p:cNvPr>
          <p:cNvSpPr/>
          <p:nvPr/>
        </p:nvSpPr>
        <p:spPr>
          <a:xfrm>
            <a:off x="628650" y="1696734"/>
            <a:ext cx="3099287" cy="73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000" dirty="0">
                <a:solidFill>
                  <a:srgbClr val="152543"/>
                </a:solidFill>
                <a:latin typeface="Bahnschrift SemiLight" panose="020B0502040204020203" pitchFamily="34" charset="0"/>
              </a:rPr>
              <a:t>Позиция</a:t>
            </a:r>
            <a:br>
              <a:rPr lang="ru-RU" sz="2000" dirty="0">
                <a:solidFill>
                  <a:srgbClr val="152543"/>
                </a:solidFill>
                <a:latin typeface="Bahnschrift SemiLight" panose="020B0502040204020203" pitchFamily="34" charset="0"/>
              </a:rPr>
            </a:br>
            <a:r>
              <a:rPr lang="ru-RU" sz="2000" dirty="0">
                <a:solidFill>
                  <a:srgbClr val="152543"/>
                </a:solidFill>
                <a:latin typeface="Bahnschrift SemiLight" panose="020B0502040204020203" pitchFamily="34" charset="0"/>
              </a:rPr>
              <a:t>«Мы против проблемы»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91EDBED-CE4F-8C7D-C62F-3A1E681796D4}"/>
              </a:ext>
            </a:extLst>
          </p:cNvPr>
          <p:cNvSpPr/>
          <p:nvPr/>
        </p:nvSpPr>
        <p:spPr>
          <a:xfrm>
            <a:off x="712433" y="3183280"/>
            <a:ext cx="3099287" cy="734692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endParaRPr lang="ru-RU" sz="2000" dirty="0">
              <a:solidFill>
                <a:srgbClr val="152543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BC15C9D-954B-8BD0-93CB-A9DD5159030C}"/>
              </a:ext>
            </a:extLst>
          </p:cNvPr>
          <p:cNvSpPr/>
          <p:nvPr/>
        </p:nvSpPr>
        <p:spPr>
          <a:xfrm>
            <a:off x="628650" y="3093400"/>
            <a:ext cx="3099287" cy="73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000" dirty="0">
                <a:solidFill>
                  <a:srgbClr val="152543"/>
                </a:solidFill>
                <a:latin typeface="Bahnschrift SemiLight" panose="020B0502040204020203" pitchFamily="34" charset="0"/>
              </a:rPr>
              <a:t>Образованность, готовность к диалогу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9C56C87B-D669-39F9-335C-E4E34A9ABA32}"/>
              </a:ext>
            </a:extLst>
          </p:cNvPr>
          <p:cNvSpPr/>
          <p:nvPr/>
        </p:nvSpPr>
        <p:spPr>
          <a:xfrm>
            <a:off x="712433" y="4600677"/>
            <a:ext cx="3099287" cy="734692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endParaRPr lang="ru-RU" sz="2000" dirty="0">
              <a:solidFill>
                <a:srgbClr val="152543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4BAFE904-C710-9004-103E-95018E926380}"/>
              </a:ext>
            </a:extLst>
          </p:cNvPr>
          <p:cNvSpPr/>
          <p:nvPr/>
        </p:nvSpPr>
        <p:spPr>
          <a:xfrm>
            <a:off x="628650" y="4493602"/>
            <a:ext cx="3099287" cy="73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000" dirty="0">
                <a:solidFill>
                  <a:srgbClr val="152543"/>
                </a:solidFill>
                <a:latin typeface="Bahnschrift SemiLight" panose="020B0502040204020203" pitchFamily="34" charset="0"/>
              </a:rPr>
              <a:t>Взаимное уважение сторон</a:t>
            </a:r>
          </a:p>
        </p:txBody>
      </p:sp>
      <p:sp>
        <p:nvSpPr>
          <p:cNvPr id="31" name="Стрелка: шеврон 30">
            <a:extLst>
              <a:ext uri="{FF2B5EF4-FFF2-40B4-BE49-F238E27FC236}">
                <a16:creationId xmlns:a16="http://schemas.microsoft.com/office/drawing/2014/main" id="{33DDE23A-8F4D-031D-4457-E691305124A9}"/>
              </a:ext>
            </a:extLst>
          </p:cNvPr>
          <p:cNvSpPr/>
          <p:nvPr/>
        </p:nvSpPr>
        <p:spPr>
          <a:xfrm>
            <a:off x="4056736" y="2521306"/>
            <a:ext cx="1172308" cy="1644289"/>
          </a:xfrm>
          <a:prstGeom prst="chevron">
            <a:avLst/>
          </a:prstGeom>
          <a:solidFill>
            <a:srgbClr val="0C3A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A8EDDBAC-4618-7597-89A5-2C7ABE0CF8FC}"/>
              </a:ext>
            </a:extLst>
          </p:cNvPr>
          <p:cNvSpPr/>
          <p:nvPr/>
        </p:nvSpPr>
        <p:spPr>
          <a:xfrm>
            <a:off x="5521573" y="1786614"/>
            <a:ext cx="3099287" cy="734692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endParaRPr lang="ru-RU" sz="2000" dirty="0">
              <a:solidFill>
                <a:srgbClr val="152543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BB8F1A09-F05B-7949-291A-8D8442F0BA20}"/>
              </a:ext>
            </a:extLst>
          </p:cNvPr>
          <p:cNvSpPr/>
          <p:nvPr/>
        </p:nvSpPr>
        <p:spPr>
          <a:xfrm>
            <a:off x="5437790" y="1696734"/>
            <a:ext cx="3099287" cy="734692"/>
          </a:xfrm>
          <a:prstGeom prst="rect">
            <a:avLst/>
          </a:prstGeom>
          <a:solidFill>
            <a:srgbClr val="0C3A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Решение конфликта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BDF51EB4-D03C-0D7B-202E-01E9079D56A2}"/>
              </a:ext>
            </a:extLst>
          </p:cNvPr>
          <p:cNvSpPr/>
          <p:nvPr/>
        </p:nvSpPr>
        <p:spPr>
          <a:xfrm>
            <a:off x="5516550" y="3183280"/>
            <a:ext cx="3099287" cy="734692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endParaRPr lang="ru-RU" sz="2000" dirty="0">
              <a:solidFill>
                <a:srgbClr val="152543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FE18CA2E-6661-AF32-A06D-4E768949A2DD}"/>
              </a:ext>
            </a:extLst>
          </p:cNvPr>
          <p:cNvSpPr/>
          <p:nvPr/>
        </p:nvSpPr>
        <p:spPr>
          <a:xfrm>
            <a:off x="5432767" y="3093400"/>
            <a:ext cx="3099287" cy="734692"/>
          </a:xfrm>
          <a:prstGeom prst="rect">
            <a:avLst/>
          </a:prstGeom>
          <a:solidFill>
            <a:srgbClr val="0C3A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Сохранение отношений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3FF2BF1C-F434-F08C-4184-62F9469B9C07}"/>
              </a:ext>
            </a:extLst>
          </p:cNvPr>
          <p:cNvSpPr/>
          <p:nvPr/>
        </p:nvSpPr>
        <p:spPr>
          <a:xfrm>
            <a:off x="5516550" y="4579946"/>
            <a:ext cx="3099287" cy="734692"/>
          </a:xfrm>
          <a:prstGeom prst="rect">
            <a:avLst/>
          </a:prstGeom>
          <a:solidFill>
            <a:srgbClr val="8FC5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endParaRPr lang="ru-RU" sz="2000" dirty="0">
              <a:solidFill>
                <a:srgbClr val="152543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BF9A5E8A-30A2-7F56-88AD-717260B182D5}"/>
              </a:ext>
            </a:extLst>
          </p:cNvPr>
          <p:cNvSpPr/>
          <p:nvPr/>
        </p:nvSpPr>
        <p:spPr>
          <a:xfrm>
            <a:off x="5432767" y="4490066"/>
            <a:ext cx="3099287" cy="734692"/>
          </a:xfrm>
          <a:prstGeom prst="rect">
            <a:avLst/>
          </a:prstGeom>
          <a:solidFill>
            <a:srgbClr val="0C3A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bg1"/>
                </a:solidFill>
                <a:latin typeface="Bahnschrift SemiLight" panose="020B0502040204020203" pitchFamily="34" charset="0"/>
              </a:rPr>
              <a:t>Возможность роста и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39778221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157</TotalTime>
  <Words>183</Words>
  <Application>Microsoft Office PowerPoint</Application>
  <PresentationFormat>Экран (4:3)</PresentationFormat>
  <Paragraphs>51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Bahnschrift SemiLight</vt:lpstr>
      <vt:lpstr>Calibri</vt:lpstr>
      <vt:lpstr>Calibri Light</vt:lpstr>
      <vt:lpstr>Тема Office</vt:lpstr>
      <vt:lpstr>Конфликт поколений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Конфликт поколений</dc:title>
  <dc:creator>Елизавета Сабурова</dc:creator>
  <cp:lastModifiedBy>Субботкин Максим Владимирович</cp:lastModifiedBy>
  <cp:revision>3</cp:revision>
  <dcterms:created xsi:type="dcterms:W3CDTF">2023-12-08T07:47:21Z</dcterms:created>
  <dcterms:modified xsi:type="dcterms:W3CDTF">2024-12-21T07:17:15Z</dcterms:modified>
</cp:coreProperties>
</file>