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2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C5044B-3361-4540-A2FB-589727D991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Вехи становления белорусской государственности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EC0F3A-EE90-48D9-8B87-0676E75C7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2333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DC5EFF-CFC2-4BA8-9F14-834250FDA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497130"/>
          </a:xfrm>
        </p:spPr>
        <p:txBody>
          <a:bodyPr/>
          <a:lstStyle/>
          <a:p>
            <a:r>
              <a:rPr lang="ru-RU" dirty="0"/>
              <a:t>Полоцкое княжество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D9A0B1-FFAA-4EEA-8AE4-A9E43AE3CF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154097"/>
            <a:ext cx="3854528" cy="4207422"/>
          </a:xfrm>
        </p:spPr>
        <p:txBody>
          <a:bodyPr>
            <a:noAutofit/>
          </a:bodyPr>
          <a:lstStyle/>
          <a:p>
            <a:r>
              <a:rPr lang="ru-RU" sz="20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Культурно-исторические или цивилизационные предпосылки будущей белорусской государственности закладывались в период Киевской Руси. Уже в IX веке у восточных славян сложились три государство-образующих центра вокруг городов Киева, Новгорода и Полоцка. При этом </a:t>
            </a:r>
            <a:r>
              <a:rPr lang="ru-RU" sz="20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Полоцкое княжество </a:t>
            </a:r>
            <a:r>
              <a:rPr lang="ru-RU" sz="20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становится не просто одной из частей первого общего восточнославянского государства, а регионом-лидером.</a:t>
            </a:r>
            <a:endParaRPr lang="ru-RU" sz="2000" dirty="0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08EC54F-8D39-4C8C-AB22-385983A774A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3" t="6675" r="12463" b="6365"/>
          <a:stretch/>
        </p:blipFill>
        <p:spPr bwMode="auto">
          <a:xfrm>
            <a:off x="5370991" y="1731145"/>
            <a:ext cx="3648722" cy="284973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A650640-AE29-4ECB-AC16-35CC37BFC420}"/>
              </a:ext>
            </a:extLst>
          </p:cNvPr>
          <p:cNvSpPr txBox="1"/>
          <p:nvPr/>
        </p:nvSpPr>
        <p:spPr>
          <a:xfrm>
            <a:off x="603682" y="6081204"/>
            <a:ext cx="1669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 А.</a:t>
            </a:r>
          </a:p>
        </p:txBody>
      </p:sp>
    </p:spTree>
    <p:extLst>
      <p:ext uri="{BB962C8B-B14F-4D97-AF65-F5344CB8AC3E}">
        <p14:creationId xmlns:p14="http://schemas.microsoft.com/office/powerpoint/2010/main" val="170721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CE39AE-DDB3-4147-92EE-D9F938B26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408354"/>
          </a:xfrm>
        </p:spPr>
        <p:txBody>
          <a:bodyPr/>
          <a:lstStyle/>
          <a:p>
            <a:r>
              <a:rPr lang="ru-RU" dirty="0"/>
              <a:t>Туровское княжество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CCD55D-C1BA-4BC6-ADA5-BA9407AE4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100831"/>
            <a:ext cx="3854528" cy="4260687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Одним из политических и торгово-экономических центров восточнославянских земель было </a:t>
            </a:r>
            <a:r>
              <a:rPr lang="ru-RU" sz="24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Туровское княжество</a:t>
            </a:r>
            <a:r>
              <a:rPr lang="ru-RU" sz="24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 Это был духовно-культурный просветительский центр на наших южных землях.</a:t>
            </a:r>
            <a:endParaRPr lang="ru-RU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713D590-9F21-4AFA-A6F5-C8E4258A17F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0" t="2463" r="6228"/>
          <a:stretch/>
        </p:blipFill>
        <p:spPr bwMode="auto">
          <a:xfrm>
            <a:off x="5264458" y="1864311"/>
            <a:ext cx="3923931" cy="20084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01BFAB-37C8-48C5-8714-5C523C664F0A}"/>
              </a:ext>
            </a:extLst>
          </p:cNvPr>
          <p:cNvSpPr txBox="1"/>
          <p:nvPr/>
        </p:nvSpPr>
        <p:spPr>
          <a:xfrm>
            <a:off x="612559" y="5965794"/>
            <a:ext cx="1775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Б.А.</a:t>
            </a:r>
          </a:p>
        </p:txBody>
      </p:sp>
    </p:spTree>
    <p:extLst>
      <p:ext uri="{BB962C8B-B14F-4D97-AF65-F5344CB8AC3E}">
        <p14:creationId xmlns:p14="http://schemas.microsoft.com/office/powerpoint/2010/main" val="2741359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46C9E5E3-AC43-4163-BA4E-36F6D7EB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2845" y="514924"/>
            <a:ext cx="3854528" cy="5663933"/>
          </a:xfrm>
        </p:spPr>
        <p:txBody>
          <a:bodyPr>
            <a:normAutofit/>
          </a:bodyPr>
          <a:lstStyle/>
          <a:p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Государственные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традиции Киевской Руси явились важнейшим фактором становления нового государственного образования –</a:t>
            </a:r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Великого Княжества Литовского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(ВКЛ), во времена которого и сформировалась белорусская этническая общность. В ВКЛ к управлению активно привлекались представители белорусской знати. Языком государственного общения, на котором говорили, в том числе и литовцы, был старобелорусский язык. Основанный на местном, а не римском праве Статут ВКЛ 1588 года оставался главным источником права в Беларуси на протяжении более 250 лет. В Статут вошли нормы конституционного права, чего на то время не было в законодательной практике других европейских государств. Он обобщил государственно-правовые идеи того времени, некоторые из них опережали свое время: получила отражение теория разделения властей на законодательную (сейм), исполнительную (великий князь, административный аппарат) и судебную (Трибунал ВКЛ, земские и </a:t>
            </a:r>
            <a:r>
              <a:rPr lang="ru-RU" b="0" i="0" dirty="0" err="1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подкоморские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 суды, выборные и независимые от администрации).</a:t>
            </a:r>
            <a:endParaRPr lang="ru-RU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B8BF893-362F-4B14-BAEA-50AD7374042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119" y="1978000"/>
            <a:ext cx="4267678" cy="249634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F5BD58-8FC7-4069-BF99-CDD1C50D5107}"/>
              </a:ext>
            </a:extLst>
          </p:cNvPr>
          <p:cNvSpPr txBox="1"/>
          <p:nvPr/>
        </p:nvSpPr>
        <p:spPr>
          <a:xfrm>
            <a:off x="712845" y="6178857"/>
            <a:ext cx="1728514" cy="37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Б.А.</a:t>
            </a:r>
          </a:p>
        </p:txBody>
      </p:sp>
    </p:spTree>
    <p:extLst>
      <p:ext uri="{BB962C8B-B14F-4D97-AF65-F5344CB8AC3E}">
        <p14:creationId xmlns:p14="http://schemas.microsoft.com/office/powerpoint/2010/main" val="266802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4121A84C-2986-4DF2-809B-A6C957A81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514925"/>
            <a:ext cx="3854528" cy="4846594"/>
          </a:xfrm>
        </p:spPr>
        <p:txBody>
          <a:bodyPr>
            <a:noAutofit/>
          </a:bodyPr>
          <a:lstStyle/>
          <a:p>
            <a:r>
              <a:rPr lang="ru-RU" sz="18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1569 году была образована </a:t>
            </a:r>
            <a:r>
              <a:rPr lang="ru-RU" sz="18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Речь Посполитая</a:t>
            </a:r>
            <a:r>
              <a:rPr lang="ru-RU" sz="18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  Знать ВКЛ в обмен на привилегии быстро ополячивалась и стала проводником польских интересов. </a:t>
            </a:r>
            <a:r>
              <a:rPr lang="ru-RU" sz="18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Нахождение белорусских земель в составе Речи Посполитой стало по факту </a:t>
            </a:r>
            <a:r>
              <a:rPr lang="ru-RU" sz="1800" i="0" dirty="0" err="1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этноцидом</a:t>
            </a:r>
            <a:r>
              <a:rPr lang="ru-RU" sz="18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 белорусов. Запреты</a:t>
            </a:r>
            <a:r>
              <a:rPr lang="ru-RU" sz="18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 и гонения со стороны польской шляхты, католического духовенства, политика религиозной дискриминации в отношении православного населения сдерживали развитие национальной культуры белорусского народа. Обострение социальных противоречий существенно замедлило процесс нашего национально-государственного строительства.</a:t>
            </a:r>
          </a:p>
          <a:p>
            <a:endParaRPr lang="ru-RU" sz="18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AAC8AD8-3CD4-4527-AA11-482BCF0ECD9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181" y="1754187"/>
            <a:ext cx="4276725" cy="23650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D468B2-1508-44A1-9B1A-7CAB2C356CB5}"/>
              </a:ext>
            </a:extLst>
          </p:cNvPr>
          <p:cNvSpPr txBox="1"/>
          <p:nvPr/>
        </p:nvSpPr>
        <p:spPr>
          <a:xfrm>
            <a:off x="677334" y="6027938"/>
            <a:ext cx="1355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Б.А.</a:t>
            </a:r>
          </a:p>
        </p:txBody>
      </p:sp>
    </p:spTree>
    <p:extLst>
      <p:ext uri="{BB962C8B-B14F-4D97-AF65-F5344CB8AC3E}">
        <p14:creationId xmlns:p14="http://schemas.microsoft.com/office/powerpoint/2010/main" val="854047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9592B1-5E42-4B52-8749-0AFB68265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514924"/>
            <a:ext cx="3854528" cy="434987"/>
          </a:xfrm>
        </p:spPr>
        <p:txBody>
          <a:bodyPr/>
          <a:lstStyle/>
          <a:p>
            <a:r>
              <a:rPr lang="ru-RU" dirty="0"/>
              <a:t>Российская империя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BEC0E4-0ADC-407F-896A-60A4CF1D0E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091953"/>
            <a:ext cx="3854528" cy="3808521"/>
          </a:xfrm>
        </p:spPr>
        <p:txBody>
          <a:bodyPr>
            <a:normAutofit lnSpcReduction="10000"/>
          </a:bodyPr>
          <a:lstStyle/>
          <a:p>
            <a:r>
              <a:rPr lang="ru-RU" sz="24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результате трех разделов Речи Посполитой между Австрийской империей, Прусским королевством и Российской империей в 1772, 1793 и 1795 годах земли, на которых сегодня расположена Республика Беларусь, были включены в состав </a:t>
            </a:r>
            <a:r>
              <a:rPr lang="ru-RU" sz="24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Российской империи</a:t>
            </a:r>
            <a:r>
              <a:rPr lang="ru-RU" sz="2400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3CBADF6-61CC-4220-828A-E7417D4160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445" y="1680143"/>
            <a:ext cx="4329821" cy="27764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8CE506-DB98-4D05-9A7F-FE9C94EB67F4}"/>
              </a:ext>
            </a:extLst>
          </p:cNvPr>
          <p:cNvSpPr txBox="1"/>
          <p:nvPr/>
        </p:nvSpPr>
        <p:spPr>
          <a:xfrm>
            <a:off x="677334" y="5859262"/>
            <a:ext cx="1568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Б.А.</a:t>
            </a:r>
          </a:p>
        </p:txBody>
      </p:sp>
    </p:spTree>
    <p:extLst>
      <p:ext uri="{BB962C8B-B14F-4D97-AF65-F5344CB8AC3E}">
        <p14:creationId xmlns:p14="http://schemas.microsoft.com/office/powerpoint/2010/main" val="106895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03D238-E8D3-4A4E-98EF-F260AC129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81740"/>
            <a:ext cx="8067171" cy="79899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события в период конца </a:t>
            </a:r>
            <a:r>
              <a:rPr lang="en-US" dirty="0"/>
              <a:t>XIX, </a:t>
            </a:r>
            <a:r>
              <a:rPr lang="ru-RU" dirty="0"/>
              <a:t>начало</a:t>
            </a:r>
            <a:r>
              <a:rPr lang="en-US" dirty="0"/>
              <a:t> XX</a:t>
            </a:r>
            <a:r>
              <a:rPr lang="ru-RU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419F0F-4FE1-4125-B407-D4B7A1C8A469}"/>
              </a:ext>
            </a:extLst>
          </p:cNvPr>
          <p:cNvSpPr txBox="1"/>
          <p:nvPr/>
        </p:nvSpPr>
        <p:spPr>
          <a:xfrm>
            <a:off x="523783" y="1491449"/>
            <a:ext cx="85580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К концу XIX века термин ”белорусы“ закрепился за населением территории в границах современной Беларуси.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ходе </a:t>
            </a:r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Первой мировой войны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(1914–1918 гг.) часть белорусской территории оказалась под германской оккупацией, другая – стала прифронтовой зоной. Около 900 тыс. жителей белорусских губерний сражались против оккупантов, из них 70 тыс. отдали жизнь в боях за Родину.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Переломное значение в национальном самоопределении белорусов имели</a:t>
            </a:r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 события Октябрьской революции 1917 г</a:t>
            </a:r>
            <a:r>
              <a:rPr lang="ru-RU" b="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 Принятие 15 ноября 1917 г. Советом народных комиссаров Советской России ”Декларации прав народов России“ стало поводом для активизации национального движения в Беларуси. </a:t>
            </a:r>
            <a:r>
              <a:rPr lang="ru-RU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декабре 1917 года состоялся первый Всебелорусский съезд на котором впервые было заявлено о намерении создать национальное белорусское государство. </a:t>
            </a:r>
            <a:endParaRPr lang="ru-RU" b="0" i="0" dirty="0">
              <a:solidFill>
                <a:srgbClr val="403E3E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798D7-C51A-4055-9C57-A08B97C2D089}"/>
              </a:ext>
            </a:extLst>
          </p:cNvPr>
          <p:cNvSpPr txBox="1"/>
          <p:nvPr/>
        </p:nvSpPr>
        <p:spPr>
          <a:xfrm>
            <a:off x="896645" y="5859262"/>
            <a:ext cx="1287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Б.А.</a:t>
            </a:r>
          </a:p>
        </p:txBody>
      </p:sp>
    </p:spTree>
    <p:extLst>
      <p:ext uri="{BB962C8B-B14F-4D97-AF65-F5344CB8AC3E}">
        <p14:creationId xmlns:p14="http://schemas.microsoft.com/office/powerpoint/2010/main" val="772352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C41C8E-3E4B-410D-BB5E-02F231AF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1"/>
            <a:ext cx="9694416" cy="6977849"/>
          </a:xfrm>
        </p:spPr>
        <p:txBody>
          <a:bodyPr>
            <a:normAutofit/>
          </a:bodyPr>
          <a:lstStyle/>
          <a:p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условиях германской оккупации </a:t>
            </a:r>
            <a:r>
              <a:rPr lang="ru-RU" sz="2000" b="1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марте 1918 г. 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группой ”</a:t>
            </a:r>
            <a:r>
              <a:rPr lang="ru-RU" sz="2000" i="0" dirty="0" err="1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незалежницки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“ настроенных белорусских националистов была провозглашена Белорусская Народная Республика. Однако БНР не стала реальным государством. </a:t>
            </a:r>
            <a:r>
              <a:rPr lang="ru-RU" sz="2000" b="1" i="1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1 января 1919 г. образование Социалистической Советской Республики Белоруссии (ССРБ). 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ССРБ просуществовала </a:t>
            </a:r>
            <a:r>
              <a:rPr lang="ru-RU" sz="20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до 27 февраля 1919 г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., когда внешняя интервенция западных государств обусловила необходимость объединения белорусских и литовских земель в единую </a:t>
            </a:r>
            <a:r>
              <a:rPr lang="ru-RU" sz="2000" b="1" i="1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Социалистическую Советскую Республику Литвы и Белоруссии. 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Но и это государственное образование просуществовало недолго (</a:t>
            </a:r>
            <a:r>
              <a:rPr lang="ru-RU" sz="20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19 июля 1919 г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.), исчезнув с политической карты в результате польской оккупации. По итогам </a:t>
            </a:r>
            <a:r>
              <a:rPr lang="ru-RU" sz="2000" i="1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Польско-советской войны (1919–1921 гг.), согласно Рижскому мирному договору от 18 марта 1921 г., 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западные белорусские земли, на которых проживало 4,5 млн. наших соотечественников, были присоединены к Польше. </a:t>
            </a:r>
            <a:r>
              <a:rPr lang="ru-RU" sz="2000" i="1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В составе ССРБ осталось только шесть уездов прежней Минской губернии. 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На включенной в состав Польской Республики территории Западной Беларуси польские власти последовательно проводили </a:t>
            </a:r>
            <a:r>
              <a:rPr lang="ru-RU" sz="2000" i="0" dirty="0" err="1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полонизаторскую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 политику под лозунгом ”Польша для поляков“. </a:t>
            </a:r>
            <a:r>
              <a:rPr lang="ru-RU" sz="20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30 декабря 1922 г. 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ССРБ выступила одной из четырех республик-основателей Союза Советских Социалистических Республик и вскоре была переименована в </a:t>
            </a:r>
            <a:r>
              <a:rPr lang="ru-RU" sz="2000" b="1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Белорусскую Советскую Социалистическую Республику (БССР). </a:t>
            </a:r>
            <a:r>
              <a:rPr lang="ru-RU" sz="2000" i="0" dirty="0">
                <a:solidFill>
                  <a:srgbClr val="403E3E"/>
                </a:solidFill>
                <a:effectLst/>
                <a:latin typeface="Times New Roman" panose="02020603050405020304" pitchFamily="18" charset="0"/>
              </a:rPr>
              <a:t>БССР были возвращены восточно-белорусские территории из состава РСФСР (1924, 1926 гг.). В результате освободительного похода Красной Армии в сентябре 1939 г. свершилось воссоединение Западной Беларуси с БССР. </a:t>
            </a:r>
            <a:endParaRPr lang="ru-RU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1E481D-1D70-4117-900C-29CA488F791F}"/>
              </a:ext>
            </a:extLst>
          </p:cNvPr>
          <p:cNvSpPr txBox="1"/>
          <p:nvPr/>
        </p:nvSpPr>
        <p:spPr>
          <a:xfrm>
            <a:off x="10333608" y="6081204"/>
            <a:ext cx="1074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Б.М.</a:t>
            </a:r>
          </a:p>
        </p:txBody>
      </p:sp>
    </p:spTree>
    <p:extLst>
      <p:ext uri="{BB962C8B-B14F-4D97-AF65-F5344CB8AC3E}">
        <p14:creationId xmlns:p14="http://schemas.microsoft.com/office/powerpoint/2010/main" val="1329911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64BE8D-D198-46A5-A1CB-B1CBF07F7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022765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177</TotalTime>
  <Words>719</Words>
  <Application>Microsoft Office PowerPoint</Application>
  <PresentationFormat>Широкоэкранный</PresentationFormat>
  <Paragraphs>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Times New Roman</vt:lpstr>
      <vt:lpstr>Trebuchet MS</vt:lpstr>
      <vt:lpstr>Wingdings</vt:lpstr>
      <vt:lpstr>Wingdings 3</vt:lpstr>
      <vt:lpstr>Аспект</vt:lpstr>
      <vt:lpstr>Вехи становления белорусской государственности</vt:lpstr>
      <vt:lpstr>Полоцкое княжество</vt:lpstr>
      <vt:lpstr>Туровское княжество</vt:lpstr>
      <vt:lpstr>Презентация PowerPoint</vt:lpstr>
      <vt:lpstr>Презентация PowerPoint</vt:lpstr>
      <vt:lpstr>Российская империя</vt:lpstr>
      <vt:lpstr>Основные события в период конца XIX, начало XX </vt:lpstr>
      <vt:lpstr>В условиях германской оккупации в марте 1918 г. группой ”незалежницки“ настроенных белорусских националистов была провозглашена Белорусская Народная Республика. Однако БНР не стала реальным государством. 1 января 1919 г. образование Социалистической Советской Республики Белоруссии (ССРБ). ССРБ просуществовала до 27 февраля 1919 г., когда внешняя интервенция западных государств обусловила необходимость объединения белорусских и литовских земель в единую Социалистическую Советскую Республику Литвы и Белоруссии. Но и это государственное образование просуществовало недолго (19 июля 1919 г.), исчезнув с политической карты в результате польской оккупации. По итогам Польско-советской войны (1919–1921 гг.), согласно Рижскому мирному договору от 18 марта 1921 г., западные белорусские земли, на которых проживало 4,5 млн. наших соотечественников, были присоединены к Польше. В составе ССРБ осталось только шесть уездов прежней Минской губернии. На включенной в состав Польской Республики территории Западной Беларуси польские власти последовательно проводили полонизаторскую политику под лозунгом ”Польша для поляков“. 30 декабря 1922 г. ССРБ выступила одной из четырех республик-основателей Союза Советских Социалистических Республик и вскоре была переименована в Белорусскую Советскую Социалистическую Республику (БССР). БССР были возвращены восточно-белорусские территории из состава РСФСР (1924, 1926 гг.). В результате освободительного похода Красной Армии в сентябре 1939 г. свершилось воссоединение Западной Беларуси с БССР. 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Взаимодействие личности и государства</dc:title>
  <dc:creator>Angelina Berzhanina</dc:creator>
  <cp:lastModifiedBy>Angelina Berzhanina</cp:lastModifiedBy>
  <cp:revision>45</cp:revision>
  <dcterms:created xsi:type="dcterms:W3CDTF">2026-03-19T14:05:59Z</dcterms:created>
  <dcterms:modified xsi:type="dcterms:W3CDTF">2026-03-19T17:03:10Z</dcterms:modified>
</cp:coreProperties>
</file>