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embeddedFontLst>
    <p:embeddedFont>
      <p:font typeface="Petrona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 panose="020B0604020202020204" charset="0"/>
      <p:regular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CFD"/>
    <a:srgbClr val="FDF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037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-4-5.svg"/><Relationship Id="rId5" Type="http://schemas.openxmlformats.org/officeDocument/2006/relationships/image" Target="../media/image-4-3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768643" y="1894637"/>
            <a:ext cx="7565040" cy="930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Герои сериалов: Взгляд поколений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3925119" y="3029769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085221" y="4812632"/>
            <a:ext cx="1019861" cy="270710"/>
          </a:xfrm>
          <a:prstGeom prst="rect">
            <a:avLst/>
          </a:prstGeom>
          <a:solidFill>
            <a:srgbClr val="FDFDFE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751731"/>
            <a:ext cx="4722763" cy="930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Наш опрос: Кто смотрит сериалы и кого любит?</a:t>
            </a:r>
            <a:endParaRPr lang="en-US" sz="2900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3996035" y="3488840"/>
            <a:ext cx="2290465" cy="1291084"/>
            <a:chOff x="3925119" y="1894656"/>
            <a:chExt cx="2290465" cy="1291084"/>
          </a:xfrm>
        </p:grpSpPr>
        <p:sp>
          <p:nvSpPr>
            <p:cNvPr id="4" name="Shape 1"/>
            <p:cNvSpPr/>
            <p:nvPr/>
          </p:nvSpPr>
          <p:spPr>
            <a:xfrm>
              <a:off x="3925119" y="1894656"/>
              <a:ext cx="2290465" cy="1291084"/>
            </a:xfrm>
            <a:prstGeom prst="roundRect">
              <a:avLst>
                <a:gd name="adj" fmla="val 4612"/>
              </a:avLst>
            </a:prstGeom>
            <a:solidFill>
              <a:srgbClr val="CCEEFF"/>
            </a:solidFill>
            <a:ln w="4763">
              <a:solidFill>
                <a:srgbClr val="B2D4E5"/>
              </a:solidFill>
              <a:prstDash val="solid"/>
            </a:ln>
          </p:spPr>
        </p:sp>
        <p:sp>
          <p:nvSpPr>
            <p:cNvPr id="5" name="Text 2"/>
            <p:cNvSpPr/>
            <p:nvPr/>
          </p:nvSpPr>
          <p:spPr>
            <a:xfrm>
              <a:off x="4071640" y="2041178"/>
              <a:ext cx="1860649" cy="23254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450" b="1" dirty="0">
                  <a:solidFill>
                    <a:srgbClr val="272525"/>
                  </a:solidFill>
                  <a:latin typeface="Petrona Bold" pitchFamily="34" charset="0"/>
                  <a:ea typeface="Petrona Bold" pitchFamily="34" charset="-122"/>
                  <a:cs typeface="Petrona Bold" pitchFamily="34" charset="-120"/>
                </a:rPr>
                <a:t>Цель</a:t>
              </a:r>
              <a:endParaRPr lang="en-US" sz="1450" dirty="0"/>
            </a:p>
          </p:txBody>
        </p:sp>
        <p:sp>
          <p:nvSpPr>
            <p:cNvPr id="6" name="Text 3"/>
            <p:cNvSpPr/>
            <p:nvPr/>
          </p:nvSpPr>
          <p:spPr>
            <a:xfrm>
              <a:off x="4071640" y="2358777"/>
              <a:ext cx="1997422" cy="68044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sz="110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Понять вкусы трёх поколений и мотивы выбора персонажей.</a:t>
              </a:r>
              <a:endParaRPr lang="en-US" sz="1100" dirty="0"/>
            </a:p>
          </p:txBody>
        </p:sp>
      </p:grpSp>
      <p:sp>
        <p:nvSpPr>
          <p:cNvPr id="7" name="Shape 4"/>
          <p:cNvSpPr/>
          <p:nvPr/>
        </p:nvSpPr>
        <p:spPr>
          <a:xfrm>
            <a:off x="6357342" y="1894656"/>
            <a:ext cx="2290539" cy="129108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4763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3863" y="2041178"/>
            <a:ext cx="1905298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 вопросы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503863" y="2358777"/>
            <a:ext cx="199749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Любимый сериал, главный герой и антигерой, причины симпатий и идентификации.</a:t>
            </a:r>
            <a:endParaRPr lang="en-US" sz="11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60785"/>
            <a:ext cx="7004968" cy="465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Поколение Z: Взгляд сверстников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496119" y="1909465"/>
            <a:ext cx="815176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Жанры: фантастика, фэнтези, подростковые драмы, супергероика. Примеры: "Stranger Things", "Squid Game", "Euphoria", "The Witcher". Причины: динамика сюжета, эмоциональная честность, визуальный стиль и сложные, неоднозначные персонажи.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906637" y="2749376"/>
            <a:ext cx="1869356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Эскапизм и визуал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906637" y="3066976"/>
            <a:ext cx="674124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Яркие миры и эффектная картинка — важный фактор притяжения.</a:t>
            </a:r>
            <a:endParaRPr lang="en-US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5162" y="512936"/>
            <a:ext cx="4784675" cy="13081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Поколение X и бумеры: опыт родителей и старших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65162" y="2007989"/>
            <a:ext cx="4784675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Любимые жанры: детективы, исторические и семейные драмы, классика. Примеры: «Бригада», «Бандитский Петербург», «Великолепный век», «Мастер и Маргарита». Причины — глубокие сюжеты, проработанные характеры, моральные дилеммы и ностальгия.</a:t>
            </a:r>
            <a:endParaRPr lang="en-US" sz="1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5162" y="2972023"/>
            <a:ext cx="332259" cy="33225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53170" y="2972023"/>
            <a:ext cx="1882080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Сюжет и литература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953170" y="3264768"/>
            <a:ext cx="4296668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Экранизации классики вызывают доверие и интерес к глубоким темам.</a:t>
            </a:r>
            <a:endParaRPr lang="en-US" sz="1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65162" y="3925863"/>
            <a:ext cx="332259" cy="33225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53170" y="3925863"/>
            <a:ext cx="1744340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Детективы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953170" y="4218608"/>
            <a:ext cx="4296668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Интеллектуальная игра и логические развязки — важная часть удовольствия.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50094"/>
            <a:ext cx="4722763" cy="930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Герои нашего времени: кто они?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496119" y="1893019"/>
            <a:ext cx="4722763" cy="1293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Герои чаще сильные, целеустремлённые, способны на жертвы и поступки во имя справедливости. Они вдохновляют и служат образцами поведения. Примеры из опроса: инспекторы, сложные лидеры, персонажи, борющиеся с системой.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3346028"/>
            <a:ext cx="4722763" cy="1047378"/>
          </a:xfrm>
          <a:prstGeom prst="roundRect">
            <a:avLst>
              <a:gd name="adj" fmla="val 5685"/>
            </a:avLst>
          </a:prstGeom>
          <a:solidFill>
            <a:srgbClr val="CCEEFF"/>
          </a:solidFill>
          <a:ln w="4763">
            <a:solidFill>
              <a:srgbClr val="B2D4E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2640" y="3492550"/>
            <a:ext cx="1860649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Почему так ?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42640" y="3781797"/>
            <a:ext cx="4429720" cy="465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Зрители видят в героях отражение своих стремлений и идеалов.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2901" y="390971"/>
            <a:ext cx="8198197" cy="886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Притягательность антигероев: почему они нравятся?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72901" y="1535237"/>
            <a:ext cx="819819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Антигерои обладают харизмой, свободомыслием и целеустремлённостью. По результатам опроса и литературных данных, многие гуманизируют «злодеев» из‑за их мотивации и сложной судьбы.</a:t>
            </a:r>
            <a:endParaRPr lang="en-US" sz="1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01" y="2102346"/>
            <a:ext cx="1768153" cy="176815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2901" y="4031456"/>
            <a:ext cx="1773436" cy="22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Харизма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72901" y="4330303"/>
            <a:ext cx="401858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Яркая личность привлекает внимание и вызывает эмпатию.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42" y="2102346"/>
            <a:ext cx="1768153" cy="176815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52442" y="4031456"/>
            <a:ext cx="2125414" cy="22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Трагедия и мотивация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652442" y="4330303"/>
            <a:ext cx="401865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Трагическая предыстория объясняет поступки и вызывает сочувствие.</a:t>
            </a:r>
            <a:endParaRPr lang="en-US" sz="105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66" y="453107"/>
            <a:ext cx="3389858" cy="42372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17182" y="1447726"/>
            <a:ext cx="3833366" cy="6046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Сериалы как зеркало общества</a:t>
            </a:r>
            <a:endParaRPr lang="en-US" sz="1900" dirty="0"/>
          </a:p>
        </p:txBody>
      </p:sp>
      <p:sp>
        <p:nvSpPr>
          <p:cNvPr id="4" name="Text 1"/>
          <p:cNvSpPr/>
          <p:nvPr/>
        </p:nvSpPr>
        <p:spPr>
          <a:xfrm>
            <a:off x="4717182" y="2145953"/>
            <a:ext cx="3833366" cy="8349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Разнообразие жанров и персонажей отражает смену ценностей: от простых моральных ориентиров к интересу к внутренним конфликтам и психологическим портретам. Популярность антигероев указывает на желание изучать тёмные стороны в безопасной форме.</a:t>
            </a:r>
            <a:endParaRPr lang="en-US" sz="9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88379" y="384646"/>
            <a:ext cx="4120381" cy="457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Главный вывод</a:t>
            </a:r>
            <a:endParaRPr lang="en-US" sz="285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469329" y="1048569"/>
            <a:ext cx="8217471" cy="3710211"/>
            <a:chOff x="469329" y="1048569"/>
            <a:chExt cx="4757291" cy="3710211"/>
          </a:xfrm>
        </p:grpSpPr>
        <p:sp>
          <p:nvSpPr>
            <p:cNvPr id="12" name="Shape 9"/>
            <p:cNvSpPr/>
            <p:nvPr/>
          </p:nvSpPr>
          <p:spPr>
            <a:xfrm>
              <a:off x="488379" y="3465984"/>
              <a:ext cx="4738241" cy="1292796"/>
            </a:xfrm>
            <a:prstGeom prst="roundRect">
              <a:avLst>
                <a:gd name="adj" fmla="val 7073"/>
              </a:avLst>
            </a:prstGeom>
            <a:solidFill>
              <a:srgbClr val="FFFFFF">
                <a:alpha val="95000"/>
              </a:srgbClr>
            </a:solidFill>
            <a:ln w="19050">
              <a:solidFill>
                <a:srgbClr val="B2D4E5"/>
              </a:solidFill>
              <a:prstDash val="solid"/>
            </a:ln>
          </p:spPr>
        </p:sp>
        <p:sp>
          <p:nvSpPr>
            <p:cNvPr id="13" name="Shape 10"/>
            <p:cNvSpPr/>
            <p:nvPr/>
          </p:nvSpPr>
          <p:spPr>
            <a:xfrm>
              <a:off x="469329" y="3465984"/>
              <a:ext cx="76200" cy="1292796"/>
            </a:xfrm>
            <a:prstGeom prst="roundRect">
              <a:avLst>
                <a:gd name="adj" fmla="val 76919"/>
              </a:avLst>
            </a:prstGeom>
            <a:solidFill>
              <a:srgbClr val="007EBD"/>
            </a:solidFill>
            <a:ln/>
          </p:spPr>
        </p:sp>
        <p:grpSp>
          <p:nvGrpSpPr>
            <p:cNvPr id="17" name="Группа 16"/>
            <p:cNvGrpSpPr/>
            <p:nvPr/>
          </p:nvGrpSpPr>
          <p:grpSpPr>
            <a:xfrm>
              <a:off x="469329" y="1048569"/>
              <a:ext cx="4757291" cy="3551634"/>
              <a:chOff x="469329" y="1048569"/>
              <a:chExt cx="4757291" cy="3551634"/>
            </a:xfrm>
          </p:grpSpPr>
          <p:sp>
            <p:nvSpPr>
              <p:cNvPr id="4" name="Shape 1"/>
              <p:cNvSpPr/>
              <p:nvPr/>
            </p:nvSpPr>
            <p:spPr>
              <a:xfrm>
                <a:off x="488379" y="1048569"/>
                <a:ext cx="4738241" cy="1071339"/>
              </a:xfrm>
              <a:prstGeom prst="roundRect">
                <a:avLst>
                  <a:gd name="adj" fmla="val 8535"/>
                </a:avLst>
              </a:prstGeom>
              <a:solidFill>
                <a:srgbClr val="FFFFFF">
                  <a:alpha val="95000"/>
                </a:srgbClr>
              </a:solidFill>
              <a:ln w="19050">
                <a:solidFill>
                  <a:srgbClr val="B2D4E5"/>
                </a:solidFill>
                <a:prstDash val="solid"/>
              </a:ln>
            </p:spPr>
          </p:sp>
          <p:sp>
            <p:nvSpPr>
              <p:cNvPr id="5" name="Shape 2"/>
              <p:cNvSpPr/>
              <p:nvPr/>
            </p:nvSpPr>
            <p:spPr>
              <a:xfrm>
                <a:off x="469329" y="1048569"/>
                <a:ext cx="76200" cy="1071339"/>
              </a:xfrm>
              <a:prstGeom prst="roundRect">
                <a:avLst>
                  <a:gd name="adj" fmla="val 76919"/>
                </a:avLst>
              </a:prstGeom>
              <a:solidFill>
                <a:srgbClr val="007EBD"/>
              </a:solidFill>
              <a:ln/>
            </p:spPr>
          </p:sp>
          <p:sp>
            <p:nvSpPr>
              <p:cNvPr id="6" name="Text 3"/>
              <p:cNvSpPr/>
              <p:nvPr/>
            </p:nvSpPr>
            <p:spPr>
              <a:xfrm>
                <a:off x="704106" y="1207145"/>
                <a:ext cx="3317379" cy="22889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400" b="1" dirty="0">
                    <a:solidFill>
                      <a:srgbClr val="272525"/>
                    </a:solidFill>
                    <a:latin typeface="Petrona Bold" pitchFamily="34" charset="0"/>
                    <a:ea typeface="Petrona Bold" pitchFamily="34" charset="-122"/>
                    <a:cs typeface="Petrona Bold" pitchFamily="34" charset="-120"/>
                  </a:rPr>
                  <a:t>Сериалы — не просто развлечение</a:t>
                </a:r>
                <a:endParaRPr lang="en-US" sz="1400" dirty="0"/>
              </a:p>
            </p:txBody>
          </p:sp>
          <p:sp>
            <p:nvSpPr>
              <p:cNvPr id="7" name="Text 4"/>
              <p:cNvSpPr/>
              <p:nvPr/>
            </p:nvSpPr>
            <p:spPr>
              <a:xfrm>
                <a:off x="704106" y="1518419"/>
                <a:ext cx="4363938" cy="4429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32000"/>
                  </a:lnSpc>
                  <a:buNone/>
                </a:pPr>
                <a:r>
                  <a:rPr lang="en-US" sz="1050" dirty="0">
                    <a:solidFill>
                      <a:srgbClr val="272525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Они формируют взгляды, стимулируют эмпатию и дают язык для обсуждения актуальных проблем.</a:t>
                </a:r>
                <a:endParaRPr lang="en-US" sz="1050" dirty="0"/>
              </a:p>
            </p:txBody>
          </p:sp>
          <p:sp>
            <p:nvSpPr>
              <p:cNvPr id="8" name="Shape 5"/>
              <p:cNvSpPr/>
              <p:nvPr/>
            </p:nvSpPr>
            <p:spPr>
              <a:xfrm>
                <a:off x="488379" y="2257276"/>
                <a:ext cx="4738241" cy="1071339"/>
              </a:xfrm>
              <a:prstGeom prst="roundRect">
                <a:avLst>
                  <a:gd name="adj" fmla="val 8535"/>
                </a:avLst>
              </a:prstGeom>
              <a:solidFill>
                <a:srgbClr val="FFFFFF">
                  <a:alpha val="95000"/>
                </a:srgbClr>
              </a:solidFill>
              <a:ln w="19050">
                <a:solidFill>
                  <a:srgbClr val="B2D4E5"/>
                </a:solidFill>
                <a:prstDash val="solid"/>
              </a:ln>
            </p:spPr>
          </p:sp>
          <p:sp>
            <p:nvSpPr>
              <p:cNvPr id="9" name="Shape 6"/>
              <p:cNvSpPr/>
              <p:nvPr/>
            </p:nvSpPr>
            <p:spPr>
              <a:xfrm>
                <a:off x="469329" y="2257276"/>
                <a:ext cx="76200" cy="1071339"/>
              </a:xfrm>
              <a:prstGeom prst="roundRect">
                <a:avLst>
                  <a:gd name="adj" fmla="val 76919"/>
                </a:avLst>
              </a:prstGeom>
              <a:solidFill>
                <a:srgbClr val="007EBD"/>
              </a:solidFill>
              <a:ln/>
            </p:spPr>
          </p:sp>
          <p:sp>
            <p:nvSpPr>
              <p:cNvPr id="10" name="Text 7"/>
              <p:cNvSpPr/>
              <p:nvPr/>
            </p:nvSpPr>
            <p:spPr>
              <a:xfrm>
                <a:off x="704106" y="2415853"/>
                <a:ext cx="1831553" cy="22889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400" b="1" dirty="0">
                    <a:solidFill>
                      <a:srgbClr val="272525"/>
                    </a:solidFill>
                    <a:latin typeface="Petrona Bold" pitchFamily="34" charset="0"/>
                    <a:ea typeface="Petrona Bold" pitchFamily="34" charset="-122"/>
                    <a:cs typeface="Petrona Bold" pitchFamily="34" charset="-120"/>
                  </a:rPr>
                  <a:t>Герои и антигерои</a:t>
                </a:r>
                <a:endParaRPr lang="en-US" sz="1400" dirty="0"/>
              </a:p>
            </p:txBody>
          </p:sp>
          <p:sp>
            <p:nvSpPr>
              <p:cNvPr id="11" name="Text 8"/>
              <p:cNvSpPr/>
              <p:nvPr/>
            </p:nvSpPr>
            <p:spPr>
              <a:xfrm>
                <a:off x="704106" y="2727127"/>
                <a:ext cx="4363938" cy="4429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32000"/>
                  </a:lnSpc>
                  <a:buNone/>
                </a:pPr>
                <a:r>
                  <a:rPr lang="en-US" sz="1050" dirty="0">
                    <a:solidFill>
                      <a:srgbClr val="272525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Выбор персонажей раскрывает личные ценности, страхи и стремления зрителей разных поколений.</a:t>
                </a:r>
                <a:endParaRPr lang="en-US" sz="1050" dirty="0"/>
              </a:p>
            </p:txBody>
          </p:sp>
          <p:sp>
            <p:nvSpPr>
              <p:cNvPr id="14" name="Text 11"/>
              <p:cNvSpPr/>
              <p:nvPr/>
            </p:nvSpPr>
            <p:spPr>
              <a:xfrm>
                <a:off x="704106" y="3624560"/>
                <a:ext cx="1831553" cy="22889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400" b="1" dirty="0">
                    <a:solidFill>
                      <a:srgbClr val="272525"/>
                    </a:solidFill>
                    <a:latin typeface="Petrona Bold" pitchFamily="34" charset="0"/>
                    <a:ea typeface="Petrona Bold" pitchFamily="34" charset="-122"/>
                    <a:cs typeface="Petrona Bold" pitchFamily="34" charset="-120"/>
                  </a:rPr>
                  <a:t>Рекомендация</a:t>
                </a:r>
                <a:endParaRPr lang="en-US" sz="1400" dirty="0"/>
              </a:p>
            </p:txBody>
          </p:sp>
          <p:sp>
            <p:nvSpPr>
              <p:cNvPr id="15" name="Text 12"/>
              <p:cNvSpPr/>
              <p:nvPr/>
            </p:nvSpPr>
            <p:spPr>
              <a:xfrm>
                <a:off x="704106" y="3935834"/>
                <a:ext cx="4363938" cy="66436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32000"/>
                  </a:lnSpc>
                  <a:buNone/>
                </a:pPr>
                <a:r>
                  <a:rPr lang="en-US" sz="1050" dirty="0">
                    <a:solidFill>
                      <a:srgbClr val="272525"/>
                    </a:solidFill>
                    <a:latin typeface="Inter" pitchFamily="34" charset="0"/>
                    <a:ea typeface="Inter" pitchFamily="34" charset="-122"/>
                    <a:cs typeface="Inter" pitchFamily="34" charset="-120"/>
                  </a:rPr>
                  <a:t>При обсуждении сериалов полезно учитывать поколенческий контекст — это расширяет понимание и помогает находить точки соприкосновения.</a:t>
                </a:r>
                <a:endParaRPr lang="en-US" sz="1050" dirty="0"/>
              </a:p>
            </p:txBody>
          </p:sp>
        </p:grpSp>
      </p:grpSp>
      <p:sp>
        <p:nvSpPr>
          <p:cNvPr id="16" name="Прямоугольник 15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2119461"/>
            <a:ext cx="4789066" cy="465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Спасибо за внимание!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3925119" y="2797225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08495" y="4806616"/>
            <a:ext cx="1263316" cy="282742"/>
          </a:xfrm>
          <a:prstGeom prst="rect">
            <a:avLst/>
          </a:prstGeom>
          <a:solidFill>
            <a:srgbClr val="FBFCFD"/>
          </a:solidFill>
          <a:ln>
            <a:solidFill>
              <a:srgbClr val="FBF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394</Words>
  <Application>Microsoft Office PowerPoint</Application>
  <PresentationFormat>Экран (16:9)</PresentationFormat>
  <Paragraphs>45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Petrona Bold</vt:lpstr>
      <vt:lpstr>Arial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owner</dc:creator>
  <cp:lastModifiedBy>owner</cp:lastModifiedBy>
  <cp:revision>6</cp:revision>
  <dcterms:created xsi:type="dcterms:W3CDTF">2026-05-21T19:08:37Z</dcterms:created>
  <dcterms:modified xsi:type="dcterms:W3CDTF">2026-05-21T19:21:48Z</dcterms:modified>
  <cp:contentStatus>Окончательное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