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9"/>
  </p:notesMasterIdLst>
  <p:sldIdLst>
    <p:sldId id="256" r:id="rId2"/>
    <p:sldId id="279" r:id="rId3"/>
    <p:sldId id="264" r:id="rId4"/>
    <p:sldId id="275" r:id="rId5"/>
    <p:sldId id="276" r:id="rId6"/>
    <p:sldId id="277" r:id="rId7"/>
    <p:sldId id="278" r:id="rId8"/>
    <p:sldId id="269" r:id="rId9"/>
    <p:sldId id="270" r:id="rId10"/>
    <p:sldId id="271" r:id="rId11"/>
    <p:sldId id="272" r:id="rId12"/>
    <p:sldId id="273" r:id="rId13"/>
    <p:sldId id="274" r:id="rId14"/>
    <p:sldId id="265" r:id="rId15"/>
    <p:sldId id="266" r:id="rId16"/>
    <p:sldId id="268" r:id="rId17"/>
    <p:sldId id="259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86962-8D43-4B02-AFEC-54EC7A07AE92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2BDF6-CD90-42BD-B98F-0736E1EC6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52FB-D35C-4E60-AB3B-4DDA1C09F9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05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2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9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9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3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0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4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9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7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0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4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2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DB19BF7B-B59A-4CC4-9A4D-A853B2F328C2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E763C5EA-AD05-4004-BCA8-25807774951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6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59582"/>
            <a:ext cx="9001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РОЛЬ </a:t>
            </a:r>
            <a:r>
              <a:rPr lang="ru-RU" sz="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РЕЛИГИИ </a:t>
            </a:r>
          </a:p>
          <a:p>
            <a:pPr algn="ctr"/>
            <a:r>
              <a:rPr lang="ru-RU" sz="66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СОВРЕМЕННОМ МИРЕ</a:t>
            </a:r>
            <a:endParaRPr lang="ru-RU" sz="66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7534"/>
            <a:ext cx="6861034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Ислам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09" y="1635646"/>
            <a:ext cx="3888432" cy="29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1463" y="483518"/>
            <a:ext cx="6861034" cy="49890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Конфуцианство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9622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4527" y="483518"/>
            <a:ext cx="6861034" cy="4448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Синтоизм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24" y="1851670"/>
            <a:ext cx="3960440" cy="26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11510"/>
            <a:ext cx="6861034" cy="5760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Индуизм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63638"/>
            <a:ext cx="278740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5586" y="-12466"/>
            <a:ext cx="6858000" cy="7775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50" b="1" dirty="0"/>
              <a:t>НЕОКУЛЬТЫ  </a:t>
            </a:r>
            <a:endParaRPr lang="ru-RU" sz="40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225271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НЕОКУЛЬТЫ −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нетрадиционные объединения, противопоставляющие себя господствующим  религиям.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4828" y="2067694"/>
            <a:ext cx="33970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Причины возникновения ? </a:t>
            </a:r>
            <a:endParaRPr lang="ru-RU" sz="2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427734"/>
            <a:ext cx="7812360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3300" dirty="0"/>
              <a:t>  Ускорение темпов жизни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3300" dirty="0"/>
              <a:t>  Разрушение привычного жизненного уклада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3300" dirty="0"/>
              <a:t>  Расширение культурных контактов 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21930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5586" y="-12466"/>
            <a:ext cx="6858000" cy="7775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50" b="1" dirty="0"/>
              <a:t>НЕОКУЛЬТЫ  </a:t>
            </a:r>
            <a:endParaRPr lang="ru-RU" sz="405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491630"/>
            <a:ext cx="4680520" cy="102611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/>
              <a:t>Отличительная черта: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Синтез идей и обрядов, взятых из разных религий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5696" y="3651870"/>
            <a:ext cx="2724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Деструктивные</a:t>
            </a:r>
          </a:p>
          <a:p>
            <a:r>
              <a:rPr lang="ru-RU" sz="2400" b="1" dirty="0"/>
              <a:t> культы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9702"/>
            <a:ext cx="3755245" cy="25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013771" y="249492"/>
            <a:ext cx="2376264" cy="16201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СВОБОДА </a:t>
            </a:r>
          </a:p>
          <a:p>
            <a:pPr algn="ctr"/>
            <a:r>
              <a:rPr lang="ru-RU" sz="2700" b="1" dirty="0">
                <a:solidFill>
                  <a:schemeClr val="tx1"/>
                </a:solidFill>
              </a:rPr>
              <a:t>ВЕРОИСПОВЕДАНИЯ 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4096" y="249492"/>
            <a:ext cx="2376264" cy="16201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СВОБОДА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СОВЕСТИ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5947" y="249492"/>
            <a:ext cx="800219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3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18697" y="2036845"/>
            <a:ext cx="6882303" cy="12369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ПРИНЦИП СВОБОДЫ СОВЕСТИ ЗАКРЕПЛЕН ВО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ВСЕОБЩЕЙ ДЕКЛАРАЦИИ ПРАВ ЧЕЛОВЕКА</a:t>
            </a:r>
            <a:r>
              <a:rPr lang="ru-RU" sz="2400" b="1" dirty="0">
                <a:solidFill>
                  <a:schemeClr val="tx1"/>
                </a:solidFill>
              </a:rPr>
              <a:t>, ПРИНЯТОЙ ООН 10 ДЕК 1948г.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20806" y="3579862"/>
            <a:ext cx="6882303" cy="88209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</a:rPr>
              <a:t>Рел. </a:t>
            </a:r>
            <a:r>
              <a:rPr lang="ru-RU" sz="2700" b="1" dirty="0">
                <a:solidFill>
                  <a:schemeClr val="tx1"/>
                </a:solidFill>
              </a:rPr>
              <a:t>права в конституции РБ представлены в статье 16</a:t>
            </a:r>
            <a:r>
              <a:rPr lang="ru-RU" sz="2700" b="1" dirty="0" smtClean="0">
                <a:solidFill>
                  <a:schemeClr val="tx1"/>
                </a:solidFill>
              </a:rPr>
              <a:t>. (</a:t>
            </a:r>
            <a:r>
              <a:rPr lang="ru-RU" sz="2700" b="1" dirty="0">
                <a:solidFill>
                  <a:schemeClr val="tx1"/>
                </a:solidFill>
              </a:rPr>
              <a:t>учебник стр. </a:t>
            </a:r>
            <a:r>
              <a:rPr lang="ru-RU" sz="2700" b="1" dirty="0">
                <a:solidFill>
                  <a:schemeClr val="tx1"/>
                </a:solidFill>
              </a:rPr>
              <a:t>188)</a:t>
            </a:r>
            <a:endParaRPr lang="ru-RU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knopki-bablo.net/wp-content/uploads/2016/08/Kvadrat_Dekarta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200328"/>
            <a:ext cx="9144000" cy="3675677"/>
            <a:chOff x="0" y="1200328"/>
            <a:chExt cx="9144000" cy="367567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2826329"/>
              <a:ext cx="9144000" cy="583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5400000">
              <a:off x="2698155" y="3002161"/>
              <a:ext cx="3675677" cy="720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860" y="1779662"/>
            <a:ext cx="449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произойдет?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791" y="2884707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не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произойдет?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2884707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не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произойдет?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78" y="32985"/>
            <a:ext cx="4364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Люди стали веротерпимыми</a:t>
            </a:r>
            <a:endParaRPr lang="ru-RU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9390" y="1794650"/>
            <a:ext cx="449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произойдет?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7374" y="18761"/>
            <a:ext cx="4364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Люди стали </a:t>
            </a:r>
          </a:p>
          <a:p>
            <a:pPr algn="r"/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не веротерпимыми</a:t>
            </a:r>
            <a:endParaRPr lang="ru-RU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6200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Задание 2.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96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953"/>
            <a:ext cx="8712968" cy="10880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Задание 1. Составьте интеллект-карту «Религии. Роль религии в современном мире»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ru-RU" sz="3200" dirty="0" smtClean="0"/>
              <a:t>Структура </a:t>
            </a:r>
            <a:r>
              <a:rPr lang="ru-RU" sz="3200" dirty="0"/>
              <a:t>и функции религии.</a:t>
            </a:r>
          </a:p>
          <a:p>
            <a:pPr lvl="1"/>
            <a:r>
              <a:rPr lang="ru-RU" sz="3200" dirty="0" smtClean="0"/>
              <a:t>Религиозное </a:t>
            </a:r>
            <a:r>
              <a:rPr lang="ru-RU" sz="3200" dirty="0"/>
              <a:t>мировоззрение.</a:t>
            </a:r>
          </a:p>
          <a:p>
            <a:pPr lvl="1"/>
            <a:r>
              <a:rPr lang="ru-RU" sz="3200" dirty="0" smtClean="0"/>
              <a:t>Религиозность </a:t>
            </a:r>
            <a:r>
              <a:rPr lang="ru-RU" sz="3200" dirty="0"/>
              <a:t>и </a:t>
            </a:r>
            <a:r>
              <a:rPr lang="ru-RU" sz="3200" dirty="0" smtClean="0"/>
              <a:t>ее проявления.</a:t>
            </a:r>
          </a:p>
          <a:p>
            <a:pPr lvl="1"/>
            <a:r>
              <a:rPr lang="ru-RU" sz="3200" dirty="0" smtClean="0"/>
              <a:t>Виды религий</a:t>
            </a:r>
            <a:r>
              <a:rPr lang="ru-RU" sz="3200" dirty="0"/>
              <a:t>.</a:t>
            </a:r>
          </a:p>
          <a:p>
            <a:pPr lvl="1"/>
            <a:r>
              <a:rPr lang="ru-RU" sz="3200" dirty="0" smtClean="0"/>
              <a:t>Нравственные аспекты </a:t>
            </a:r>
            <a:r>
              <a:rPr lang="ru-RU" sz="3200" dirty="0"/>
              <a:t>религий мира.</a:t>
            </a:r>
          </a:p>
          <a:p>
            <a:pPr lvl="1"/>
            <a:r>
              <a:rPr lang="ru-RU" sz="3200" dirty="0" smtClean="0"/>
              <a:t>Веротерпимость и свобода совести.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224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586" y="-12466"/>
            <a:ext cx="6858000" cy="77753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50" b="1" dirty="0"/>
              <a:t>Классификация религий </a:t>
            </a:r>
            <a:endParaRPr lang="ru-RU" sz="405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0908" y="862963"/>
            <a:ext cx="2592288" cy="4860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869922" y="1405667"/>
            <a:ext cx="43204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1331640" y="920173"/>
            <a:ext cx="6372708" cy="1651577"/>
            <a:chOff x="251520" y="1226898"/>
            <a:chExt cx="8496944" cy="2202102"/>
          </a:xfrm>
        </p:grpSpPr>
        <p:sp>
          <p:nvSpPr>
            <p:cNvPr id="8" name="TextBox 7"/>
            <p:cNvSpPr txBox="1"/>
            <p:nvPr/>
          </p:nvSpPr>
          <p:spPr>
            <a:xfrm>
              <a:off x="2856936" y="1226898"/>
              <a:ext cx="3147956" cy="55399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2100" b="1" dirty="0"/>
                <a:t>ПО КОЛ-ВУ БОГОВ </a:t>
              </a:r>
              <a:endParaRPr lang="ru-RU" sz="21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1520" y="2492896"/>
              <a:ext cx="3744416" cy="936104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>
                  <a:solidFill>
                    <a:sysClr val="windowText" lastClr="000000"/>
                  </a:solidFill>
                </a:rPr>
                <a:t>ПОЛИТЕИСТИЧЕСКИЕ</a:t>
              </a:r>
              <a:endParaRPr lang="ru-RU" sz="2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04048" y="2492896"/>
              <a:ext cx="3744416" cy="936104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>
                  <a:solidFill>
                    <a:sysClr val="windowText" lastClr="000000"/>
                  </a:solidFill>
                </a:rPr>
                <a:t>МОНОТЕИСТИЧЕСКИЕ</a:t>
              </a:r>
              <a:endParaRPr lang="ru-RU" sz="2100" b="1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4552853" y="1874223"/>
              <a:ext cx="576064" cy="576064"/>
            </a:xfrm>
            <a:prstGeom prst="straightConnector1">
              <a:avLst/>
            </a:prstGeom>
            <a:ln w="28575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единительная линия 17"/>
          <p:cNvCxnSpPr/>
          <p:nvPr/>
        </p:nvCxnSpPr>
        <p:spPr>
          <a:xfrm>
            <a:off x="1263274" y="2765633"/>
            <a:ext cx="6588732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35796" y="2949792"/>
            <a:ext cx="3423438" cy="41549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ПО РАСПРОСТРАНЕННОСТИ 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88232" y="3899291"/>
            <a:ext cx="2808312" cy="7020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b="1" dirty="0">
              <a:solidFill>
                <a:schemeClr val="bg1"/>
              </a:solidFill>
            </a:endParaRPr>
          </a:p>
          <a:p>
            <a:pPr algn="ctr"/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>
                <a:solidFill>
                  <a:schemeClr val="bg1"/>
                </a:solidFill>
              </a:rPr>
              <a:t>МИРОВЫЕ 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52628" y="3899291"/>
            <a:ext cx="2808312" cy="7020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bg1"/>
                </a:solidFill>
              </a:rPr>
              <a:t>НАЦИОНАЛЬНЫЕ </a:t>
            </a:r>
            <a:endParaRPr lang="ru-RU" sz="2100" b="1" dirty="0">
              <a:solidFill>
                <a:schemeClr val="bg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614232" y="3435286"/>
            <a:ext cx="43204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764496" y="3435286"/>
            <a:ext cx="43204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80012" y="1405667"/>
            <a:ext cx="432048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9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Задание 2. 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7615"/>
            <a:ext cx="9001000" cy="3384376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Распределите религии, представленные на следующих слайдах по группам (на слайде 2). Ответьте на вопросы:</a:t>
            </a:r>
          </a:p>
          <a:p>
            <a:pPr lvl="1"/>
            <a:r>
              <a:rPr lang="ru-RU" sz="3850" b="1" i="1" dirty="0"/>
              <a:t> Что общего?</a:t>
            </a:r>
          </a:p>
          <a:p>
            <a:pPr lvl="1"/>
            <a:r>
              <a:rPr lang="ru-RU" sz="3850" b="1" i="1" dirty="0"/>
              <a:t>Чему учат?</a:t>
            </a:r>
          </a:p>
          <a:p>
            <a:pPr lvl="1"/>
            <a:r>
              <a:rPr lang="ru-RU" sz="3850" b="1" i="1" dirty="0"/>
              <a:t>Нравственные нормы</a:t>
            </a:r>
            <a:r>
              <a:rPr lang="ru-RU" sz="3850" b="1" i="1" dirty="0" smtClean="0"/>
              <a:t>.</a:t>
            </a:r>
            <a:endParaRPr lang="ru-RU" sz="3850" b="1" i="1" dirty="0"/>
          </a:p>
        </p:txBody>
      </p:sp>
    </p:spTree>
    <p:extLst>
      <p:ext uri="{BB962C8B-B14F-4D97-AF65-F5344CB8AC3E}">
        <p14:creationId xmlns:p14="http://schemas.microsoft.com/office/powerpoint/2010/main" val="248492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55526"/>
            <a:ext cx="7543800" cy="48458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 defTabSz="457200"/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Тотемизм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>
            <a:fillRect/>
          </a:stretch>
        </p:blipFill>
        <p:spPr bwMode="auto">
          <a:xfrm>
            <a:off x="3327326" y="1491630"/>
            <a:ext cx="2400300" cy="311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2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0968" y="411510"/>
            <a:ext cx="7543800" cy="62860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Фетишизм</a:t>
            </a:r>
          </a:p>
        </p:txBody>
      </p:sp>
      <p:pic>
        <p:nvPicPr>
          <p:cNvPr id="1026" name="Picture 2" descr="Фетишизм. Статьи по теме Фетишизм в Доме Солн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6" y="1419622"/>
            <a:ext cx="5854184" cy="309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24" y="1419622"/>
            <a:ext cx="4248472" cy="318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АНИМИЗМ</a:t>
            </a:r>
          </a:p>
        </p:txBody>
      </p:sp>
    </p:spTree>
    <p:extLst>
      <p:ext uri="{BB962C8B-B14F-4D97-AF65-F5344CB8AC3E}">
        <p14:creationId xmlns:p14="http://schemas.microsoft.com/office/powerpoint/2010/main" val="37741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35646"/>
            <a:ext cx="4896544" cy="25706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7467" y="555526"/>
            <a:ext cx="6861034" cy="4500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Иудаизм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9622"/>
            <a:ext cx="3168352" cy="3168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98" y="411510"/>
            <a:ext cx="6861034" cy="5889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Буддизм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</TotalTime>
  <Words>204</Words>
  <Application>Microsoft Office PowerPoint</Application>
  <PresentationFormat>Экран (16:9)</PresentationFormat>
  <Paragraphs>60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Ретро</vt:lpstr>
      <vt:lpstr>Презентация PowerPoint</vt:lpstr>
      <vt:lpstr>Задание 1. Составьте интеллект-карту «Религии. Роль религии в современном мире»</vt:lpstr>
      <vt:lpstr>Презентация PowerPoint</vt:lpstr>
      <vt:lpstr>Задание 2. </vt:lpstr>
      <vt:lpstr>Тотемизм</vt:lpstr>
      <vt:lpstr>Фетишизм</vt:lpstr>
      <vt:lpstr>АНИМИЗМ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Galina Sventuhovskaya</cp:lastModifiedBy>
  <cp:revision>14</cp:revision>
  <dcterms:created xsi:type="dcterms:W3CDTF">2020-04-02T11:55:38Z</dcterms:created>
  <dcterms:modified xsi:type="dcterms:W3CDTF">2020-04-10T18:10:37Z</dcterms:modified>
</cp:coreProperties>
</file>