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66" r:id="rId2"/>
    <p:sldId id="364" r:id="rId3"/>
    <p:sldId id="367" r:id="rId4"/>
    <p:sldId id="368" r:id="rId5"/>
    <p:sldId id="369" r:id="rId6"/>
    <p:sldId id="370"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8" r:id="rId20"/>
    <p:sldId id="385" r:id="rId21"/>
    <p:sldId id="386" r:id="rId2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B6225"/>
    <a:srgbClr val="9AFE22"/>
    <a:srgbClr val="5CFD23"/>
    <a:srgbClr val="F89AF4"/>
    <a:srgbClr val="FA76B8"/>
    <a:srgbClr val="D69F68"/>
    <a:srgbClr val="F55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63858" autoAdjust="0"/>
  </p:normalViewPr>
  <p:slideViewPr>
    <p:cSldViewPr>
      <p:cViewPr varScale="1">
        <p:scale>
          <a:sx n="47" d="100"/>
          <a:sy n="47" d="100"/>
        </p:scale>
        <p:origin x="124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2FC1E2-57E3-4E7C-A38D-67E765E4B9FD}" type="datetimeFigureOut">
              <a:rPr lang="fr-FR" smtClean="0"/>
              <a:t>09/11/2021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61231C6-CC7C-4927-9CC2-C53B215635A8}" type="slidenum">
              <a:rPr lang="fr-FR" smtClean="0"/>
              <a:t>‹N°›</a:t>
            </a:fld>
            <a:endParaRPr lang="fr-FR"/>
          </a:p>
        </p:txBody>
      </p:sp>
    </p:spTree>
    <p:extLst>
      <p:ext uri="{BB962C8B-B14F-4D97-AF65-F5344CB8AC3E}">
        <p14:creationId xmlns:p14="http://schemas.microsoft.com/office/powerpoint/2010/main" val="410365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61231C6-CC7C-4927-9CC2-C53B215635A8}" type="slidenum">
              <a:rPr lang="fr-FR" smtClean="0"/>
              <a:t>6</a:t>
            </a:fld>
            <a:endParaRPr lang="fr-FR"/>
          </a:p>
        </p:txBody>
      </p:sp>
    </p:spTree>
    <p:extLst>
      <p:ext uri="{BB962C8B-B14F-4D97-AF65-F5344CB8AC3E}">
        <p14:creationId xmlns:p14="http://schemas.microsoft.com/office/powerpoint/2010/main" val="391027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0A50AFC-8BDD-41C0-BBFE-371486208912}" type="datetime1">
              <a:rPr lang="fr-FR" smtClean="0"/>
              <a:t>09/11/2021</a:t>
            </a:fld>
            <a:endParaRPr lang="fr-FR"/>
          </a:p>
        </p:txBody>
      </p:sp>
      <p:sp>
        <p:nvSpPr>
          <p:cNvPr id="5" name="Espace réservé du pied de page 4"/>
          <p:cNvSpPr>
            <a:spLocks noGrp="1"/>
          </p:cNvSpPr>
          <p:nvPr>
            <p:ph type="ftr" sz="quarter" idx="11"/>
          </p:nvPr>
        </p:nvSpPr>
        <p:spPr/>
        <p:txBody>
          <a:bodyPr/>
          <a:lstStyle/>
          <a:p>
            <a:r>
              <a:rPr lang="fr-FR" smtClean="0"/>
              <a:t>Circonscription de Rambouillet 2018 2019</a:t>
            </a:r>
            <a:endParaRPr lang="fr-FR"/>
          </a:p>
        </p:txBody>
      </p:sp>
      <p:sp>
        <p:nvSpPr>
          <p:cNvPr id="6" name="Espace réservé du numéro de diapositive 5"/>
          <p:cNvSpPr>
            <a:spLocks noGrp="1"/>
          </p:cNvSpPr>
          <p:nvPr>
            <p:ph type="sldNum" sz="quarter" idx="12"/>
          </p:nvPr>
        </p:nvSpPr>
        <p:spPr/>
        <p:txBody>
          <a:bodyPr/>
          <a:lstStyle/>
          <a:p>
            <a:fld id="{76957DED-972D-45F9-B7C3-AC344081A629}" type="slidenum">
              <a:rPr lang="fr-FR" smtClean="0"/>
              <a:t>‹N°›</a:t>
            </a:fld>
            <a:endParaRPr lang="fr-FR"/>
          </a:p>
        </p:txBody>
      </p:sp>
    </p:spTree>
    <p:extLst>
      <p:ext uri="{BB962C8B-B14F-4D97-AF65-F5344CB8AC3E}">
        <p14:creationId xmlns:p14="http://schemas.microsoft.com/office/powerpoint/2010/main" val="187976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FAA10A-880E-48AF-A6D0-B5BC0E05B1F2}" type="datetime1">
              <a:rPr lang="fr-FR" smtClean="0"/>
              <a:t>09/11/2021</a:t>
            </a:fld>
            <a:endParaRPr lang="fr-FR"/>
          </a:p>
        </p:txBody>
      </p:sp>
      <p:sp>
        <p:nvSpPr>
          <p:cNvPr id="5" name="Espace réservé du pied de page 4"/>
          <p:cNvSpPr>
            <a:spLocks noGrp="1"/>
          </p:cNvSpPr>
          <p:nvPr>
            <p:ph type="ftr" sz="quarter" idx="11"/>
          </p:nvPr>
        </p:nvSpPr>
        <p:spPr/>
        <p:txBody>
          <a:bodyPr/>
          <a:lstStyle/>
          <a:p>
            <a:r>
              <a:rPr lang="fr-FR" smtClean="0"/>
              <a:t>Circonscription de Rambouillet 2018 2019</a:t>
            </a:r>
            <a:endParaRPr lang="fr-FR"/>
          </a:p>
        </p:txBody>
      </p:sp>
      <p:sp>
        <p:nvSpPr>
          <p:cNvPr id="6" name="Espace réservé du numéro de diapositive 5"/>
          <p:cNvSpPr>
            <a:spLocks noGrp="1"/>
          </p:cNvSpPr>
          <p:nvPr>
            <p:ph type="sldNum" sz="quarter" idx="12"/>
          </p:nvPr>
        </p:nvSpPr>
        <p:spPr/>
        <p:txBody>
          <a:bodyPr/>
          <a:lstStyle/>
          <a:p>
            <a:fld id="{76957DED-972D-45F9-B7C3-AC344081A629}" type="slidenum">
              <a:rPr lang="fr-FR" smtClean="0"/>
              <a:t>‹N°›</a:t>
            </a:fld>
            <a:endParaRPr lang="fr-FR"/>
          </a:p>
        </p:txBody>
      </p:sp>
    </p:spTree>
    <p:extLst>
      <p:ext uri="{BB962C8B-B14F-4D97-AF65-F5344CB8AC3E}">
        <p14:creationId xmlns:p14="http://schemas.microsoft.com/office/powerpoint/2010/main" val="57589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C05E13-33ED-4AF9-B3F5-4BCD85916381}" type="datetime1">
              <a:rPr lang="fr-FR" smtClean="0"/>
              <a:t>09/11/2021</a:t>
            </a:fld>
            <a:endParaRPr lang="fr-FR"/>
          </a:p>
        </p:txBody>
      </p:sp>
      <p:sp>
        <p:nvSpPr>
          <p:cNvPr id="5" name="Espace réservé du pied de page 4"/>
          <p:cNvSpPr>
            <a:spLocks noGrp="1"/>
          </p:cNvSpPr>
          <p:nvPr>
            <p:ph type="ftr" sz="quarter" idx="11"/>
          </p:nvPr>
        </p:nvSpPr>
        <p:spPr/>
        <p:txBody>
          <a:bodyPr/>
          <a:lstStyle/>
          <a:p>
            <a:r>
              <a:rPr lang="fr-FR" smtClean="0"/>
              <a:t>Circonscription de Rambouillet 2018 2019</a:t>
            </a:r>
            <a:endParaRPr lang="fr-FR"/>
          </a:p>
        </p:txBody>
      </p:sp>
      <p:sp>
        <p:nvSpPr>
          <p:cNvPr id="6" name="Espace réservé du numéro de diapositive 5"/>
          <p:cNvSpPr>
            <a:spLocks noGrp="1"/>
          </p:cNvSpPr>
          <p:nvPr>
            <p:ph type="sldNum" sz="quarter" idx="12"/>
          </p:nvPr>
        </p:nvSpPr>
        <p:spPr/>
        <p:txBody>
          <a:bodyPr/>
          <a:lstStyle/>
          <a:p>
            <a:fld id="{76957DED-972D-45F9-B7C3-AC344081A629}" type="slidenum">
              <a:rPr lang="fr-FR" smtClean="0"/>
              <a:t>‹N°›</a:t>
            </a:fld>
            <a:endParaRPr lang="fr-FR"/>
          </a:p>
        </p:txBody>
      </p:sp>
    </p:spTree>
    <p:extLst>
      <p:ext uri="{BB962C8B-B14F-4D97-AF65-F5344CB8AC3E}">
        <p14:creationId xmlns:p14="http://schemas.microsoft.com/office/powerpoint/2010/main" val="224296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A360A08-9D5D-4D1E-96DD-02A42564C9A0}" type="datetime1">
              <a:rPr lang="fr-FR" smtClean="0"/>
              <a:t>09/11/2021</a:t>
            </a:fld>
            <a:endParaRPr lang="fr-FR"/>
          </a:p>
        </p:txBody>
      </p:sp>
      <p:sp>
        <p:nvSpPr>
          <p:cNvPr id="5" name="Espace réservé du pied de page 4"/>
          <p:cNvSpPr>
            <a:spLocks noGrp="1"/>
          </p:cNvSpPr>
          <p:nvPr>
            <p:ph type="ftr" sz="quarter" idx="11"/>
          </p:nvPr>
        </p:nvSpPr>
        <p:spPr/>
        <p:txBody>
          <a:bodyPr/>
          <a:lstStyle/>
          <a:p>
            <a:r>
              <a:rPr lang="fr-FR" smtClean="0"/>
              <a:t>Circonscription de Rambouillet 2018 2019</a:t>
            </a:r>
            <a:endParaRPr lang="fr-FR"/>
          </a:p>
        </p:txBody>
      </p:sp>
      <p:sp>
        <p:nvSpPr>
          <p:cNvPr id="6" name="Espace réservé du numéro de diapositive 5"/>
          <p:cNvSpPr>
            <a:spLocks noGrp="1"/>
          </p:cNvSpPr>
          <p:nvPr>
            <p:ph type="sldNum" sz="quarter" idx="12"/>
          </p:nvPr>
        </p:nvSpPr>
        <p:spPr/>
        <p:txBody>
          <a:bodyPr/>
          <a:lstStyle/>
          <a:p>
            <a:fld id="{76957DED-972D-45F9-B7C3-AC344081A629}" type="slidenum">
              <a:rPr lang="fr-FR" smtClean="0"/>
              <a:t>‹N°›</a:t>
            </a:fld>
            <a:endParaRPr lang="fr-FR"/>
          </a:p>
        </p:txBody>
      </p:sp>
    </p:spTree>
    <p:extLst>
      <p:ext uri="{BB962C8B-B14F-4D97-AF65-F5344CB8AC3E}">
        <p14:creationId xmlns:p14="http://schemas.microsoft.com/office/powerpoint/2010/main" val="89176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BA7C731-499B-49BE-B0F1-A10A87FE25EB}" type="datetime1">
              <a:rPr lang="fr-FR" smtClean="0"/>
              <a:t>09/11/2021</a:t>
            </a:fld>
            <a:endParaRPr lang="fr-FR"/>
          </a:p>
        </p:txBody>
      </p:sp>
      <p:sp>
        <p:nvSpPr>
          <p:cNvPr id="5" name="Espace réservé du pied de page 4"/>
          <p:cNvSpPr>
            <a:spLocks noGrp="1"/>
          </p:cNvSpPr>
          <p:nvPr>
            <p:ph type="ftr" sz="quarter" idx="11"/>
          </p:nvPr>
        </p:nvSpPr>
        <p:spPr/>
        <p:txBody>
          <a:bodyPr/>
          <a:lstStyle/>
          <a:p>
            <a:r>
              <a:rPr lang="fr-FR" smtClean="0"/>
              <a:t>Circonscription de Rambouillet 2018 2019</a:t>
            </a:r>
            <a:endParaRPr lang="fr-FR"/>
          </a:p>
        </p:txBody>
      </p:sp>
      <p:sp>
        <p:nvSpPr>
          <p:cNvPr id="6" name="Espace réservé du numéro de diapositive 5"/>
          <p:cNvSpPr>
            <a:spLocks noGrp="1"/>
          </p:cNvSpPr>
          <p:nvPr>
            <p:ph type="sldNum" sz="quarter" idx="12"/>
          </p:nvPr>
        </p:nvSpPr>
        <p:spPr/>
        <p:txBody>
          <a:bodyPr/>
          <a:lstStyle/>
          <a:p>
            <a:fld id="{76957DED-972D-45F9-B7C3-AC344081A629}" type="slidenum">
              <a:rPr lang="fr-FR" smtClean="0"/>
              <a:t>‹N°›</a:t>
            </a:fld>
            <a:endParaRPr lang="fr-FR"/>
          </a:p>
        </p:txBody>
      </p:sp>
    </p:spTree>
    <p:extLst>
      <p:ext uri="{BB962C8B-B14F-4D97-AF65-F5344CB8AC3E}">
        <p14:creationId xmlns:p14="http://schemas.microsoft.com/office/powerpoint/2010/main" val="316861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5700B57-559E-4050-A43A-1A103B1558D6}" type="datetime1">
              <a:rPr lang="fr-FR" smtClean="0"/>
              <a:t>09/11/2021</a:t>
            </a:fld>
            <a:endParaRPr lang="fr-FR"/>
          </a:p>
        </p:txBody>
      </p:sp>
      <p:sp>
        <p:nvSpPr>
          <p:cNvPr id="6" name="Espace réservé du pied de page 5"/>
          <p:cNvSpPr>
            <a:spLocks noGrp="1"/>
          </p:cNvSpPr>
          <p:nvPr>
            <p:ph type="ftr" sz="quarter" idx="11"/>
          </p:nvPr>
        </p:nvSpPr>
        <p:spPr/>
        <p:txBody>
          <a:bodyPr/>
          <a:lstStyle/>
          <a:p>
            <a:r>
              <a:rPr lang="fr-FR" smtClean="0"/>
              <a:t>Circonscription de Rambouillet 2018 2019</a:t>
            </a:r>
            <a:endParaRPr lang="fr-FR"/>
          </a:p>
        </p:txBody>
      </p:sp>
      <p:sp>
        <p:nvSpPr>
          <p:cNvPr id="7" name="Espace réservé du numéro de diapositive 6"/>
          <p:cNvSpPr>
            <a:spLocks noGrp="1"/>
          </p:cNvSpPr>
          <p:nvPr>
            <p:ph type="sldNum" sz="quarter" idx="12"/>
          </p:nvPr>
        </p:nvSpPr>
        <p:spPr/>
        <p:txBody>
          <a:bodyPr/>
          <a:lstStyle/>
          <a:p>
            <a:fld id="{76957DED-972D-45F9-B7C3-AC344081A629}" type="slidenum">
              <a:rPr lang="fr-FR" smtClean="0"/>
              <a:t>‹N°›</a:t>
            </a:fld>
            <a:endParaRPr lang="fr-FR"/>
          </a:p>
        </p:txBody>
      </p:sp>
    </p:spTree>
    <p:extLst>
      <p:ext uri="{BB962C8B-B14F-4D97-AF65-F5344CB8AC3E}">
        <p14:creationId xmlns:p14="http://schemas.microsoft.com/office/powerpoint/2010/main" val="352045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3791E60-162D-4DCF-A9CA-7EC3EFE26526}" type="datetime1">
              <a:rPr lang="fr-FR" smtClean="0"/>
              <a:t>09/11/2021</a:t>
            </a:fld>
            <a:endParaRPr lang="fr-FR"/>
          </a:p>
        </p:txBody>
      </p:sp>
      <p:sp>
        <p:nvSpPr>
          <p:cNvPr id="8" name="Espace réservé du pied de page 7"/>
          <p:cNvSpPr>
            <a:spLocks noGrp="1"/>
          </p:cNvSpPr>
          <p:nvPr>
            <p:ph type="ftr" sz="quarter" idx="11"/>
          </p:nvPr>
        </p:nvSpPr>
        <p:spPr/>
        <p:txBody>
          <a:bodyPr/>
          <a:lstStyle/>
          <a:p>
            <a:r>
              <a:rPr lang="fr-FR" smtClean="0"/>
              <a:t>Circonscription de Rambouillet 2018 2019</a:t>
            </a:r>
            <a:endParaRPr lang="fr-FR"/>
          </a:p>
        </p:txBody>
      </p:sp>
      <p:sp>
        <p:nvSpPr>
          <p:cNvPr id="9" name="Espace réservé du numéro de diapositive 8"/>
          <p:cNvSpPr>
            <a:spLocks noGrp="1"/>
          </p:cNvSpPr>
          <p:nvPr>
            <p:ph type="sldNum" sz="quarter" idx="12"/>
          </p:nvPr>
        </p:nvSpPr>
        <p:spPr/>
        <p:txBody>
          <a:bodyPr/>
          <a:lstStyle/>
          <a:p>
            <a:fld id="{76957DED-972D-45F9-B7C3-AC344081A629}" type="slidenum">
              <a:rPr lang="fr-FR" smtClean="0"/>
              <a:t>‹N°›</a:t>
            </a:fld>
            <a:endParaRPr lang="fr-FR"/>
          </a:p>
        </p:txBody>
      </p:sp>
    </p:spTree>
    <p:extLst>
      <p:ext uri="{BB962C8B-B14F-4D97-AF65-F5344CB8AC3E}">
        <p14:creationId xmlns:p14="http://schemas.microsoft.com/office/powerpoint/2010/main" val="5982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CBF4FB-C2CC-4EFF-B743-FE28CD01C91F}" type="datetime1">
              <a:rPr lang="fr-FR" smtClean="0"/>
              <a:t>09/11/2021</a:t>
            </a:fld>
            <a:endParaRPr lang="fr-FR"/>
          </a:p>
        </p:txBody>
      </p:sp>
      <p:sp>
        <p:nvSpPr>
          <p:cNvPr id="4" name="Espace réservé du pied de page 3"/>
          <p:cNvSpPr>
            <a:spLocks noGrp="1"/>
          </p:cNvSpPr>
          <p:nvPr>
            <p:ph type="ftr" sz="quarter" idx="11"/>
          </p:nvPr>
        </p:nvSpPr>
        <p:spPr/>
        <p:txBody>
          <a:bodyPr/>
          <a:lstStyle/>
          <a:p>
            <a:r>
              <a:rPr lang="fr-FR" smtClean="0"/>
              <a:t>Circonscription de Rambouillet 2018 2019</a:t>
            </a:r>
            <a:endParaRPr lang="fr-FR"/>
          </a:p>
        </p:txBody>
      </p:sp>
      <p:sp>
        <p:nvSpPr>
          <p:cNvPr id="5" name="Espace réservé du numéro de diapositive 4"/>
          <p:cNvSpPr>
            <a:spLocks noGrp="1"/>
          </p:cNvSpPr>
          <p:nvPr>
            <p:ph type="sldNum" sz="quarter" idx="12"/>
          </p:nvPr>
        </p:nvSpPr>
        <p:spPr/>
        <p:txBody>
          <a:bodyPr/>
          <a:lstStyle/>
          <a:p>
            <a:fld id="{76957DED-972D-45F9-B7C3-AC344081A629}" type="slidenum">
              <a:rPr lang="fr-FR" smtClean="0"/>
              <a:t>‹N°›</a:t>
            </a:fld>
            <a:endParaRPr lang="fr-FR"/>
          </a:p>
        </p:txBody>
      </p:sp>
    </p:spTree>
    <p:extLst>
      <p:ext uri="{BB962C8B-B14F-4D97-AF65-F5344CB8AC3E}">
        <p14:creationId xmlns:p14="http://schemas.microsoft.com/office/powerpoint/2010/main" val="277507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4BE07F-D6E9-4B90-B75D-03D55AA364ED}" type="datetime1">
              <a:rPr lang="fr-FR" smtClean="0"/>
              <a:t>09/11/2021</a:t>
            </a:fld>
            <a:endParaRPr lang="fr-FR"/>
          </a:p>
        </p:txBody>
      </p:sp>
      <p:sp>
        <p:nvSpPr>
          <p:cNvPr id="3" name="Espace réservé du pied de page 2"/>
          <p:cNvSpPr>
            <a:spLocks noGrp="1"/>
          </p:cNvSpPr>
          <p:nvPr>
            <p:ph type="ftr" sz="quarter" idx="11"/>
          </p:nvPr>
        </p:nvSpPr>
        <p:spPr/>
        <p:txBody>
          <a:bodyPr/>
          <a:lstStyle/>
          <a:p>
            <a:r>
              <a:rPr lang="fr-FR" smtClean="0"/>
              <a:t>Circonscription de Rambouillet 2018 2019</a:t>
            </a:r>
            <a:endParaRPr lang="fr-FR"/>
          </a:p>
        </p:txBody>
      </p:sp>
      <p:sp>
        <p:nvSpPr>
          <p:cNvPr id="4" name="Espace réservé du numéro de diapositive 3"/>
          <p:cNvSpPr>
            <a:spLocks noGrp="1"/>
          </p:cNvSpPr>
          <p:nvPr>
            <p:ph type="sldNum" sz="quarter" idx="12"/>
          </p:nvPr>
        </p:nvSpPr>
        <p:spPr/>
        <p:txBody>
          <a:bodyPr/>
          <a:lstStyle/>
          <a:p>
            <a:fld id="{76957DED-972D-45F9-B7C3-AC344081A629}" type="slidenum">
              <a:rPr lang="fr-FR" smtClean="0"/>
              <a:t>‹N°›</a:t>
            </a:fld>
            <a:endParaRPr lang="fr-FR"/>
          </a:p>
        </p:txBody>
      </p:sp>
    </p:spTree>
    <p:extLst>
      <p:ext uri="{BB962C8B-B14F-4D97-AF65-F5344CB8AC3E}">
        <p14:creationId xmlns:p14="http://schemas.microsoft.com/office/powerpoint/2010/main" val="402930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0B6565C-9BFD-4DDD-9959-46D71BFD638E}" type="datetime1">
              <a:rPr lang="fr-FR" smtClean="0"/>
              <a:t>09/11/2021</a:t>
            </a:fld>
            <a:endParaRPr lang="fr-FR"/>
          </a:p>
        </p:txBody>
      </p:sp>
      <p:sp>
        <p:nvSpPr>
          <p:cNvPr id="6" name="Espace réservé du pied de page 5"/>
          <p:cNvSpPr>
            <a:spLocks noGrp="1"/>
          </p:cNvSpPr>
          <p:nvPr>
            <p:ph type="ftr" sz="quarter" idx="11"/>
          </p:nvPr>
        </p:nvSpPr>
        <p:spPr/>
        <p:txBody>
          <a:bodyPr/>
          <a:lstStyle/>
          <a:p>
            <a:r>
              <a:rPr lang="fr-FR" smtClean="0"/>
              <a:t>Circonscription de Rambouillet 2018 2019</a:t>
            </a:r>
            <a:endParaRPr lang="fr-FR"/>
          </a:p>
        </p:txBody>
      </p:sp>
      <p:sp>
        <p:nvSpPr>
          <p:cNvPr id="7" name="Espace réservé du numéro de diapositive 6"/>
          <p:cNvSpPr>
            <a:spLocks noGrp="1"/>
          </p:cNvSpPr>
          <p:nvPr>
            <p:ph type="sldNum" sz="quarter" idx="12"/>
          </p:nvPr>
        </p:nvSpPr>
        <p:spPr/>
        <p:txBody>
          <a:bodyPr/>
          <a:lstStyle/>
          <a:p>
            <a:fld id="{76957DED-972D-45F9-B7C3-AC344081A629}" type="slidenum">
              <a:rPr lang="fr-FR" smtClean="0"/>
              <a:t>‹N°›</a:t>
            </a:fld>
            <a:endParaRPr lang="fr-FR"/>
          </a:p>
        </p:txBody>
      </p:sp>
    </p:spTree>
    <p:extLst>
      <p:ext uri="{BB962C8B-B14F-4D97-AF65-F5344CB8AC3E}">
        <p14:creationId xmlns:p14="http://schemas.microsoft.com/office/powerpoint/2010/main" val="290283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6BDB53-CA81-4359-B116-248EBBC7415A}" type="datetime1">
              <a:rPr lang="fr-FR" smtClean="0"/>
              <a:t>09/11/2021</a:t>
            </a:fld>
            <a:endParaRPr lang="fr-FR"/>
          </a:p>
        </p:txBody>
      </p:sp>
      <p:sp>
        <p:nvSpPr>
          <p:cNvPr id="6" name="Espace réservé du pied de page 5"/>
          <p:cNvSpPr>
            <a:spLocks noGrp="1"/>
          </p:cNvSpPr>
          <p:nvPr>
            <p:ph type="ftr" sz="quarter" idx="11"/>
          </p:nvPr>
        </p:nvSpPr>
        <p:spPr/>
        <p:txBody>
          <a:bodyPr/>
          <a:lstStyle/>
          <a:p>
            <a:r>
              <a:rPr lang="fr-FR" smtClean="0"/>
              <a:t>Circonscription de Rambouillet 2018 2019</a:t>
            </a:r>
            <a:endParaRPr lang="fr-FR"/>
          </a:p>
        </p:txBody>
      </p:sp>
      <p:sp>
        <p:nvSpPr>
          <p:cNvPr id="7" name="Espace réservé du numéro de diapositive 6"/>
          <p:cNvSpPr>
            <a:spLocks noGrp="1"/>
          </p:cNvSpPr>
          <p:nvPr>
            <p:ph type="sldNum" sz="quarter" idx="12"/>
          </p:nvPr>
        </p:nvSpPr>
        <p:spPr/>
        <p:txBody>
          <a:bodyPr/>
          <a:lstStyle/>
          <a:p>
            <a:fld id="{76957DED-972D-45F9-B7C3-AC344081A629}" type="slidenum">
              <a:rPr lang="fr-FR" smtClean="0"/>
              <a:t>‹N°›</a:t>
            </a:fld>
            <a:endParaRPr lang="fr-FR"/>
          </a:p>
        </p:txBody>
      </p:sp>
    </p:spTree>
    <p:extLst>
      <p:ext uri="{BB962C8B-B14F-4D97-AF65-F5344CB8AC3E}">
        <p14:creationId xmlns:p14="http://schemas.microsoft.com/office/powerpoint/2010/main" val="31337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B814-9FAF-459F-9CB8-B2DA7AF4C290}" type="datetime1">
              <a:rPr lang="fr-FR" smtClean="0"/>
              <a:t>09/11/2021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Circonscription de Rambouillet 2018 2019</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57DED-972D-45F9-B7C3-AC344081A629}" type="slidenum">
              <a:rPr lang="fr-FR" smtClean="0"/>
              <a:t>‹N°›</a:t>
            </a:fld>
            <a:endParaRPr lang="fr-FR"/>
          </a:p>
        </p:txBody>
      </p:sp>
    </p:spTree>
    <p:extLst>
      <p:ext uri="{BB962C8B-B14F-4D97-AF65-F5344CB8AC3E}">
        <p14:creationId xmlns:p14="http://schemas.microsoft.com/office/powerpoint/2010/main" val="748475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apspublic.sports.gouv.fr/CarteProRecherche/Recherch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education.gouv.fr/pid25535/bulletin_officiel.html?cid_bo=8110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ac-versailles.fr/documents-reglementaires-pour-l-eps-dans-les-yvelines-122786"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30740" y="2467842"/>
            <a:ext cx="6858000" cy="1657867"/>
          </a:xfrm>
        </p:spPr>
        <p:txBody>
          <a:bodyPr>
            <a:noAutofit/>
          </a:bodyPr>
          <a:lstStyle/>
          <a:p>
            <a:r>
              <a:rPr lang="fr-FR" sz="2700" b="1" dirty="0"/>
              <a:t>Nouvelle convention départementale modifiant les procédures d’agrément des intervenants extérieurs et de validation des projets de </a:t>
            </a:r>
            <a:r>
              <a:rPr lang="fr-FR" sz="2700" b="1" dirty="0" err="1"/>
              <a:t>co</a:t>
            </a:r>
            <a:r>
              <a:rPr lang="fr-FR" sz="2700" b="1" dirty="0"/>
              <a:t>-intervention en EPS.</a:t>
            </a:r>
            <a:endParaRPr lang="fr-FR" sz="2400" b="1" dirty="0">
              <a:solidFill>
                <a:srgbClr val="FF0000"/>
              </a:solidFill>
            </a:endParaRPr>
          </a:p>
        </p:txBody>
      </p:sp>
      <p:sp>
        <p:nvSpPr>
          <p:cNvPr id="3" name="Sous-titre 2"/>
          <p:cNvSpPr>
            <a:spLocks noGrp="1"/>
          </p:cNvSpPr>
          <p:nvPr>
            <p:ph type="subTitle" idx="1"/>
          </p:nvPr>
        </p:nvSpPr>
        <p:spPr>
          <a:xfrm>
            <a:off x="1143000" y="4210050"/>
            <a:ext cx="6858000" cy="700769"/>
          </a:xfrm>
        </p:spPr>
        <p:txBody>
          <a:bodyPr>
            <a:noAutofit/>
          </a:bodyPr>
          <a:lstStyle/>
          <a:p>
            <a:r>
              <a:rPr lang="fr-FR" b="1" dirty="0" smtClean="0">
                <a:solidFill>
                  <a:srgbClr val="FF0000"/>
                </a:solidFill>
              </a:rPr>
              <a:t>NOVEMBRE 2019</a:t>
            </a:r>
          </a:p>
          <a:p>
            <a:endParaRPr lang="fr-FR" dirty="0"/>
          </a:p>
        </p:txBody>
      </p:sp>
      <p:sp>
        <p:nvSpPr>
          <p:cNvPr id="4" name="ZoneTexte 3"/>
          <p:cNvSpPr txBox="1"/>
          <p:nvPr/>
        </p:nvSpPr>
        <p:spPr>
          <a:xfrm>
            <a:off x="416379" y="5155747"/>
            <a:ext cx="8266339" cy="323165"/>
          </a:xfrm>
          <a:prstGeom prst="rect">
            <a:avLst/>
          </a:prstGeom>
          <a:noFill/>
        </p:spPr>
        <p:txBody>
          <a:bodyPr wrap="square" rtlCol="0">
            <a:spAutoFit/>
          </a:bodyPr>
          <a:lstStyle/>
          <a:p>
            <a:pPr algn="ctr"/>
            <a:r>
              <a:rPr lang="fr-FR" sz="1500">
                <a:solidFill>
                  <a:schemeClr val="accent1">
                    <a:lumMod val="75000"/>
                  </a:schemeClr>
                </a:solidFill>
              </a:rPr>
              <a:t> </a:t>
            </a:r>
            <a:r>
              <a:rPr lang="fr-FR" sz="1500" b="1">
                <a:solidFill>
                  <a:schemeClr val="accent1">
                    <a:lumMod val="75000"/>
                  </a:schemeClr>
                </a:solidFill>
              </a:rPr>
              <a:t>Décret n° 2017-766 du 4 mai 2017 / Circulaire interministérielle n° 2017-116 du 6 octobre 2017 </a:t>
            </a:r>
            <a:endParaRPr lang="fr-FR" sz="1500" b="1" dirty="0">
              <a:solidFill>
                <a:schemeClr val="accent1">
                  <a:lumMod val="75000"/>
                </a:schemeClr>
              </a:solidFill>
            </a:endParaRPr>
          </a:p>
        </p:txBody>
      </p:sp>
      <p:sp>
        <p:nvSpPr>
          <p:cNvPr id="6" name="Rectangle 5"/>
          <p:cNvSpPr/>
          <p:nvPr/>
        </p:nvSpPr>
        <p:spPr>
          <a:xfrm>
            <a:off x="282045" y="1257593"/>
            <a:ext cx="3593764" cy="600164"/>
          </a:xfrm>
          <a:prstGeom prst="rect">
            <a:avLst/>
          </a:prstGeom>
        </p:spPr>
        <p:txBody>
          <a:bodyPr wrap="square">
            <a:spAutoFit/>
          </a:bodyPr>
          <a:lstStyle/>
          <a:p>
            <a:r>
              <a:rPr lang="fr-FR" sz="3300" b="1" dirty="0" err="1">
                <a:solidFill>
                  <a:srgbClr val="951B80"/>
                </a:solidFill>
              </a:rPr>
              <a:t>Actu@lisez</a:t>
            </a:r>
            <a:r>
              <a:rPr lang="fr-FR" sz="3300" b="1" dirty="0">
                <a:solidFill>
                  <a:srgbClr val="951B80"/>
                </a:solidFill>
              </a:rPr>
              <a:t> #8</a:t>
            </a:r>
          </a:p>
        </p:txBody>
      </p:sp>
      <p:sp>
        <p:nvSpPr>
          <p:cNvPr id="7" name="Rectangle 6"/>
          <p:cNvSpPr/>
          <p:nvPr/>
        </p:nvSpPr>
        <p:spPr>
          <a:xfrm>
            <a:off x="3966512" y="1407634"/>
            <a:ext cx="3228128" cy="300082"/>
          </a:xfrm>
          <a:prstGeom prst="rect">
            <a:avLst/>
          </a:prstGeom>
        </p:spPr>
        <p:txBody>
          <a:bodyPr wrap="none">
            <a:spAutoFit/>
          </a:bodyPr>
          <a:lstStyle/>
          <a:p>
            <a:r>
              <a:rPr lang="fr-FR" sz="1350" dirty="0"/>
              <a:t>Du 28 novembre 2019 au 5 décembre 2019</a:t>
            </a: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995"/>
          <a:stretch/>
        </p:blipFill>
        <p:spPr bwMode="auto">
          <a:xfrm rot="912739">
            <a:off x="7697403" y="957618"/>
            <a:ext cx="832248" cy="1277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Bulle ronde 10"/>
          <p:cNvSpPr/>
          <p:nvPr/>
        </p:nvSpPr>
        <p:spPr>
          <a:xfrm>
            <a:off x="3275856" y="105513"/>
            <a:ext cx="2304720" cy="1207304"/>
          </a:xfrm>
          <a:prstGeom prst="wedgeEllipseCallout">
            <a:avLst>
              <a:gd name="adj1" fmla="val 145081"/>
              <a:gd name="adj2" fmla="val 46434"/>
            </a:avLst>
          </a:prstGeom>
          <a:solidFill>
            <a:srgbClr val="9AFE2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4000" dirty="0" smtClean="0">
                <a:ln w="0"/>
                <a:solidFill>
                  <a:schemeClr val="accent1"/>
                </a:solidFill>
                <a:effectLst>
                  <a:outerShdw blurRad="38100" dist="25400" dir="5400000" algn="ctr" rotWithShape="0">
                    <a:srgbClr val="6E747A">
                      <a:alpha val="43000"/>
                    </a:srgbClr>
                  </a:outerShdw>
                </a:effectLst>
              </a:rPr>
              <a:t>EPS</a:t>
            </a:r>
            <a:endParaRPr lang="fr-FR" sz="4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1562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342" y="2214222"/>
            <a:ext cx="5841995" cy="3263504"/>
          </a:xfrm>
        </p:spPr>
      </p:pic>
      <p:sp>
        <p:nvSpPr>
          <p:cNvPr id="5" name="ZoneTexte 4"/>
          <p:cNvSpPr txBox="1"/>
          <p:nvPr/>
        </p:nvSpPr>
        <p:spPr>
          <a:xfrm>
            <a:off x="326571" y="4171950"/>
            <a:ext cx="2314575" cy="923330"/>
          </a:xfrm>
          <a:prstGeom prst="rect">
            <a:avLst/>
          </a:prstGeom>
          <a:solidFill>
            <a:srgbClr val="FFFF99"/>
          </a:solidFill>
        </p:spPr>
        <p:txBody>
          <a:bodyPr wrap="square" rtlCol="0">
            <a:spAutoFit/>
          </a:bodyPr>
          <a:lstStyle/>
          <a:p>
            <a:r>
              <a:rPr lang="fr-FR" sz="1350" dirty="0"/>
              <a:t>Le demandeur (</a:t>
            </a:r>
            <a:r>
              <a:rPr lang="fr-FR" sz="1350" b="1" dirty="0"/>
              <a:t>l’enseignant de la classe</a:t>
            </a:r>
            <a:r>
              <a:rPr lang="fr-FR" sz="1350" dirty="0"/>
              <a:t>) remplit tous les  différents champs </a:t>
            </a:r>
            <a:r>
              <a:rPr lang="fr-FR" sz="1350" u="sng" dirty="0"/>
              <a:t>obligatoires</a:t>
            </a:r>
            <a:r>
              <a:rPr lang="fr-FR" sz="1350" dirty="0"/>
              <a:t>. </a:t>
            </a:r>
          </a:p>
        </p:txBody>
      </p:sp>
      <p:sp>
        <p:nvSpPr>
          <p:cNvPr id="3" name="ZoneTexte 2"/>
          <p:cNvSpPr txBox="1"/>
          <p:nvPr/>
        </p:nvSpPr>
        <p:spPr>
          <a:xfrm>
            <a:off x="326571" y="2214222"/>
            <a:ext cx="2130879" cy="923330"/>
          </a:xfrm>
          <a:prstGeom prst="rect">
            <a:avLst/>
          </a:prstGeom>
          <a:solidFill>
            <a:srgbClr val="FFFF99"/>
          </a:solidFill>
        </p:spPr>
        <p:txBody>
          <a:bodyPr wrap="square" rtlCol="0">
            <a:spAutoFit/>
          </a:bodyPr>
          <a:lstStyle/>
          <a:p>
            <a:r>
              <a:rPr lang="fr-FR" sz="1350" u="sng" dirty="0"/>
              <a:t>Activités concernées </a:t>
            </a:r>
            <a:r>
              <a:rPr lang="fr-FR" sz="1350" dirty="0"/>
              <a:t>:</a:t>
            </a:r>
          </a:p>
          <a:p>
            <a:pPr marL="214313" indent="-214313">
              <a:buFontTx/>
              <a:buChar char="-"/>
            </a:pPr>
            <a:r>
              <a:rPr lang="fr-FR" sz="1350" dirty="0"/>
              <a:t>Natation</a:t>
            </a:r>
          </a:p>
          <a:p>
            <a:pPr marL="214313" indent="-214313">
              <a:buFontTx/>
              <a:buChar char="-"/>
            </a:pPr>
            <a:r>
              <a:rPr lang="fr-FR" sz="1350" dirty="0"/>
              <a:t>Cyclisme</a:t>
            </a:r>
          </a:p>
          <a:p>
            <a:pPr marL="214313" indent="-214313">
              <a:buFontTx/>
              <a:buChar char="-"/>
            </a:pPr>
            <a:r>
              <a:rPr lang="fr-FR" sz="1350" dirty="0"/>
              <a:t>…</a:t>
            </a:r>
          </a:p>
        </p:txBody>
      </p:sp>
      <p:cxnSp>
        <p:nvCxnSpPr>
          <p:cNvPr id="8" name="Connecteur droit avec flèche 7"/>
          <p:cNvCxnSpPr/>
          <p:nvPr/>
        </p:nvCxnSpPr>
        <p:spPr>
          <a:xfrm>
            <a:off x="1992085" y="2560471"/>
            <a:ext cx="979715" cy="468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619672" y="273825"/>
            <a:ext cx="6110968" cy="1200329"/>
          </a:xfrm>
          <a:prstGeom prst="rect">
            <a:avLst/>
          </a:prstGeom>
          <a:noFill/>
        </p:spPr>
        <p:txBody>
          <a:bodyPr wrap="square" rtlCol="0">
            <a:spAutoFit/>
          </a:bodyPr>
          <a:lstStyle/>
          <a:p>
            <a:pPr algn="ctr"/>
            <a:r>
              <a:rPr lang="fr-FR" sz="2400" b="1" dirty="0"/>
              <a:t>Demande d’agrément intervenant extérieur bénévole </a:t>
            </a:r>
          </a:p>
          <a:p>
            <a:pPr algn="ctr"/>
            <a:r>
              <a:rPr lang="fr-FR" sz="2400" b="1" dirty="0"/>
              <a:t>( Fiche 1</a:t>
            </a:r>
            <a:r>
              <a:rPr lang="fr-FR" sz="2400" b="1" dirty="0" smtClean="0"/>
              <a:t>) </a:t>
            </a:r>
            <a:r>
              <a:rPr lang="fr-FR" sz="2000" b="1" i="1" dirty="0" smtClean="0"/>
              <a:t>suite</a:t>
            </a:r>
            <a:endParaRPr lang="fr-FR" sz="2000" b="1" i="1" dirty="0"/>
          </a:p>
        </p:txBody>
      </p:sp>
      <p:sp>
        <p:nvSpPr>
          <p:cNvPr id="7" name="Rectangle 6"/>
          <p:cNvSpPr/>
          <p:nvPr/>
        </p:nvSpPr>
        <p:spPr>
          <a:xfrm>
            <a:off x="409946" y="1723073"/>
            <a:ext cx="982064" cy="369332"/>
          </a:xfrm>
          <a:prstGeom prst="rect">
            <a:avLst/>
          </a:prstGeom>
        </p:spPr>
        <p:txBody>
          <a:bodyPr wrap="none">
            <a:spAutoFit/>
          </a:bodyPr>
          <a:lstStyle/>
          <a:p>
            <a:r>
              <a:rPr lang="fr-FR" dirty="0"/>
              <a:t>Activités</a:t>
            </a:r>
          </a:p>
        </p:txBody>
      </p:sp>
    </p:spTree>
    <p:extLst>
      <p:ext uri="{BB962C8B-B14F-4D97-AF65-F5344CB8AC3E}">
        <p14:creationId xmlns:p14="http://schemas.microsoft.com/office/powerpoint/2010/main" val="3831027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4042" y="2385672"/>
            <a:ext cx="4441309" cy="3263504"/>
          </a:xfrm>
        </p:spPr>
      </p:pic>
      <p:sp>
        <p:nvSpPr>
          <p:cNvPr id="5" name="ZoneTexte 4"/>
          <p:cNvSpPr txBox="1"/>
          <p:nvPr/>
        </p:nvSpPr>
        <p:spPr>
          <a:xfrm>
            <a:off x="442881" y="3124336"/>
            <a:ext cx="2718707" cy="738664"/>
          </a:xfrm>
          <a:prstGeom prst="rect">
            <a:avLst/>
          </a:prstGeom>
          <a:solidFill>
            <a:srgbClr val="FFFF99"/>
          </a:solidFill>
        </p:spPr>
        <p:txBody>
          <a:bodyPr wrap="square" rtlCol="0">
            <a:spAutoFit/>
          </a:bodyPr>
          <a:lstStyle/>
          <a:p>
            <a:r>
              <a:rPr lang="fr-FR" sz="1500" dirty="0" smtClean="0"/>
              <a:t>NB </a:t>
            </a:r>
            <a:r>
              <a:rPr lang="fr-FR" sz="1500" dirty="0"/>
              <a:t>: </a:t>
            </a:r>
            <a:r>
              <a:rPr lang="fr-FR" sz="1350" dirty="0"/>
              <a:t>Un bouton permet de répéter le bloc pour saisir plusieurs bénévoles dans la même demande</a:t>
            </a:r>
          </a:p>
        </p:txBody>
      </p:sp>
      <p:cxnSp>
        <p:nvCxnSpPr>
          <p:cNvPr id="7" name="Connecteur droit avec flèche 6"/>
          <p:cNvCxnSpPr/>
          <p:nvPr/>
        </p:nvCxnSpPr>
        <p:spPr>
          <a:xfrm flipV="1">
            <a:off x="3161588" y="2877911"/>
            <a:ext cx="1181875" cy="5984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11560" y="4293096"/>
            <a:ext cx="2828925" cy="715581"/>
          </a:xfrm>
          <a:prstGeom prst="rect">
            <a:avLst/>
          </a:prstGeom>
          <a:solidFill>
            <a:srgbClr val="FFFF99"/>
          </a:solidFill>
        </p:spPr>
        <p:txBody>
          <a:bodyPr wrap="square" rtlCol="0">
            <a:spAutoFit/>
          </a:bodyPr>
          <a:lstStyle/>
          <a:p>
            <a:r>
              <a:rPr lang="fr-FR" sz="1350" dirty="0"/>
              <a:t>Le demandeur (</a:t>
            </a:r>
            <a:r>
              <a:rPr lang="fr-FR" sz="1350" b="1" dirty="0"/>
              <a:t>l’enseignant de la classe</a:t>
            </a:r>
            <a:r>
              <a:rPr lang="fr-FR" sz="1350" dirty="0"/>
              <a:t>) remplit tous les différents champs </a:t>
            </a:r>
            <a:r>
              <a:rPr lang="fr-FR" sz="1350" u="sng" dirty="0"/>
              <a:t>obligatoires</a:t>
            </a:r>
            <a:r>
              <a:rPr lang="fr-FR" sz="1350" dirty="0"/>
              <a:t>. </a:t>
            </a:r>
          </a:p>
        </p:txBody>
      </p:sp>
      <p:sp>
        <p:nvSpPr>
          <p:cNvPr id="9" name="ZoneTexte 8"/>
          <p:cNvSpPr txBox="1"/>
          <p:nvPr/>
        </p:nvSpPr>
        <p:spPr>
          <a:xfrm>
            <a:off x="1414041" y="387177"/>
            <a:ext cx="6110968" cy="1200329"/>
          </a:xfrm>
          <a:prstGeom prst="rect">
            <a:avLst/>
          </a:prstGeom>
          <a:noFill/>
        </p:spPr>
        <p:txBody>
          <a:bodyPr wrap="square" rtlCol="0">
            <a:spAutoFit/>
          </a:bodyPr>
          <a:lstStyle/>
          <a:p>
            <a:pPr algn="ctr"/>
            <a:r>
              <a:rPr lang="fr-FR" sz="2400" b="1" dirty="0"/>
              <a:t>Demande d’agrément intervenant extérieur bénévole </a:t>
            </a:r>
          </a:p>
          <a:p>
            <a:pPr algn="ctr"/>
            <a:r>
              <a:rPr lang="fr-FR" sz="2400" b="1" dirty="0"/>
              <a:t>( Fiche 1</a:t>
            </a:r>
            <a:r>
              <a:rPr lang="fr-FR" sz="2400" b="1" dirty="0" smtClean="0"/>
              <a:t>) </a:t>
            </a:r>
            <a:r>
              <a:rPr lang="fr-FR" sz="2000" b="1" i="1" dirty="0" smtClean="0"/>
              <a:t>suite</a:t>
            </a:r>
            <a:endParaRPr lang="fr-FR" sz="2000" b="1" i="1" dirty="0"/>
          </a:p>
        </p:txBody>
      </p:sp>
      <p:sp>
        <p:nvSpPr>
          <p:cNvPr id="3" name="Rectangle 2"/>
          <p:cNvSpPr/>
          <p:nvPr/>
        </p:nvSpPr>
        <p:spPr>
          <a:xfrm>
            <a:off x="395536" y="2016340"/>
            <a:ext cx="3755836" cy="369332"/>
          </a:xfrm>
          <a:prstGeom prst="rect">
            <a:avLst/>
          </a:prstGeom>
        </p:spPr>
        <p:txBody>
          <a:bodyPr wrap="none">
            <a:spAutoFit/>
          </a:bodyPr>
          <a:lstStyle/>
          <a:p>
            <a:r>
              <a:rPr lang="fr-FR" dirty="0"/>
              <a:t>Identité de l’intervenant bénévole (1)</a:t>
            </a:r>
          </a:p>
        </p:txBody>
      </p:sp>
    </p:spTree>
    <p:extLst>
      <p:ext uri="{BB962C8B-B14F-4D97-AF65-F5344CB8AC3E}">
        <p14:creationId xmlns:p14="http://schemas.microsoft.com/office/powerpoint/2010/main" val="1929290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864" y="2492896"/>
            <a:ext cx="5274726" cy="3451522"/>
          </a:xfrm>
        </p:spPr>
      </p:pic>
      <p:sp>
        <p:nvSpPr>
          <p:cNvPr id="3" name="ZoneTexte 2"/>
          <p:cNvSpPr txBox="1"/>
          <p:nvPr/>
        </p:nvSpPr>
        <p:spPr>
          <a:xfrm>
            <a:off x="277587" y="4023782"/>
            <a:ext cx="2782246" cy="1131079"/>
          </a:xfrm>
          <a:prstGeom prst="rect">
            <a:avLst/>
          </a:prstGeom>
          <a:solidFill>
            <a:srgbClr val="FFFF99"/>
          </a:solidFill>
        </p:spPr>
        <p:txBody>
          <a:bodyPr wrap="square" rtlCol="0">
            <a:spAutoFit/>
          </a:bodyPr>
          <a:lstStyle/>
          <a:p>
            <a:r>
              <a:rPr lang="fr-FR" sz="1350" dirty="0"/>
              <a:t>NB : </a:t>
            </a:r>
            <a:r>
              <a:rPr lang="fr-FR" sz="1350" i="1" dirty="0"/>
              <a:t>Pour la </a:t>
            </a:r>
            <a:r>
              <a:rPr lang="fr-FR" sz="1350" b="1" i="1" dirty="0"/>
              <a:t>natation</a:t>
            </a:r>
            <a:r>
              <a:rPr lang="fr-FR" sz="1350" i="1" dirty="0"/>
              <a:t>, les intervenants devront passer un test conforme aux dispositions départementales ou</a:t>
            </a:r>
          </a:p>
          <a:p>
            <a:r>
              <a:rPr lang="fr-FR" sz="1350" i="1" dirty="0"/>
              <a:t>attester d’une formation spécifique</a:t>
            </a:r>
            <a:endParaRPr lang="fr-FR" sz="1350" dirty="0"/>
          </a:p>
        </p:txBody>
      </p:sp>
      <p:sp>
        <p:nvSpPr>
          <p:cNvPr id="5" name="ZoneTexte 4"/>
          <p:cNvSpPr txBox="1"/>
          <p:nvPr/>
        </p:nvSpPr>
        <p:spPr>
          <a:xfrm>
            <a:off x="1414041" y="387177"/>
            <a:ext cx="6110968" cy="1200329"/>
          </a:xfrm>
          <a:prstGeom prst="rect">
            <a:avLst/>
          </a:prstGeom>
          <a:noFill/>
        </p:spPr>
        <p:txBody>
          <a:bodyPr wrap="square" rtlCol="0">
            <a:spAutoFit/>
          </a:bodyPr>
          <a:lstStyle/>
          <a:p>
            <a:pPr algn="ctr"/>
            <a:r>
              <a:rPr lang="fr-FR" sz="2400" b="1" dirty="0"/>
              <a:t>Demande d’agrément intervenant extérieur bénévole </a:t>
            </a:r>
          </a:p>
          <a:p>
            <a:pPr algn="ctr"/>
            <a:r>
              <a:rPr lang="fr-FR" sz="2400" b="1" dirty="0"/>
              <a:t>( Fiche 1</a:t>
            </a:r>
            <a:r>
              <a:rPr lang="fr-FR" sz="2400" b="1" dirty="0" smtClean="0"/>
              <a:t>) </a:t>
            </a:r>
            <a:r>
              <a:rPr lang="fr-FR" sz="2000" b="1" i="1" dirty="0" smtClean="0"/>
              <a:t>suite</a:t>
            </a:r>
            <a:endParaRPr lang="fr-FR" sz="2000" b="1" i="1" dirty="0"/>
          </a:p>
        </p:txBody>
      </p:sp>
      <p:sp>
        <p:nvSpPr>
          <p:cNvPr id="6" name="Rectangle 5"/>
          <p:cNvSpPr/>
          <p:nvPr/>
        </p:nvSpPr>
        <p:spPr>
          <a:xfrm>
            <a:off x="277587" y="1916832"/>
            <a:ext cx="3755836" cy="369332"/>
          </a:xfrm>
          <a:prstGeom prst="rect">
            <a:avLst/>
          </a:prstGeom>
        </p:spPr>
        <p:txBody>
          <a:bodyPr wrap="none">
            <a:spAutoFit/>
          </a:bodyPr>
          <a:lstStyle/>
          <a:p>
            <a:r>
              <a:rPr lang="fr-FR" dirty="0"/>
              <a:t>Identité de l’intervenant bénévole (2)</a:t>
            </a:r>
          </a:p>
        </p:txBody>
      </p:sp>
    </p:spTree>
    <p:extLst>
      <p:ext uri="{BB962C8B-B14F-4D97-AF65-F5344CB8AC3E}">
        <p14:creationId xmlns:p14="http://schemas.microsoft.com/office/powerpoint/2010/main" val="1817290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995936" y="3322006"/>
            <a:ext cx="4464844" cy="585788"/>
          </a:xfrm>
        </p:spPr>
      </p:pic>
      <p:sp>
        <p:nvSpPr>
          <p:cNvPr id="6" name="ZoneTexte 5"/>
          <p:cNvSpPr txBox="1"/>
          <p:nvPr/>
        </p:nvSpPr>
        <p:spPr>
          <a:xfrm>
            <a:off x="628651" y="3049361"/>
            <a:ext cx="2947307" cy="1131079"/>
          </a:xfrm>
          <a:prstGeom prst="rect">
            <a:avLst/>
          </a:prstGeom>
          <a:solidFill>
            <a:srgbClr val="FFFF99"/>
          </a:solidFill>
        </p:spPr>
        <p:txBody>
          <a:bodyPr wrap="square" rtlCol="0">
            <a:spAutoFit/>
          </a:bodyPr>
          <a:lstStyle/>
          <a:p>
            <a:r>
              <a:rPr lang="fr-FR" sz="1350" dirty="0"/>
              <a:t>En fin de saisie, le demandeur peut enregistrer le brouillon pour compléter la demande ultérieurement.</a:t>
            </a:r>
          </a:p>
          <a:p>
            <a:r>
              <a:rPr lang="fr-FR" sz="1350" dirty="0"/>
              <a:t>Ou bien valider la demande en cliquant sur « Déposer le dossier ».</a:t>
            </a:r>
          </a:p>
        </p:txBody>
      </p:sp>
    </p:spTree>
    <p:extLst>
      <p:ext uri="{BB962C8B-B14F-4D97-AF65-F5344CB8AC3E}">
        <p14:creationId xmlns:p14="http://schemas.microsoft.com/office/powerpoint/2010/main" val="4130708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1800" b="1" dirty="0"/>
              <a:t>Demande d’agrément intervenant extérieur rémunéré </a:t>
            </a:r>
            <a:br>
              <a:rPr lang="fr-FR" sz="1800" b="1" dirty="0"/>
            </a:br>
            <a:r>
              <a:rPr lang="fr-FR" sz="1800" b="1" dirty="0"/>
              <a:t/>
            </a:r>
            <a:br>
              <a:rPr lang="fr-FR" sz="1800" b="1" dirty="0"/>
            </a:br>
            <a:r>
              <a:rPr lang="fr-FR" sz="1800" b="1" dirty="0"/>
              <a:t>( Fiche 2)</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7333" y="2583996"/>
            <a:ext cx="5788454" cy="2427709"/>
          </a:xfrm>
        </p:spPr>
      </p:pic>
      <p:grpSp>
        <p:nvGrpSpPr>
          <p:cNvPr id="10" name="Groupe 9"/>
          <p:cNvGrpSpPr/>
          <p:nvPr/>
        </p:nvGrpSpPr>
        <p:grpSpPr>
          <a:xfrm>
            <a:off x="628650" y="2946774"/>
            <a:ext cx="4704036" cy="1670552"/>
            <a:chOff x="838200" y="2786032"/>
            <a:chExt cx="6272048" cy="2227402"/>
          </a:xfrm>
        </p:grpSpPr>
        <p:sp>
          <p:nvSpPr>
            <p:cNvPr id="6" name="ZoneTexte 5"/>
            <p:cNvSpPr txBox="1"/>
            <p:nvPr/>
          </p:nvSpPr>
          <p:spPr>
            <a:xfrm>
              <a:off x="838200" y="2786032"/>
              <a:ext cx="2721429" cy="677108"/>
            </a:xfrm>
            <a:prstGeom prst="rect">
              <a:avLst/>
            </a:prstGeom>
            <a:solidFill>
              <a:srgbClr val="FFFF99"/>
            </a:solidFill>
          </p:spPr>
          <p:txBody>
            <a:bodyPr wrap="square" rtlCol="0">
              <a:spAutoFit/>
            </a:bodyPr>
            <a:lstStyle/>
            <a:p>
              <a:r>
                <a:rPr lang="fr-FR" sz="1350" b="1" dirty="0"/>
                <a:t>L’intervenant</a:t>
              </a:r>
              <a:r>
                <a:rPr lang="fr-FR" sz="1350" dirty="0"/>
                <a:t> clique sur « Rambouillet </a:t>
              </a:r>
              <a:r>
                <a:rPr lang="fr-FR" sz="1350" dirty="0" smtClean="0"/>
                <a:t>»</a:t>
              </a:r>
              <a:endParaRPr lang="fr-FR" sz="1350" dirty="0"/>
            </a:p>
          </p:txBody>
        </p:sp>
        <p:cxnSp>
          <p:nvCxnSpPr>
            <p:cNvPr id="8" name="Connecteur droit avec flèche 7"/>
            <p:cNvCxnSpPr/>
            <p:nvPr/>
          </p:nvCxnSpPr>
          <p:spPr>
            <a:xfrm>
              <a:off x="3042745" y="3247697"/>
              <a:ext cx="4067503" cy="17657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5050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664" y="1604282"/>
            <a:ext cx="4401124" cy="3998289"/>
          </a:xfrm>
        </p:spPr>
      </p:pic>
      <p:sp>
        <p:nvSpPr>
          <p:cNvPr id="7" name="ZoneTexte 6"/>
          <p:cNvSpPr txBox="1"/>
          <p:nvPr/>
        </p:nvSpPr>
        <p:spPr>
          <a:xfrm>
            <a:off x="5351691" y="3282044"/>
            <a:ext cx="2477860" cy="1546577"/>
          </a:xfrm>
          <a:prstGeom prst="rect">
            <a:avLst/>
          </a:prstGeom>
          <a:solidFill>
            <a:srgbClr val="FFFF99"/>
          </a:solidFill>
        </p:spPr>
        <p:txBody>
          <a:bodyPr wrap="square" rtlCol="0">
            <a:spAutoFit/>
          </a:bodyPr>
          <a:lstStyle/>
          <a:p>
            <a:pPr algn="ctr"/>
            <a:r>
              <a:rPr lang="fr-FR" sz="1350" b="1" dirty="0"/>
              <a:t>L’intervenant</a:t>
            </a:r>
            <a:r>
              <a:rPr lang="fr-FR" sz="1350" dirty="0"/>
              <a:t> crée un compte </a:t>
            </a:r>
          </a:p>
          <a:p>
            <a:pPr algn="ctr"/>
            <a:r>
              <a:rPr lang="fr-FR" sz="1350" dirty="0"/>
              <a:t>«  </a:t>
            </a:r>
            <a:r>
              <a:rPr lang="fr-FR" sz="1350" dirty="0" err="1"/>
              <a:t>demarches</a:t>
            </a:r>
            <a:r>
              <a:rPr lang="fr-FR" sz="1350" dirty="0"/>
              <a:t> simplifiees.fr » </a:t>
            </a:r>
          </a:p>
          <a:p>
            <a:pPr algn="ctr"/>
            <a:r>
              <a:rPr lang="fr-FR" sz="1350" dirty="0"/>
              <a:t>(ou a déjà un compte)</a:t>
            </a:r>
          </a:p>
          <a:p>
            <a:pPr algn="ctr"/>
            <a:r>
              <a:rPr lang="fr-FR" sz="1350" dirty="0"/>
              <a:t>avec obligatoirement  une adresse mail qui fonctionne pour pouvoir formuler une demande</a:t>
            </a:r>
          </a:p>
        </p:txBody>
      </p:sp>
      <p:cxnSp>
        <p:nvCxnSpPr>
          <p:cNvPr id="10" name="Connecteur droit avec flèche 9"/>
          <p:cNvCxnSpPr/>
          <p:nvPr/>
        </p:nvCxnSpPr>
        <p:spPr>
          <a:xfrm flipH="1" flipV="1">
            <a:off x="5057775" y="2673996"/>
            <a:ext cx="1057275" cy="6080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itre 1"/>
          <p:cNvSpPr>
            <a:spLocks noGrp="1"/>
          </p:cNvSpPr>
          <p:nvPr>
            <p:ph type="title"/>
          </p:nvPr>
        </p:nvSpPr>
        <p:spPr>
          <a:xfrm>
            <a:off x="457200" y="274638"/>
            <a:ext cx="8229600" cy="1143000"/>
          </a:xfrm>
        </p:spPr>
        <p:txBody>
          <a:bodyPr>
            <a:normAutofit/>
          </a:bodyPr>
          <a:lstStyle/>
          <a:p>
            <a:pPr algn="ctr"/>
            <a:r>
              <a:rPr lang="fr-FR" sz="1800" b="1" dirty="0"/>
              <a:t>Demande d’agrément intervenant extérieur rémunéré </a:t>
            </a:r>
            <a:br>
              <a:rPr lang="fr-FR" sz="1800" b="1" dirty="0"/>
            </a:br>
            <a:r>
              <a:rPr lang="fr-FR" sz="1800" b="1" dirty="0"/>
              <a:t/>
            </a:r>
            <a:br>
              <a:rPr lang="fr-FR" sz="1800" b="1" dirty="0"/>
            </a:br>
            <a:r>
              <a:rPr lang="fr-FR" sz="1800" b="1" dirty="0"/>
              <a:t>( Fiche 2</a:t>
            </a:r>
            <a:r>
              <a:rPr lang="fr-FR" sz="1800" b="1" dirty="0" smtClean="0"/>
              <a:t>) </a:t>
            </a:r>
            <a:r>
              <a:rPr lang="fr-FR" sz="1800" b="1" i="1" dirty="0" smtClean="0"/>
              <a:t>Suite</a:t>
            </a:r>
            <a:endParaRPr lang="fr-FR" sz="1800" b="1" i="1" dirty="0"/>
          </a:p>
        </p:txBody>
      </p:sp>
    </p:spTree>
    <p:extLst>
      <p:ext uri="{BB962C8B-B14F-4D97-AF65-F5344CB8AC3E}">
        <p14:creationId xmlns:p14="http://schemas.microsoft.com/office/powerpoint/2010/main" val="4075431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916832"/>
            <a:ext cx="8229600" cy="3196952"/>
          </a:xfrm>
        </p:spPr>
        <p:txBody>
          <a:bodyPr>
            <a:normAutofit/>
          </a:bodyPr>
          <a:lstStyle/>
          <a:p>
            <a:pPr marL="0" indent="0">
              <a:buNone/>
            </a:pPr>
            <a:r>
              <a:rPr lang="fr-FR" sz="2400" dirty="0" smtClean="0"/>
              <a:t>Les </a:t>
            </a:r>
            <a:r>
              <a:rPr lang="fr-FR" sz="2400" dirty="0"/>
              <a:t>accompagnateurs bénévoles qui, par définition, ne concourent pas à l'enseignement des activités physiques et sportives, </a:t>
            </a:r>
            <a:r>
              <a:rPr lang="fr-FR" sz="2400" b="1" dirty="0"/>
              <a:t>ne sont pas soumis à l'agrément préalable des services de l'éducation nationale</a:t>
            </a:r>
            <a:r>
              <a:rPr lang="fr-FR" sz="2400" dirty="0"/>
              <a:t>. </a:t>
            </a:r>
            <a:endParaRPr lang="fr-FR" sz="2400" dirty="0" smtClean="0"/>
          </a:p>
          <a:p>
            <a:pPr marL="0" indent="0">
              <a:buNone/>
            </a:pPr>
            <a:r>
              <a:rPr lang="fr-FR" sz="2400" dirty="0" smtClean="0"/>
              <a:t>Toutefois</a:t>
            </a:r>
            <a:r>
              <a:rPr lang="fr-FR" sz="2400" dirty="0"/>
              <a:t>, </a:t>
            </a:r>
            <a:r>
              <a:rPr lang="fr-FR" sz="2400" dirty="0">
                <a:solidFill>
                  <a:srgbClr val="FF0000"/>
                </a:solidFill>
              </a:rPr>
              <a:t>leur participation est soumise à l'autorisation préalable du directeur d'école</a:t>
            </a:r>
            <a:r>
              <a:rPr lang="fr-FR" sz="2400" dirty="0"/>
              <a:t>. </a:t>
            </a:r>
            <a:endParaRPr lang="fr-FR" sz="2400" dirty="0" smtClean="0"/>
          </a:p>
          <a:p>
            <a:pPr marL="0" indent="0">
              <a:buNone/>
            </a:pPr>
            <a:r>
              <a:rPr lang="fr-FR" sz="2400" b="1" dirty="0" smtClean="0"/>
              <a:t>En </a:t>
            </a:r>
            <a:r>
              <a:rPr lang="fr-FR" sz="2400" b="1" dirty="0"/>
              <a:t>tout état de cause, un accompagnateur bénévole ne peut se retrouver isolé avec un élève</a:t>
            </a:r>
            <a:r>
              <a:rPr lang="fr-FR" sz="2400" dirty="0"/>
              <a:t>.</a:t>
            </a:r>
          </a:p>
          <a:p>
            <a:pPr marL="0" indent="0">
              <a:buNone/>
            </a:pPr>
            <a:endParaRPr lang="fr-FR" sz="2400" dirty="0"/>
          </a:p>
        </p:txBody>
      </p:sp>
      <p:sp>
        <p:nvSpPr>
          <p:cNvPr id="5" name="Rectangle 4"/>
          <p:cNvSpPr/>
          <p:nvPr/>
        </p:nvSpPr>
        <p:spPr>
          <a:xfrm>
            <a:off x="2339752" y="476672"/>
            <a:ext cx="3820533" cy="584775"/>
          </a:xfrm>
          <a:prstGeom prst="rect">
            <a:avLst/>
          </a:prstGeom>
        </p:spPr>
        <p:txBody>
          <a:bodyPr wrap="none">
            <a:spAutoFit/>
          </a:bodyPr>
          <a:lstStyle/>
          <a:p>
            <a:r>
              <a:rPr lang="fr-FR" sz="3200" b="1" dirty="0"/>
              <a:t>Les accompagnateurs</a:t>
            </a:r>
            <a:endParaRPr lang="fr-FR" sz="3200" dirty="0"/>
          </a:p>
        </p:txBody>
      </p:sp>
    </p:spTree>
    <p:extLst>
      <p:ext uri="{BB962C8B-B14F-4D97-AF65-F5344CB8AC3E}">
        <p14:creationId xmlns:p14="http://schemas.microsoft.com/office/powerpoint/2010/main" val="3324850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476672"/>
            <a:ext cx="5915000" cy="562074"/>
          </a:xfrm>
        </p:spPr>
        <p:txBody>
          <a:bodyPr>
            <a:noAutofit/>
          </a:bodyPr>
          <a:lstStyle/>
          <a:p>
            <a:pPr algn="ctr"/>
            <a:r>
              <a:rPr lang="fr-FR" sz="3200" b="1" dirty="0"/>
              <a:t>Rôle du directeur d’école </a:t>
            </a:r>
            <a:endParaRPr lang="fr-FR" sz="3200" dirty="0"/>
          </a:p>
        </p:txBody>
      </p:sp>
      <p:sp>
        <p:nvSpPr>
          <p:cNvPr id="3" name="Espace réservé du contenu 2"/>
          <p:cNvSpPr>
            <a:spLocks noGrp="1"/>
          </p:cNvSpPr>
          <p:nvPr>
            <p:ph idx="1"/>
          </p:nvPr>
        </p:nvSpPr>
        <p:spPr>
          <a:xfrm>
            <a:off x="539552" y="1340769"/>
            <a:ext cx="7886700" cy="4824536"/>
          </a:xfrm>
        </p:spPr>
        <p:txBody>
          <a:bodyPr>
            <a:noAutofit/>
          </a:bodyPr>
          <a:lstStyle/>
          <a:p>
            <a:pPr marL="0" indent="0">
              <a:buNone/>
            </a:pPr>
            <a:r>
              <a:rPr lang="fr-FR" sz="2000" dirty="0" smtClean="0"/>
              <a:t>«</a:t>
            </a:r>
            <a:r>
              <a:rPr lang="fr-FR" sz="2000" dirty="0"/>
              <a:t> </a:t>
            </a:r>
            <a:r>
              <a:rPr lang="fr-FR" sz="2000" dirty="0">
                <a:solidFill>
                  <a:srgbClr val="FF0000"/>
                </a:solidFill>
              </a:rPr>
              <a:t>Aucune intervention ne peut débuter avant l’autorisation du directeur d’école </a:t>
            </a:r>
            <a:r>
              <a:rPr lang="fr-FR" sz="2000" dirty="0"/>
              <a:t>qui s’appuiera sur les éléments suivants pour fonder sa décision </a:t>
            </a:r>
            <a:r>
              <a:rPr lang="fr-FR" sz="2000" dirty="0" smtClean="0"/>
              <a:t>:</a:t>
            </a:r>
          </a:p>
          <a:p>
            <a:pPr marL="0" indent="0">
              <a:buNone/>
            </a:pPr>
            <a:endParaRPr lang="fr-FR" sz="1100" dirty="0"/>
          </a:p>
          <a:p>
            <a:pPr lvl="0"/>
            <a:r>
              <a:rPr lang="fr-FR" sz="2000" u="sng" dirty="0"/>
              <a:t>L’agrément effectif </a:t>
            </a:r>
            <a:r>
              <a:rPr lang="fr-FR" sz="2000" dirty="0"/>
              <a:t>des intervenants extérieurs sollicités</a:t>
            </a:r>
          </a:p>
          <a:p>
            <a:pPr lvl="0"/>
            <a:r>
              <a:rPr lang="fr-FR" sz="2000" dirty="0"/>
              <a:t>Le </a:t>
            </a:r>
            <a:r>
              <a:rPr lang="fr-FR" sz="2000" u="sng" dirty="0"/>
              <a:t>projet pédagogique </a:t>
            </a:r>
            <a:r>
              <a:rPr lang="fr-FR" sz="2000" dirty="0"/>
              <a:t>établi par l’enseignant et porté à la connaissance de l’IEN pour éventuelles remarques avant sa mise en œuvre</a:t>
            </a:r>
          </a:p>
          <a:p>
            <a:pPr lvl="0"/>
            <a:r>
              <a:rPr lang="fr-FR" sz="2000" dirty="0"/>
              <a:t>La </a:t>
            </a:r>
            <a:r>
              <a:rPr lang="fr-FR" sz="2000" u="sng" dirty="0"/>
              <a:t>convention de partenariat </a:t>
            </a:r>
            <a:r>
              <a:rPr lang="fr-FR" sz="2000" dirty="0"/>
              <a:t>dûment renseignée et visées par les différentes parties compétentes, en cas d’interventions </a:t>
            </a:r>
            <a:r>
              <a:rPr lang="fr-FR" sz="2000" dirty="0" smtClean="0"/>
              <a:t>régulières (plus </a:t>
            </a:r>
            <a:r>
              <a:rPr lang="fr-FR" sz="2000" dirty="0"/>
              <a:t>de 3 </a:t>
            </a:r>
            <a:r>
              <a:rPr lang="fr-FR" sz="2000" dirty="0" smtClean="0"/>
              <a:t>séances) </a:t>
            </a:r>
          </a:p>
          <a:p>
            <a:pPr marL="0" indent="0">
              <a:buNone/>
            </a:pPr>
            <a:endParaRPr lang="fr-FR" sz="2000" dirty="0"/>
          </a:p>
          <a:p>
            <a:pPr marL="0" indent="0">
              <a:buNone/>
            </a:pPr>
            <a:r>
              <a:rPr lang="fr-FR" sz="2000" dirty="0" smtClean="0"/>
              <a:t>NB : </a:t>
            </a:r>
            <a:r>
              <a:rPr lang="fr-FR" sz="2000" dirty="0"/>
              <a:t>Les agréments et autorisations sont accordés pour les classes de cycles 2 et 3. </a:t>
            </a:r>
            <a:r>
              <a:rPr lang="fr-FR" sz="2000" dirty="0" smtClean="0"/>
              <a:t>Sauf </a:t>
            </a:r>
            <a:r>
              <a:rPr lang="fr-FR" sz="2000" dirty="0"/>
              <a:t>projet particulier, pas d’intervenant extérieur pour la </a:t>
            </a:r>
            <a:r>
              <a:rPr lang="fr-FR" sz="2000" dirty="0" smtClean="0"/>
              <a:t>maternelle. (circulaire </a:t>
            </a:r>
            <a:r>
              <a:rPr lang="fr-FR" sz="2000" dirty="0"/>
              <a:t>du DASEN du </a:t>
            </a:r>
            <a:r>
              <a:rPr lang="fr-FR" sz="2000" dirty="0" smtClean="0"/>
              <a:t>04/11/2019</a:t>
            </a:r>
          </a:p>
        </p:txBody>
      </p:sp>
    </p:spTree>
    <p:extLst>
      <p:ext uri="{BB962C8B-B14F-4D97-AF65-F5344CB8AC3E}">
        <p14:creationId xmlns:p14="http://schemas.microsoft.com/office/powerpoint/2010/main" val="2650493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8229600" cy="1143000"/>
          </a:xfrm>
        </p:spPr>
        <p:txBody>
          <a:bodyPr>
            <a:noAutofit/>
          </a:bodyPr>
          <a:lstStyle/>
          <a:p>
            <a:pPr algn="ctr"/>
            <a:r>
              <a:rPr lang="fr-FR" sz="2000" b="1" dirty="0"/>
              <a:t>Lorsqu'une intervention ne s'inscrit pas dans le cadre d'une convention passée avec une structure partenaire</a:t>
            </a:r>
          </a:p>
        </p:txBody>
      </p:sp>
      <p:sp>
        <p:nvSpPr>
          <p:cNvPr id="4" name="Rectangle 3"/>
          <p:cNvSpPr/>
          <p:nvPr/>
        </p:nvSpPr>
        <p:spPr>
          <a:xfrm>
            <a:off x="395536" y="1988840"/>
            <a:ext cx="8208912" cy="3170099"/>
          </a:xfrm>
          <a:prstGeom prst="rect">
            <a:avLst/>
          </a:prstGeom>
        </p:spPr>
        <p:txBody>
          <a:bodyPr wrap="square">
            <a:spAutoFit/>
          </a:bodyPr>
          <a:lstStyle/>
          <a:p>
            <a:r>
              <a:rPr lang="fr-FR" sz="2000" b="1" dirty="0"/>
              <a:t>Le directeur d'école </a:t>
            </a:r>
            <a:r>
              <a:rPr lang="fr-FR" sz="2000" dirty="0"/>
              <a:t>vérifie préalablement à toute intervention et selon le statut de l'intervenant :</a:t>
            </a:r>
          </a:p>
          <a:p>
            <a:pPr marL="447675" lvl="1" indent="-342900">
              <a:buFont typeface="Arial" panose="020B0604020202020204" pitchFamily="34" charset="0"/>
              <a:buChar char="•"/>
            </a:pPr>
            <a:r>
              <a:rPr lang="fr-FR" sz="2000" dirty="0"/>
              <a:t>pour les titulaires d'une carte professionnelle, la validité de cette dernière  (voir site prévu à cet effet à l'aide du numéro de carte professionnelle, du prénom et du nom de naissance du titulaire : </a:t>
            </a:r>
            <a:r>
              <a:rPr lang="fr-FR" sz="2000" u="sng" dirty="0">
                <a:hlinkClick r:id="rId2" tooltip="Portail public des éducateurs sportifs"/>
              </a:rPr>
              <a:t>http://eapspublic.sports.gouv.fr/CarteProRecherche/Recherche</a:t>
            </a:r>
            <a:r>
              <a:rPr lang="fr-FR" sz="2000" dirty="0" smtClean="0"/>
              <a:t>)</a:t>
            </a:r>
          </a:p>
          <a:p>
            <a:pPr marL="104775" lvl="1"/>
            <a:endParaRPr lang="fr-FR" sz="2000" dirty="0"/>
          </a:p>
          <a:p>
            <a:pPr marL="447675" lvl="1" indent="-361950">
              <a:buFont typeface="Arial" panose="020B0604020202020204" pitchFamily="34" charset="0"/>
              <a:buChar char="•"/>
            </a:pPr>
            <a:r>
              <a:rPr lang="fr-FR" sz="2000" dirty="0"/>
              <a:t>pour les intervenants bénévoles, tout document attestant de la délivrance de l'agrément par les services départementaux de l‘Education nationale.</a:t>
            </a:r>
          </a:p>
        </p:txBody>
      </p:sp>
    </p:spTree>
    <p:extLst>
      <p:ext uri="{BB962C8B-B14F-4D97-AF65-F5344CB8AC3E}">
        <p14:creationId xmlns:p14="http://schemas.microsoft.com/office/powerpoint/2010/main" val="2836312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028343"/>
            <a:ext cx="7992888" cy="3477875"/>
          </a:xfrm>
          <a:prstGeom prst="rect">
            <a:avLst/>
          </a:prstGeom>
        </p:spPr>
        <p:txBody>
          <a:bodyPr wrap="square">
            <a:spAutoFit/>
          </a:bodyPr>
          <a:lstStyle/>
          <a:p>
            <a:pPr algn="just">
              <a:buFont typeface="Wingdings" panose="05000000000000000000" pitchFamily="2" charset="2"/>
              <a:buChar char="ü"/>
            </a:pPr>
            <a:r>
              <a:rPr lang="fr-FR" sz="2000" dirty="0"/>
              <a:t>Le directeur d'école informe les enseignants de la nécessité de lui faire part de toute difficulté survenue au cours d'une intervention et rappelle l'obligation d'interrompre toute intervention qui ne serait pas conforme au bon déroulement du service public de l'éducation. Il veille aussi à ce que soit remis aux intervenants un exemplaire du projet pédagogique concernant l'activité à laquelle ils apporteront leur concours ainsi qu'une copie du règlement intérieur de l'école.</a:t>
            </a:r>
          </a:p>
          <a:p>
            <a:pPr algn="just">
              <a:buFont typeface="Wingdings" panose="05000000000000000000" pitchFamily="2" charset="2"/>
              <a:buChar char="ü"/>
            </a:pPr>
            <a:endParaRPr lang="fr-FR" sz="2000" dirty="0"/>
          </a:p>
          <a:p>
            <a:pPr algn="just">
              <a:buFont typeface="Wingdings" panose="05000000000000000000" pitchFamily="2" charset="2"/>
              <a:buChar char="ü"/>
            </a:pPr>
            <a:endParaRPr lang="fr-FR" sz="2000" dirty="0"/>
          </a:p>
          <a:p>
            <a:pPr algn="just">
              <a:buFont typeface="Wingdings" panose="05000000000000000000" pitchFamily="2" charset="2"/>
              <a:buChar char="ü"/>
            </a:pPr>
            <a:r>
              <a:rPr lang="fr-FR" sz="2000" dirty="0"/>
              <a:t>Il fait part à l'IA-</a:t>
            </a:r>
            <a:r>
              <a:rPr lang="fr-FR" sz="2000" dirty="0" err="1"/>
              <a:t>Dasen</a:t>
            </a:r>
            <a:r>
              <a:rPr lang="fr-FR" sz="2000" dirty="0"/>
              <a:t>, sous couvert de l'IEN de circonscription, de tout manquement ou de tout incident ayant eu lieu au cours de l'intervention.</a:t>
            </a:r>
          </a:p>
        </p:txBody>
      </p:sp>
    </p:spTree>
    <p:extLst>
      <p:ext uri="{BB962C8B-B14F-4D97-AF65-F5344CB8AC3E}">
        <p14:creationId xmlns:p14="http://schemas.microsoft.com/office/powerpoint/2010/main" val="1279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srcRect t="1375"/>
          <a:stretch/>
        </p:blipFill>
        <p:spPr>
          <a:xfrm>
            <a:off x="66083" y="1268760"/>
            <a:ext cx="8879752" cy="5408193"/>
          </a:xfrm>
          <a:prstGeom prst="rect">
            <a:avLst/>
          </a:prstGeom>
        </p:spPr>
      </p:pic>
      <p:pic>
        <p:nvPicPr>
          <p:cNvPr id="5"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995"/>
          <a:stretch/>
        </p:blipFill>
        <p:spPr bwMode="auto">
          <a:xfrm rot="912739">
            <a:off x="8189492" y="79091"/>
            <a:ext cx="832248" cy="1277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780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1428751"/>
            <a:ext cx="7886700" cy="4061222"/>
          </a:xfrm>
        </p:spPr>
        <p:txBody>
          <a:bodyPr>
            <a:normAutofit fontScale="70000" lnSpcReduction="20000"/>
          </a:bodyPr>
          <a:lstStyle/>
          <a:p>
            <a:pPr>
              <a:buFont typeface="Wingdings" panose="05000000000000000000" pitchFamily="2" charset="2"/>
              <a:buChar char="ü"/>
            </a:pPr>
            <a:r>
              <a:rPr lang="fr-FR" dirty="0"/>
              <a:t>Les intervenants extérieurs agissent sous la responsabilité pédagogique de l'enseignant. Dans certaines organisations pédagogiques où les élèves sont répartis en plusieurs ateliers, ils peuvent être amenés à prendre en charge un groupe d'élèves</a:t>
            </a:r>
            <a:r>
              <a:rPr lang="fr-FR" dirty="0" smtClean="0"/>
              <a:t>.</a:t>
            </a:r>
          </a:p>
          <a:p>
            <a:endParaRPr lang="fr-FR" dirty="0"/>
          </a:p>
          <a:p>
            <a:pPr>
              <a:buFont typeface="Wingdings" panose="05000000000000000000" pitchFamily="2" charset="2"/>
              <a:buChar char="ü"/>
            </a:pPr>
            <a:r>
              <a:rPr lang="fr-FR" dirty="0" smtClean="0"/>
              <a:t>Conformément </a:t>
            </a:r>
            <a:r>
              <a:rPr lang="fr-FR" dirty="0"/>
              <a:t>à </a:t>
            </a:r>
            <a:r>
              <a:rPr lang="fr-FR" u="sng" dirty="0">
                <a:hlinkClick r:id="rId2" tooltip="Circulaire relative au règle type départemental des écoles maternelles et élémentaires publiques"/>
              </a:rPr>
              <a:t>la circulaire n° 2014-088 du 9 juillet 2014 relative au règlement type départemental des écoles maternelles et élémentaires publiques</a:t>
            </a:r>
            <a:r>
              <a:rPr lang="fr-FR" dirty="0"/>
              <a:t>, tout intervenant extérieur rémunéré ou bénévole est tenu de « respecter les personnels, adopter une attitude bienveillante à l'égard des élèves, s'abstenir de tout propos ou comportement qui pourrait choquer, et faire preuve d'une absolue réserve concernant les observations ou informations qu' il aurait pu recueillir lors de son intervention dans l'école ».</a:t>
            </a:r>
          </a:p>
          <a:p>
            <a:endParaRPr lang="fr-FR" dirty="0"/>
          </a:p>
        </p:txBody>
      </p:sp>
    </p:spTree>
    <p:extLst>
      <p:ext uri="{BB962C8B-B14F-4D97-AF65-F5344CB8AC3E}">
        <p14:creationId xmlns:p14="http://schemas.microsoft.com/office/powerpoint/2010/main" val="2680148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2844144853"/>
              </p:ext>
            </p:extLst>
          </p:nvPr>
        </p:nvGraphicFramePr>
        <p:xfrm>
          <a:off x="1676586" y="188640"/>
          <a:ext cx="7111788" cy="6309360"/>
        </p:xfrm>
        <a:graphic>
          <a:graphicData uri="http://schemas.openxmlformats.org/drawingml/2006/table">
            <a:tbl>
              <a:tblPr firstRow="1" bandRow="1">
                <a:tableStyleId>{5C22544A-7EE6-4342-B048-85BDC9FD1C3A}</a:tableStyleId>
              </a:tblPr>
              <a:tblGrid>
                <a:gridCol w="3555894">
                  <a:extLst>
                    <a:ext uri="{9D8B030D-6E8A-4147-A177-3AD203B41FA5}">
                      <a16:colId xmlns:a16="http://schemas.microsoft.com/office/drawing/2014/main" val="20000"/>
                    </a:ext>
                  </a:extLst>
                </a:gridCol>
                <a:gridCol w="3555894">
                  <a:extLst>
                    <a:ext uri="{9D8B030D-6E8A-4147-A177-3AD203B41FA5}">
                      <a16:colId xmlns:a16="http://schemas.microsoft.com/office/drawing/2014/main" val="20001"/>
                    </a:ext>
                  </a:extLst>
                </a:gridCol>
              </a:tblGrid>
              <a:tr h="461086">
                <a:tc>
                  <a:txBody>
                    <a:bodyPr/>
                    <a:lstStyle/>
                    <a:p>
                      <a:pPr algn="ctr"/>
                      <a:r>
                        <a:rPr lang="fr-FR" sz="2700" dirty="0" smtClean="0"/>
                        <a:t>Rémunérés</a:t>
                      </a:r>
                      <a:endParaRPr lang="fr-FR" sz="2700" dirty="0"/>
                    </a:p>
                  </a:txBody>
                  <a:tcPr marL="68580" marR="68580" marT="34290" marB="34290"/>
                </a:tc>
                <a:tc>
                  <a:txBody>
                    <a:bodyPr/>
                    <a:lstStyle/>
                    <a:p>
                      <a:pPr algn="ctr"/>
                      <a:r>
                        <a:rPr lang="fr-FR" sz="2700" dirty="0" smtClean="0"/>
                        <a:t>Bénévoles</a:t>
                      </a:r>
                      <a:endParaRPr lang="fr-FR" sz="2700" dirty="0"/>
                    </a:p>
                  </a:txBody>
                  <a:tcPr marL="68580" marR="68580" marT="34290" marB="34290"/>
                </a:tc>
                <a:extLst>
                  <a:ext uri="{0D108BD9-81ED-4DB2-BD59-A6C34878D82A}">
                    <a16:rowId xmlns:a16="http://schemas.microsoft.com/office/drawing/2014/main" val="10000"/>
                  </a:ext>
                </a:extLst>
              </a:tr>
              <a:tr h="3152367">
                <a:tc>
                  <a:txBody>
                    <a:bodyPr/>
                    <a:lstStyle/>
                    <a:p>
                      <a:pPr marL="342900" indent="-342900" algn="l">
                        <a:buAutoNum type="arabicParenR"/>
                      </a:pPr>
                      <a:r>
                        <a:rPr lang="fr-FR" sz="1400" dirty="0" smtClean="0"/>
                        <a:t>L’intervenant constitue le dossier et formule la demande en ligne.</a:t>
                      </a:r>
                    </a:p>
                    <a:p>
                      <a:pPr marL="0" indent="0" algn="l">
                        <a:buNone/>
                      </a:pPr>
                      <a:r>
                        <a:rPr lang="fr-FR" sz="1400" dirty="0" smtClean="0"/>
                        <a:t>Une demande est faite pour un seul  intervenant pour une seule activité.</a:t>
                      </a:r>
                    </a:p>
                    <a:p>
                      <a:pPr algn="l"/>
                      <a:endParaRPr lang="fr-FR" sz="1400" dirty="0" smtClean="0"/>
                    </a:p>
                    <a:p>
                      <a:pPr algn="l"/>
                      <a:r>
                        <a:rPr lang="fr-FR" sz="1400" dirty="0" smtClean="0"/>
                        <a:t>2) Le CPC, est notifié de la demande</a:t>
                      </a:r>
                    </a:p>
                    <a:p>
                      <a:pPr algn="l"/>
                      <a:endParaRPr lang="fr-FR" sz="1400" dirty="0" smtClean="0"/>
                    </a:p>
                    <a:p>
                      <a:pPr algn="l"/>
                      <a:r>
                        <a:rPr lang="fr-FR" sz="1400" dirty="0" smtClean="0"/>
                        <a:t>3)</a:t>
                      </a:r>
                      <a:r>
                        <a:rPr lang="fr-FR" sz="1400" baseline="0" dirty="0" smtClean="0"/>
                        <a:t> Le CPC consulte le dossier, il vérifie la recevabilité de la demande et peut demander des éléments complémentaires si le dossier est incomplet.</a:t>
                      </a:r>
                    </a:p>
                    <a:p>
                      <a:pPr algn="l"/>
                      <a:endParaRPr lang="fr-FR" sz="1400" baseline="0" dirty="0" smtClean="0"/>
                    </a:p>
                    <a:p>
                      <a:pPr algn="l"/>
                      <a:r>
                        <a:rPr lang="fr-FR" sz="1400" baseline="0" dirty="0" smtClean="0"/>
                        <a:t>4) Le CPC passe le dossier en instruction, le demandeur ne peut plus le modifier.</a:t>
                      </a:r>
                    </a:p>
                    <a:p>
                      <a:pPr algn="l"/>
                      <a:endParaRPr lang="fr-FR" sz="1400" baseline="0" dirty="0" smtClean="0"/>
                    </a:p>
                    <a:p>
                      <a:pPr marL="0" indent="0" algn="l">
                        <a:buNone/>
                      </a:pPr>
                      <a:r>
                        <a:rPr lang="fr-FR" sz="1400" dirty="0" smtClean="0"/>
                        <a:t>5)</a:t>
                      </a:r>
                      <a:r>
                        <a:rPr lang="fr-FR" sz="1400" baseline="0" dirty="0" smtClean="0"/>
                        <a:t> Le CPC demande deux avis à la DSDEN :</a:t>
                      </a:r>
                    </a:p>
                    <a:p>
                      <a:pPr marL="285750" indent="-285750" algn="l">
                        <a:buFontTx/>
                        <a:buChar char="-"/>
                      </a:pPr>
                      <a:r>
                        <a:rPr lang="fr-FR" sz="1400" baseline="0" dirty="0" smtClean="0"/>
                        <a:t>Sur les compétences dans le domaine d’intervention.</a:t>
                      </a:r>
                    </a:p>
                    <a:p>
                      <a:pPr marL="285750" indent="-285750" algn="l">
                        <a:buFontTx/>
                        <a:buChar char="-"/>
                      </a:pPr>
                      <a:r>
                        <a:rPr lang="fr-FR" sz="1400" baseline="0" dirty="0" smtClean="0"/>
                        <a:t>Sur l’honorabilité.</a:t>
                      </a:r>
                    </a:p>
                    <a:p>
                      <a:pPr marL="285750" indent="-285750" algn="l">
                        <a:buFontTx/>
                        <a:buChar char="-"/>
                      </a:pPr>
                      <a:endParaRPr lang="fr-FR" sz="1400" baseline="0" dirty="0" smtClean="0"/>
                    </a:p>
                    <a:p>
                      <a:pPr marL="0" indent="0" algn="l">
                        <a:buFontTx/>
                        <a:buNone/>
                      </a:pPr>
                      <a:r>
                        <a:rPr lang="fr-FR" sz="1400" baseline="0" dirty="0" smtClean="0"/>
                        <a:t>6) Une fois les avis reçus, le CPC répond au demandeur.</a:t>
                      </a:r>
                    </a:p>
                    <a:p>
                      <a:pPr marL="0" indent="0" algn="l">
                        <a:buFontTx/>
                        <a:buNone/>
                      </a:pPr>
                      <a:endParaRPr lang="fr-FR" sz="1400" baseline="0" dirty="0" smtClean="0"/>
                    </a:p>
                    <a:p>
                      <a:pPr marL="0" indent="0" algn="l">
                        <a:buFontTx/>
                        <a:buNone/>
                      </a:pPr>
                      <a:r>
                        <a:rPr lang="fr-FR" sz="1400" baseline="0" dirty="0" smtClean="0"/>
                        <a:t>Le dossier est conservé et consultable pendant 12 mois.</a:t>
                      </a:r>
                    </a:p>
                    <a:p>
                      <a:pPr algn="l"/>
                      <a:endParaRPr lang="fr-FR" sz="1400" dirty="0" smtClean="0"/>
                    </a:p>
                  </a:txBody>
                  <a:tcPr marL="68580" marR="68580" marT="34290" marB="34290"/>
                </a:tc>
                <a:tc>
                  <a:txBody>
                    <a:bodyPr/>
                    <a:lstStyle/>
                    <a:p>
                      <a:pPr marL="342900" indent="-342900" algn="l">
                        <a:buAutoNum type="arabicParenR"/>
                      </a:pPr>
                      <a:r>
                        <a:rPr lang="fr-FR" sz="1400" dirty="0" smtClean="0"/>
                        <a:t>L’enseignant de la classe</a:t>
                      </a:r>
                      <a:r>
                        <a:rPr lang="fr-FR" sz="1400" baseline="0" dirty="0" smtClean="0"/>
                        <a:t> </a:t>
                      </a:r>
                      <a:r>
                        <a:rPr lang="fr-FR" sz="1400" dirty="0" smtClean="0"/>
                        <a:t>d’intervention formule la demande.</a:t>
                      </a:r>
                    </a:p>
                    <a:p>
                      <a:pPr marL="0" indent="0" algn="l">
                        <a:buNone/>
                      </a:pPr>
                      <a:r>
                        <a:rPr lang="fr-FR" sz="1400" dirty="0" smtClean="0"/>
                        <a:t>Une demande est faite pour un groupe</a:t>
                      </a:r>
                      <a:r>
                        <a:rPr lang="fr-FR" sz="1400" baseline="0" dirty="0" smtClean="0"/>
                        <a:t> d’intervenants pour un projet.</a:t>
                      </a:r>
                      <a:endParaRPr lang="fr-FR" sz="1400" dirty="0" smtClean="0"/>
                    </a:p>
                    <a:p>
                      <a:pPr marL="0" indent="0" algn="l">
                        <a:buNone/>
                      </a:pPr>
                      <a:endParaRPr lang="fr-F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2) Le CPC, est notifié de la demande</a:t>
                      </a:r>
                    </a:p>
                    <a:p>
                      <a:pPr marL="0" indent="0" algn="l">
                        <a:buNone/>
                      </a:pPr>
                      <a:endParaRPr lang="fr-F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3)</a:t>
                      </a:r>
                      <a:r>
                        <a:rPr lang="fr-FR" sz="1400" baseline="0" dirty="0" smtClean="0"/>
                        <a:t> Le CPC consulte le dossier, il vérifie la recevabilité de la demande et peut demander des éléments complémentaires si le dossier est incomplet. </a:t>
                      </a:r>
                      <a:endParaRPr lang="fr-FR" sz="1400" dirty="0" smtClean="0"/>
                    </a:p>
                    <a:p>
                      <a:pPr marL="0" indent="0" algn="l">
                        <a:buNone/>
                      </a:pPr>
                      <a:endParaRPr lang="fr-F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4) Le CPC passe le dossier en instruction, le demandeur ne peut plus le modifier.</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baseline="0" dirty="0" smtClean="0"/>
                    </a:p>
                    <a:p>
                      <a:pPr marL="0" indent="0" algn="l">
                        <a:buNone/>
                      </a:pPr>
                      <a:r>
                        <a:rPr lang="fr-FR" sz="1400" dirty="0" smtClean="0"/>
                        <a:t>5) Le CPC évalue lui</a:t>
                      </a:r>
                      <a:r>
                        <a:rPr lang="fr-FR" sz="1400" baseline="0" dirty="0" smtClean="0"/>
                        <a:t>-même les compétences dans le domaine d’intervention.</a:t>
                      </a:r>
                    </a:p>
                    <a:p>
                      <a:pPr marL="0" indent="0" algn="l">
                        <a:buNone/>
                      </a:pPr>
                      <a:endParaRPr lang="fr-FR" sz="1400" baseline="0" dirty="0" smtClean="0"/>
                    </a:p>
                    <a:p>
                      <a:pPr marL="0" indent="0" algn="l">
                        <a:buNone/>
                      </a:pPr>
                      <a:r>
                        <a:rPr lang="fr-FR" sz="1400" baseline="0" dirty="0" smtClean="0"/>
                        <a:t>6) Le CPC demande un avis à la DSDEN sur l’honorabilité des personnes.</a:t>
                      </a:r>
                    </a:p>
                    <a:p>
                      <a:pPr marL="0" indent="0" algn="l">
                        <a:buNone/>
                      </a:pPr>
                      <a:endParaRPr lang="fr-FR" sz="1400" dirty="0" smtClean="0"/>
                    </a:p>
                    <a:p>
                      <a:pPr marL="0" indent="0" algn="l">
                        <a:buNone/>
                      </a:pPr>
                      <a:r>
                        <a:rPr lang="fr-FR" sz="1400" dirty="0" smtClean="0"/>
                        <a:t>7) Une fois son avis posé et l’avis reçu sur le plan de l’honorabilité,</a:t>
                      </a:r>
                      <a:r>
                        <a:rPr lang="fr-FR" sz="1400" baseline="0" dirty="0" smtClean="0"/>
                        <a:t> le CPC répond au demandeur.</a:t>
                      </a:r>
                    </a:p>
                    <a:p>
                      <a:pPr marL="0" indent="0" algn="l">
                        <a:buNone/>
                      </a:pPr>
                      <a:endParaRPr lang="fr-FR"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Le dossier est conservé et consultable pendant 12 mois.</a:t>
                      </a:r>
                    </a:p>
                  </a:txBody>
                  <a:tcPr marL="68580" marR="68580" marT="34290" marB="34290"/>
                </a:tc>
                <a:extLst>
                  <a:ext uri="{0D108BD9-81ED-4DB2-BD59-A6C34878D82A}">
                    <a16:rowId xmlns:a16="http://schemas.microsoft.com/office/drawing/2014/main" val="10001"/>
                  </a:ext>
                </a:extLst>
              </a:tr>
            </a:tbl>
          </a:graphicData>
        </a:graphic>
      </p:graphicFrame>
      <p:sp>
        <p:nvSpPr>
          <p:cNvPr id="2" name="Accolade ouvrante 1"/>
          <p:cNvSpPr/>
          <p:nvPr/>
        </p:nvSpPr>
        <p:spPr>
          <a:xfrm>
            <a:off x="1295636" y="660955"/>
            <a:ext cx="216024" cy="1008112"/>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
        <p:nvSpPr>
          <p:cNvPr id="4" name="Accolade ouvrante 3"/>
          <p:cNvSpPr/>
          <p:nvPr/>
        </p:nvSpPr>
        <p:spPr>
          <a:xfrm>
            <a:off x="1230340" y="1832961"/>
            <a:ext cx="389332" cy="4548367"/>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ZoneTexte 2"/>
          <p:cNvSpPr txBox="1"/>
          <p:nvPr/>
        </p:nvSpPr>
        <p:spPr>
          <a:xfrm>
            <a:off x="390888" y="841845"/>
            <a:ext cx="792088" cy="646331"/>
          </a:xfrm>
          <a:prstGeom prst="rect">
            <a:avLst/>
          </a:prstGeom>
          <a:noFill/>
        </p:spPr>
        <p:txBody>
          <a:bodyPr wrap="square" rtlCol="0">
            <a:spAutoFit/>
          </a:bodyPr>
          <a:lstStyle/>
          <a:p>
            <a:r>
              <a:rPr lang="fr-FR" dirty="0" smtClean="0"/>
              <a:t>À l’école</a:t>
            </a:r>
            <a:endParaRPr lang="fr-FR" dirty="0"/>
          </a:p>
        </p:txBody>
      </p:sp>
      <p:sp>
        <p:nvSpPr>
          <p:cNvPr id="6" name="ZoneTexte 5"/>
          <p:cNvSpPr txBox="1"/>
          <p:nvPr/>
        </p:nvSpPr>
        <p:spPr>
          <a:xfrm>
            <a:off x="382036" y="3648418"/>
            <a:ext cx="792088" cy="646331"/>
          </a:xfrm>
          <a:prstGeom prst="rect">
            <a:avLst/>
          </a:prstGeom>
          <a:noFill/>
        </p:spPr>
        <p:txBody>
          <a:bodyPr wrap="square" rtlCol="0">
            <a:spAutoFit/>
          </a:bodyPr>
          <a:lstStyle/>
          <a:p>
            <a:r>
              <a:rPr lang="fr-FR" dirty="0" smtClean="0"/>
              <a:t>À l’IEN</a:t>
            </a:r>
            <a:endParaRPr lang="fr-FR" dirty="0"/>
          </a:p>
        </p:txBody>
      </p:sp>
    </p:spTree>
    <p:extLst>
      <p:ext uri="{BB962C8B-B14F-4D97-AF65-F5344CB8AC3E}">
        <p14:creationId xmlns:p14="http://schemas.microsoft.com/office/powerpoint/2010/main" val="1303496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dirty="0"/>
              <a:t>Intervenants extérieurs </a:t>
            </a:r>
            <a:r>
              <a:rPr lang="fr-FR" sz="3200" b="1" dirty="0" smtClean="0"/>
              <a:t/>
            </a:r>
            <a:br>
              <a:rPr lang="fr-FR" sz="3200" b="1" dirty="0" smtClean="0"/>
            </a:br>
            <a:r>
              <a:rPr lang="fr-FR" sz="2400" b="1" dirty="0" smtClean="0"/>
              <a:t>bénéficiant de la réputation d’agrément</a:t>
            </a:r>
            <a:r>
              <a:rPr lang="fr-FR" sz="2400" dirty="0" smtClean="0"/>
              <a:t> (1)</a:t>
            </a:r>
            <a:endParaRPr lang="fr-FR" sz="2400" dirty="0"/>
          </a:p>
        </p:txBody>
      </p:sp>
      <p:sp>
        <p:nvSpPr>
          <p:cNvPr id="3" name="Espace réservé du contenu 2"/>
          <p:cNvSpPr>
            <a:spLocks noGrp="1"/>
          </p:cNvSpPr>
          <p:nvPr>
            <p:ph idx="1"/>
          </p:nvPr>
        </p:nvSpPr>
        <p:spPr>
          <a:xfrm>
            <a:off x="457200" y="1700808"/>
            <a:ext cx="8507185" cy="3159578"/>
          </a:xfrm>
        </p:spPr>
        <p:txBody>
          <a:bodyPr>
            <a:noAutofit/>
          </a:bodyPr>
          <a:lstStyle/>
          <a:p>
            <a:pPr marL="0" indent="0" algn="ctr">
              <a:buNone/>
            </a:pPr>
            <a:r>
              <a:rPr lang="fr-FR" sz="2400" b="1" dirty="0" smtClean="0">
                <a:solidFill>
                  <a:srgbClr val="00B0F0"/>
                </a:solidFill>
              </a:rPr>
              <a:t>Sollicités en tant que professionnels</a:t>
            </a:r>
            <a:endParaRPr lang="fr-FR" sz="2400" b="1" dirty="0">
              <a:solidFill>
                <a:srgbClr val="00B0F0"/>
              </a:solidFill>
            </a:endParaRPr>
          </a:p>
          <a:p>
            <a:endParaRPr lang="fr-FR" sz="1600" dirty="0" smtClean="0"/>
          </a:p>
          <a:p>
            <a:r>
              <a:rPr lang="fr-FR" sz="1600" dirty="0" smtClean="0"/>
              <a:t>Fonctionnaires </a:t>
            </a:r>
            <a:r>
              <a:rPr lang="fr-FR" sz="1600" dirty="0"/>
              <a:t>des catégories A et B </a:t>
            </a:r>
            <a:r>
              <a:rPr lang="fr-FR" sz="1600" dirty="0" smtClean="0"/>
              <a:t>filière </a:t>
            </a:r>
            <a:r>
              <a:rPr lang="fr-FR" sz="1600" dirty="0"/>
              <a:t>sportive (ETAPS-CTAPS</a:t>
            </a:r>
            <a:r>
              <a:rPr lang="fr-FR" sz="1600" dirty="0" smtClean="0"/>
              <a:t>), intervenant dans le cadre de leur activité professionnelle, </a:t>
            </a:r>
            <a:r>
              <a:rPr lang="fr-FR" sz="1600" u="sng" dirty="0" smtClean="0"/>
              <a:t>qualifiés </a:t>
            </a:r>
            <a:r>
              <a:rPr lang="fr-FR" sz="1600" u="sng" dirty="0"/>
              <a:t>pour l’activité </a:t>
            </a:r>
            <a:r>
              <a:rPr lang="fr-FR" sz="1600" u="sng" dirty="0" smtClean="0"/>
              <a:t>concernée</a:t>
            </a:r>
            <a:r>
              <a:rPr lang="fr-FR" sz="1600" dirty="0" smtClean="0"/>
              <a:t>, sans limite de temps</a:t>
            </a:r>
            <a:endParaRPr lang="fr-FR" sz="1600" dirty="0"/>
          </a:p>
          <a:p>
            <a:r>
              <a:rPr lang="fr-FR" sz="1600" dirty="0" smtClean="0"/>
              <a:t>Éducateurs </a:t>
            </a:r>
            <a:r>
              <a:rPr lang="fr-FR" sz="1600" dirty="0"/>
              <a:t>sportifs (Brevet </a:t>
            </a:r>
            <a:r>
              <a:rPr lang="fr-FR" sz="1600" dirty="0" smtClean="0"/>
              <a:t>d’Etat; </a:t>
            </a:r>
            <a:r>
              <a:rPr lang="fr-FR" sz="1600" dirty="0"/>
              <a:t>Diplôme </a:t>
            </a:r>
            <a:r>
              <a:rPr lang="fr-FR" sz="1600" dirty="0" smtClean="0"/>
              <a:t>d’Etat; Brevet Professionnel de la Jeunesse, de l’Education Populaire et du Sport) </a:t>
            </a:r>
            <a:r>
              <a:rPr lang="fr-FR" sz="1600" dirty="0"/>
              <a:t>titulaires d'une </a:t>
            </a:r>
            <a:r>
              <a:rPr lang="fr-FR" sz="1600" b="1" dirty="0"/>
              <a:t>carte professionnelle</a:t>
            </a:r>
            <a:r>
              <a:rPr lang="fr-FR" sz="1600" dirty="0"/>
              <a:t>, </a:t>
            </a:r>
            <a:r>
              <a:rPr lang="fr-FR" sz="1600" u="sng" dirty="0"/>
              <a:t>en cours de validité</a:t>
            </a:r>
            <a:r>
              <a:rPr lang="fr-FR" sz="1600" dirty="0"/>
              <a:t>, délivrée par la </a:t>
            </a:r>
            <a:r>
              <a:rPr lang="fr-FR" sz="1600" dirty="0" smtClean="0"/>
              <a:t>DDCS, </a:t>
            </a:r>
            <a:r>
              <a:rPr lang="fr-FR" sz="1600" u="sng" dirty="0"/>
              <a:t>qualifiés pour l’activité </a:t>
            </a:r>
            <a:r>
              <a:rPr lang="fr-FR" sz="1600" u="sng" dirty="0" smtClean="0"/>
              <a:t>concernée</a:t>
            </a:r>
            <a:r>
              <a:rPr lang="fr-FR" sz="1600" dirty="0" smtClean="0"/>
              <a:t> </a:t>
            </a:r>
          </a:p>
          <a:p>
            <a:r>
              <a:rPr lang="fr-FR" sz="1600" dirty="0"/>
              <a:t>Éducateurs </a:t>
            </a:r>
            <a:r>
              <a:rPr lang="fr-FR" sz="1600" dirty="0" smtClean="0"/>
              <a:t>sportifs stagiaires, pour la durée de leur stage et </a:t>
            </a:r>
            <a:r>
              <a:rPr lang="fr-FR" sz="1600" u="sng" dirty="0" smtClean="0"/>
              <a:t>l’activité mentionnée </a:t>
            </a:r>
            <a:r>
              <a:rPr lang="fr-FR" sz="1600" dirty="0" smtClean="0"/>
              <a:t>sur la convention de stage, sous la responsabilités d’un </a:t>
            </a:r>
            <a:r>
              <a:rPr lang="fr-FR" sz="1600" u="sng" dirty="0" smtClean="0"/>
              <a:t>tuteur lui-même agréé </a:t>
            </a:r>
            <a:r>
              <a:rPr lang="fr-FR" sz="1600" dirty="0" smtClean="0"/>
              <a:t>pour l’enseignement de l’activité concernée</a:t>
            </a:r>
          </a:p>
          <a:p>
            <a:r>
              <a:rPr lang="fr-FR" sz="1600" dirty="0" smtClean="0"/>
              <a:t>Professeurs </a:t>
            </a:r>
            <a:r>
              <a:rPr lang="fr-FR" sz="1600" dirty="0"/>
              <a:t>des </a:t>
            </a:r>
            <a:r>
              <a:rPr lang="fr-FR" sz="1600" dirty="0" smtClean="0"/>
              <a:t>écoles; </a:t>
            </a:r>
            <a:r>
              <a:rPr lang="fr-FR" sz="1600" dirty="0"/>
              <a:t>Professeurs d'EPS des établissements publics ou privés sous contrat avec l’Etat</a:t>
            </a:r>
            <a:r>
              <a:rPr lang="fr-FR" sz="1600" dirty="0" smtClean="0"/>
              <a:t>.</a:t>
            </a:r>
          </a:p>
          <a:p>
            <a:pPr algn="ctr">
              <a:buFont typeface="Symbol" panose="05050102010706020507" pitchFamily="18" charset="2"/>
              <a:buChar char="Þ"/>
            </a:pPr>
            <a:r>
              <a:rPr lang="fr-FR" sz="1400" b="1" dirty="0" smtClean="0">
                <a:solidFill>
                  <a:srgbClr val="FF0000"/>
                </a:solidFill>
              </a:rPr>
              <a:t> </a:t>
            </a:r>
            <a:r>
              <a:rPr lang="fr-FR" sz="1400" b="1" dirty="0">
                <a:solidFill>
                  <a:srgbClr val="FF0000"/>
                </a:solidFill>
              </a:rPr>
              <a:t>sont dispensés de demande d’agrément en ligne</a:t>
            </a:r>
          </a:p>
          <a:p>
            <a:pPr marL="0" indent="0" algn="ctr">
              <a:buNone/>
            </a:pPr>
            <a:endParaRPr lang="fr-FR" sz="1400" b="1" dirty="0">
              <a:solidFill>
                <a:srgbClr val="FF0000"/>
              </a:solidFill>
            </a:endParaRPr>
          </a:p>
          <a:p>
            <a:pPr marL="0" indent="0" algn="ctr">
              <a:buNone/>
            </a:pPr>
            <a:r>
              <a:rPr lang="fr-FR" sz="1600" dirty="0" smtClean="0"/>
              <a:t>NB : Nul </a:t>
            </a:r>
            <a:r>
              <a:rPr lang="fr-FR" sz="1600" dirty="0"/>
              <a:t>intervenant agréé ne peut se prévaloir de l'agrément pour demander à intervenir </a:t>
            </a:r>
            <a:r>
              <a:rPr lang="fr-FR" sz="1600" dirty="0" smtClean="0"/>
              <a:t>sur </a:t>
            </a:r>
            <a:r>
              <a:rPr lang="fr-FR" sz="1600" dirty="0"/>
              <a:t>le temps scolaire sans l'autorisation préalable du directeur d'école.</a:t>
            </a:r>
            <a:r>
              <a:rPr lang="fr-FR" sz="1600" b="1" dirty="0" smtClean="0">
                <a:solidFill>
                  <a:srgbClr val="FF0000"/>
                </a:solidFill>
              </a:rPr>
              <a:t> </a:t>
            </a:r>
            <a:endParaRPr lang="fr-FR" sz="1600" b="1" dirty="0" smtClean="0"/>
          </a:p>
        </p:txBody>
      </p:sp>
    </p:spTree>
    <p:extLst>
      <p:ext uri="{BB962C8B-B14F-4D97-AF65-F5344CB8AC3E}">
        <p14:creationId xmlns:p14="http://schemas.microsoft.com/office/powerpoint/2010/main" val="2970493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b="1" dirty="0"/>
              <a:t>Intervenants extérieurs </a:t>
            </a:r>
            <a:r>
              <a:rPr lang="fr-FR" sz="3600" b="1" dirty="0"/>
              <a:t/>
            </a:r>
            <a:br>
              <a:rPr lang="fr-FR" sz="3600" b="1" dirty="0"/>
            </a:br>
            <a:r>
              <a:rPr lang="fr-FR" sz="2400" b="1" dirty="0"/>
              <a:t>bénéficiant de la réputation d’agrément </a:t>
            </a:r>
            <a:r>
              <a:rPr lang="fr-FR" sz="2400" dirty="0" smtClean="0"/>
              <a:t>(2)</a:t>
            </a:r>
            <a:endParaRPr lang="fr-FR" sz="2400" dirty="0"/>
          </a:p>
        </p:txBody>
      </p:sp>
      <p:sp>
        <p:nvSpPr>
          <p:cNvPr id="3" name="Espace réservé du contenu 2"/>
          <p:cNvSpPr>
            <a:spLocks noGrp="1"/>
          </p:cNvSpPr>
          <p:nvPr>
            <p:ph idx="1"/>
          </p:nvPr>
        </p:nvSpPr>
        <p:spPr/>
        <p:txBody>
          <a:bodyPr/>
          <a:lstStyle/>
          <a:p>
            <a:pPr marL="0" indent="0" algn="ctr">
              <a:buNone/>
            </a:pPr>
            <a:r>
              <a:rPr lang="fr-FR" sz="2400" dirty="0" smtClean="0">
                <a:solidFill>
                  <a:srgbClr val="00B0F0"/>
                </a:solidFill>
              </a:rPr>
              <a:t>Sollicités </a:t>
            </a:r>
            <a:r>
              <a:rPr lang="fr-FR" sz="2400" dirty="0">
                <a:solidFill>
                  <a:srgbClr val="00B0F0"/>
                </a:solidFill>
              </a:rPr>
              <a:t>à titre bénévole</a:t>
            </a:r>
          </a:p>
          <a:p>
            <a:pPr marL="0" indent="0" algn="ctr">
              <a:buNone/>
            </a:pPr>
            <a:endParaRPr lang="fr-FR" sz="825" dirty="0">
              <a:solidFill>
                <a:srgbClr val="00B0F0"/>
              </a:solidFill>
            </a:endParaRPr>
          </a:p>
          <a:p>
            <a:r>
              <a:rPr lang="fr-FR" sz="1800" dirty="0"/>
              <a:t>Tous les intervenants bénéficiant d'une réputation d'agrément pour intervenir à titre professionnel sont également agréés pour intervenir à titre bénévole pour l'activité concernée.</a:t>
            </a:r>
          </a:p>
          <a:p>
            <a:r>
              <a:rPr lang="fr-FR" sz="1800" dirty="0"/>
              <a:t>Professeurs des écoles; Professeurs d'EPS des établissements publics ou privés sous contrat avec l’Etat.</a:t>
            </a:r>
          </a:p>
          <a:p>
            <a:pPr marL="0" indent="0">
              <a:buNone/>
            </a:pPr>
            <a:endParaRPr lang="fr-FR" sz="1800" dirty="0"/>
          </a:p>
          <a:p>
            <a:pPr marL="0" indent="0" algn="ctr">
              <a:buNone/>
            </a:pPr>
            <a:r>
              <a:rPr lang="fr-FR" sz="1800" b="1" dirty="0">
                <a:solidFill>
                  <a:srgbClr val="FF0000"/>
                </a:solidFill>
              </a:rPr>
              <a:t>=&gt; sont dispensés de demande d’agrément en ligne</a:t>
            </a:r>
          </a:p>
          <a:p>
            <a:endParaRPr lang="fr-FR" dirty="0"/>
          </a:p>
          <a:p>
            <a:pPr marL="0" indent="0">
              <a:buNone/>
            </a:pPr>
            <a:endParaRPr lang="fr-FR" dirty="0"/>
          </a:p>
        </p:txBody>
      </p:sp>
    </p:spTree>
    <p:extLst>
      <p:ext uri="{BB962C8B-B14F-4D97-AF65-F5344CB8AC3E}">
        <p14:creationId xmlns:p14="http://schemas.microsoft.com/office/powerpoint/2010/main" val="2774270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0163" y="1052736"/>
            <a:ext cx="8676456" cy="5404823"/>
          </a:xfrm>
        </p:spPr>
        <p:txBody>
          <a:bodyPr>
            <a:noAutofit/>
          </a:bodyPr>
          <a:lstStyle/>
          <a:p>
            <a:r>
              <a:rPr lang="fr-FR" sz="1800" u="sng" dirty="0" smtClean="0"/>
              <a:t>Les professionnels tels que </a:t>
            </a:r>
            <a:r>
              <a:rPr lang="fr-FR" sz="1800" dirty="0" smtClean="0"/>
              <a:t>: les agents </a:t>
            </a:r>
            <a:r>
              <a:rPr lang="fr-FR" sz="1800" dirty="0"/>
              <a:t>non titulaires non </a:t>
            </a:r>
            <a:r>
              <a:rPr lang="fr-FR" sz="1800" dirty="0" smtClean="0"/>
              <a:t>enseignants (employés </a:t>
            </a:r>
            <a:r>
              <a:rPr lang="fr-FR" sz="1800" dirty="0"/>
              <a:t>en </a:t>
            </a:r>
            <a:r>
              <a:rPr lang="fr-FR" sz="1800" dirty="0" smtClean="0"/>
              <a:t>CDI ou </a:t>
            </a:r>
            <a:r>
              <a:rPr lang="fr-FR" sz="1800" dirty="0"/>
              <a:t>en </a:t>
            </a:r>
            <a:r>
              <a:rPr lang="fr-FR" sz="1800" dirty="0" smtClean="0"/>
              <a:t>CDD) </a:t>
            </a:r>
            <a:r>
              <a:rPr lang="fr-FR" sz="1800" b="1" dirty="0" smtClean="0"/>
              <a:t>et</a:t>
            </a:r>
            <a:r>
              <a:rPr lang="fr-FR" sz="1800" dirty="0" smtClean="0"/>
              <a:t> </a:t>
            </a:r>
            <a:r>
              <a:rPr lang="fr-FR" sz="1800" dirty="0"/>
              <a:t>les fonctionnaires dont les statuts particuliers ne prévoient pas l'encadrement d'une activité physique, mais disposant d'une qualification répondant aux conditions prévues par l'article L. 212-1 du code du sport pour l'activité </a:t>
            </a:r>
            <a:r>
              <a:rPr lang="fr-FR" sz="1800" dirty="0" smtClean="0"/>
              <a:t>concernée, leur ouvrant droit </a:t>
            </a:r>
            <a:r>
              <a:rPr lang="fr-FR" sz="1800" dirty="0"/>
              <a:t>à encadrer, animer ou enseigner une activité physique contre rémunération </a:t>
            </a:r>
            <a:r>
              <a:rPr lang="fr-FR" sz="1800" dirty="0" smtClean="0">
                <a:solidFill>
                  <a:srgbClr val="00B0F0"/>
                </a:solidFill>
              </a:rPr>
              <a:t>(« fiche 2 » en ligne + </a:t>
            </a:r>
            <a:r>
              <a:rPr lang="fr-FR" sz="1800" dirty="0">
                <a:solidFill>
                  <a:srgbClr val="00B0F0"/>
                </a:solidFill>
              </a:rPr>
              <a:t>justificatifs </a:t>
            </a:r>
            <a:r>
              <a:rPr lang="fr-FR" sz="1800" dirty="0" smtClean="0">
                <a:solidFill>
                  <a:srgbClr val="00B0F0"/>
                </a:solidFill>
              </a:rPr>
              <a:t>à joindre)</a:t>
            </a:r>
          </a:p>
          <a:p>
            <a:r>
              <a:rPr lang="fr-FR" sz="1800" u="sng" dirty="0" smtClean="0"/>
              <a:t>Les </a:t>
            </a:r>
            <a:r>
              <a:rPr lang="fr-FR" sz="1800" u="sng" dirty="0"/>
              <a:t>professionnels sollicités dans les domaines du cirque et de la </a:t>
            </a:r>
            <a:r>
              <a:rPr lang="fr-FR" sz="1800" u="sng" dirty="0" smtClean="0"/>
              <a:t>danse </a:t>
            </a:r>
            <a:r>
              <a:rPr lang="fr-FR" sz="1800" dirty="0" smtClean="0">
                <a:solidFill>
                  <a:srgbClr val="00B0F0"/>
                </a:solidFill>
              </a:rPr>
              <a:t>(« fiche 2 » en ligne + justificatifs à joindre : BIAC </a:t>
            </a:r>
            <a:r>
              <a:rPr lang="fr-FR" sz="1800" dirty="0">
                <a:solidFill>
                  <a:srgbClr val="00B0F0"/>
                </a:solidFill>
              </a:rPr>
              <a:t>(Brevet d’Initiateur des Arts du Cirque) et attestation d’affiliation de l’employeur à la Fédération Française des Ecoles de Cirque (FFEC), ou BPJEPS activités </a:t>
            </a:r>
            <a:r>
              <a:rPr lang="fr-FR" sz="1800" dirty="0" smtClean="0">
                <a:solidFill>
                  <a:srgbClr val="00B0F0"/>
                </a:solidFill>
              </a:rPr>
              <a:t>circassiennes; Diplôme </a:t>
            </a:r>
            <a:r>
              <a:rPr lang="fr-FR" sz="1800" dirty="0">
                <a:solidFill>
                  <a:srgbClr val="00B0F0"/>
                </a:solidFill>
              </a:rPr>
              <a:t>d’enseignement de la danse, CV et/ou parcours professionnel </a:t>
            </a:r>
            <a:r>
              <a:rPr lang="fr-FR" sz="1800" dirty="0" smtClean="0">
                <a:solidFill>
                  <a:srgbClr val="00B0F0"/>
                </a:solidFill>
              </a:rPr>
              <a:t>)</a:t>
            </a:r>
            <a:endParaRPr lang="fr-FR" sz="1800" dirty="0">
              <a:solidFill>
                <a:srgbClr val="00B0F0"/>
              </a:solidFill>
            </a:endParaRPr>
          </a:p>
          <a:p>
            <a:pPr>
              <a:buFontTx/>
              <a:buChar char="-"/>
            </a:pPr>
            <a:r>
              <a:rPr lang="fr-FR" sz="1800" u="sng" dirty="0" smtClean="0"/>
              <a:t>Les intervenants bénévoles </a:t>
            </a:r>
            <a:r>
              <a:rPr lang="fr-FR" sz="1800" u="sng" dirty="0"/>
              <a:t>ne bénéficiant pas de la réputation d'agrément</a:t>
            </a:r>
            <a:r>
              <a:rPr lang="fr-FR" sz="1800" dirty="0"/>
              <a:t> </a:t>
            </a:r>
            <a:r>
              <a:rPr lang="fr-FR" sz="1800" dirty="0" smtClean="0">
                <a:solidFill>
                  <a:srgbClr val="00B050"/>
                </a:solidFill>
              </a:rPr>
              <a:t>(«fiche 1 » en ligne </a:t>
            </a:r>
            <a:r>
              <a:rPr lang="fr-FR" sz="1800" dirty="0">
                <a:solidFill>
                  <a:srgbClr val="00B050"/>
                </a:solidFill>
              </a:rPr>
              <a:t>+ justificatifs </a:t>
            </a:r>
            <a:r>
              <a:rPr lang="fr-FR" sz="1800" dirty="0" smtClean="0">
                <a:solidFill>
                  <a:srgbClr val="00B050"/>
                </a:solidFill>
              </a:rPr>
              <a:t>à joindre). </a:t>
            </a:r>
            <a:r>
              <a:rPr lang="fr-FR" sz="1050" dirty="0"/>
              <a:t>Ils sont, par ailleurs, informés du projet pédagogique de l’enseignant et, pour les activités de natation, devront réussir un test pratique conforme aux dispositions départementales. </a:t>
            </a:r>
          </a:p>
          <a:p>
            <a:pPr>
              <a:buFont typeface="Symbol" panose="05050102010706020507" pitchFamily="18" charset="2"/>
              <a:buChar char="Þ"/>
            </a:pPr>
            <a:r>
              <a:rPr lang="fr-FR" sz="1800" b="1" dirty="0" smtClean="0"/>
              <a:t>Agréés </a:t>
            </a:r>
            <a:r>
              <a:rPr lang="fr-FR" sz="1800" b="1" dirty="0"/>
              <a:t>par les services de </a:t>
            </a:r>
            <a:r>
              <a:rPr lang="fr-FR" sz="1800" b="1" dirty="0" smtClean="0"/>
              <a:t>l‘Education </a:t>
            </a:r>
            <a:r>
              <a:rPr lang="fr-FR" sz="1800" b="1" dirty="0"/>
              <a:t>nationale </a:t>
            </a:r>
            <a:r>
              <a:rPr lang="fr-FR" sz="1800" b="1" dirty="0" smtClean="0"/>
              <a:t>après </a:t>
            </a:r>
            <a:r>
              <a:rPr lang="fr-FR" sz="1800" b="1" dirty="0"/>
              <a:t>vérification </a:t>
            </a:r>
            <a:r>
              <a:rPr lang="fr-FR" sz="1800" b="1" dirty="0" smtClean="0"/>
              <a:t>de leurs compétences et sous </a:t>
            </a:r>
            <a:r>
              <a:rPr lang="fr-FR" sz="1800" b="1" dirty="0"/>
              <a:t>réserve de répondre aux critères d'honorabilité</a:t>
            </a:r>
            <a:r>
              <a:rPr lang="fr-FR" sz="1800" dirty="0" smtClean="0"/>
              <a:t>.</a:t>
            </a:r>
          </a:p>
          <a:p>
            <a:pPr>
              <a:buFont typeface="Symbol" panose="05050102010706020507" pitchFamily="18" charset="2"/>
              <a:buChar char="Þ"/>
            </a:pPr>
            <a:r>
              <a:rPr lang="fr-FR" sz="1800" dirty="0"/>
              <a:t>Cet agrément est lié au projet pédagogique validé et se limite à la durée d’une année scolaire. Il pourra s’étendre à une durée maximale de cinq ans, dans le cadre d’un renouvellement annuel. </a:t>
            </a:r>
          </a:p>
        </p:txBody>
      </p:sp>
      <p:sp>
        <p:nvSpPr>
          <p:cNvPr id="4" name="Rectangle 3"/>
          <p:cNvSpPr/>
          <p:nvPr/>
        </p:nvSpPr>
        <p:spPr>
          <a:xfrm>
            <a:off x="251520" y="404664"/>
            <a:ext cx="8424936" cy="523220"/>
          </a:xfrm>
          <a:prstGeom prst="rect">
            <a:avLst/>
          </a:prstGeom>
        </p:spPr>
        <p:txBody>
          <a:bodyPr wrap="square">
            <a:spAutoFit/>
          </a:bodyPr>
          <a:lstStyle/>
          <a:p>
            <a:r>
              <a:rPr lang="fr-FR" sz="2800" b="1" dirty="0"/>
              <a:t>Demande d’agrément obligatoire  </a:t>
            </a:r>
            <a:r>
              <a:rPr lang="fr-FR" sz="2800" b="1" dirty="0" smtClean="0"/>
              <a:t>à </a:t>
            </a:r>
            <a:r>
              <a:rPr lang="fr-FR" sz="2800" b="1" dirty="0"/>
              <a:t>faire en </a:t>
            </a:r>
            <a:r>
              <a:rPr lang="fr-FR" sz="2800" b="1" dirty="0" smtClean="0"/>
              <a:t>ligne pour </a:t>
            </a:r>
            <a:r>
              <a:rPr lang="fr-FR" sz="2800" b="1" dirty="0"/>
              <a:t>: </a:t>
            </a:r>
          </a:p>
        </p:txBody>
      </p:sp>
    </p:spTree>
    <p:extLst>
      <p:ext uri="{BB962C8B-B14F-4D97-AF65-F5344CB8AC3E}">
        <p14:creationId xmlns:p14="http://schemas.microsoft.com/office/powerpoint/2010/main" val="3903019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76672"/>
            <a:ext cx="7886700" cy="1379424"/>
          </a:xfrm>
        </p:spPr>
        <p:txBody>
          <a:bodyPr>
            <a:normAutofit fontScale="90000"/>
          </a:bodyPr>
          <a:lstStyle/>
          <a:p>
            <a:pPr algn="ctr"/>
            <a:r>
              <a:rPr lang="fr-FR" sz="2400" dirty="0"/>
              <a:t/>
            </a:r>
            <a:br>
              <a:rPr lang="fr-FR" sz="2400" dirty="0"/>
            </a:br>
            <a:r>
              <a:rPr lang="fr-FR" sz="2325" dirty="0"/>
              <a:t/>
            </a:r>
            <a:br>
              <a:rPr lang="fr-FR" sz="2325" dirty="0"/>
            </a:br>
            <a:r>
              <a:rPr lang="fr-FR" sz="2325" dirty="0"/>
              <a:t/>
            </a:r>
            <a:br>
              <a:rPr lang="fr-FR" sz="2325" dirty="0"/>
            </a:br>
            <a:r>
              <a:rPr lang="fr-FR" sz="3600" b="1" dirty="0"/>
              <a:t>Procédure pour demande d’agréments </a:t>
            </a:r>
            <a:r>
              <a:rPr lang="fr-FR" sz="3600" dirty="0"/>
              <a:t/>
            </a:r>
            <a:br>
              <a:rPr lang="fr-FR" sz="3600" dirty="0"/>
            </a:br>
            <a:r>
              <a:rPr lang="fr-FR" sz="2700" b="1" dirty="0">
                <a:solidFill>
                  <a:srgbClr val="FF0000"/>
                </a:solidFill>
              </a:rPr>
              <a:t>des intervenants ne bénéficiant pas </a:t>
            </a:r>
            <a:br>
              <a:rPr lang="fr-FR" sz="2700" b="1" dirty="0">
                <a:solidFill>
                  <a:srgbClr val="FF0000"/>
                </a:solidFill>
              </a:rPr>
            </a:br>
            <a:r>
              <a:rPr lang="fr-FR" sz="2700" b="1" dirty="0">
                <a:solidFill>
                  <a:srgbClr val="FF0000"/>
                </a:solidFill>
              </a:rPr>
              <a:t>de la réputation d’agrément</a:t>
            </a:r>
            <a:br>
              <a:rPr lang="fr-FR" sz="2700" b="1" dirty="0">
                <a:solidFill>
                  <a:srgbClr val="FF0000"/>
                </a:solidFill>
              </a:rPr>
            </a:br>
            <a:r>
              <a:rPr lang="fr-FR" dirty="0"/>
              <a:t/>
            </a:r>
            <a:br>
              <a:rPr lang="fr-FR" dirty="0"/>
            </a:br>
            <a:endParaRPr lang="fr-FR" dirty="0"/>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2060848"/>
            <a:ext cx="4286965" cy="2736304"/>
          </a:xfrm>
        </p:spPr>
      </p:pic>
      <p:sp>
        <p:nvSpPr>
          <p:cNvPr id="6" name="ZoneTexte 5"/>
          <p:cNvSpPr txBox="1"/>
          <p:nvPr/>
        </p:nvSpPr>
        <p:spPr>
          <a:xfrm>
            <a:off x="755577" y="5066374"/>
            <a:ext cx="8003604" cy="646331"/>
          </a:xfrm>
          <a:prstGeom prst="rect">
            <a:avLst/>
          </a:prstGeom>
          <a:noFill/>
        </p:spPr>
        <p:txBody>
          <a:bodyPr wrap="square" rtlCol="0">
            <a:spAutoFit/>
          </a:bodyPr>
          <a:lstStyle/>
          <a:p>
            <a:r>
              <a:rPr lang="fr-FR" u="sng">
                <a:hlinkClick r:id="rId4"/>
              </a:rPr>
              <a:t>Documents règlementaires pour l'EPS dans les Yvelines | Académie de Versailles (ac-versailles.fr)</a:t>
            </a:r>
            <a:endParaRPr lang="fr-FR"/>
          </a:p>
        </p:txBody>
      </p:sp>
      <p:sp>
        <p:nvSpPr>
          <p:cNvPr id="7" name="ZoneTexte 6"/>
          <p:cNvSpPr txBox="1"/>
          <p:nvPr/>
        </p:nvSpPr>
        <p:spPr>
          <a:xfrm>
            <a:off x="5005649" y="3988763"/>
            <a:ext cx="3212647" cy="369332"/>
          </a:xfrm>
          <a:prstGeom prst="rect">
            <a:avLst/>
          </a:prstGeom>
          <a:noFill/>
        </p:spPr>
        <p:txBody>
          <a:bodyPr wrap="square" rtlCol="0">
            <a:spAutoFit/>
          </a:bodyPr>
          <a:lstStyle/>
          <a:p>
            <a:pPr algn="ctr"/>
            <a:r>
              <a:rPr lang="fr-FR" dirty="0">
                <a:solidFill>
                  <a:srgbClr val="00B0F0"/>
                </a:solidFill>
              </a:rPr>
              <a:t>Démarches à faire en ligne</a:t>
            </a:r>
          </a:p>
        </p:txBody>
      </p:sp>
      <p:cxnSp>
        <p:nvCxnSpPr>
          <p:cNvPr id="13" name="Connecteur droit avec flèche 12"/>
          <p:cNvCxnSpPr/>
          <p:nvPr/>
        </p:nvCxnSpPr>
        <p:spPr>
          <a:xfrm>
            <a:off x="6656199" y="4491092"/>
            <a:ext cx="24493" cy="401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384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5336" y="2179865"/>
            <a:ext cx="6617646" cy="3514725"/>
          </a:xfrm>
        </p:spPr>
      </p:pic>
      <p:grpSp>
        <p:nvGrpSpPr>
          <p:cNvPr id="3" name="Groupe 2"/>
          <p:cNvGrpSpPr/>
          <p:nvPr/>
        </p:nvGrpSpPr>
        <p:grpSpPr>
          <a:xfrm>
            <a:off x="244929" y="2762250"/>
            <a:ext cx="4224596" cy="2127031"/>
            <a:chOff x="326571" y="2540000"/>
            <a:chExt cx="5632795" cy="2836041"/>
          </a:xfrm>
        </p:grpSpPr>
        <p:sp>
          <p:nvSpPr>
            <p:cNvPr id="5" name="ZoneTexte 4"/>
            <p:cNvSpPr txBox="1"/>
            <p:nvPr/>
          </p:nvSpPr>
          <p:spPr>
            <a:xfrm>
              <a:off x="326571" y="2540000"/>
              <a:ext cx="2313044" cy="1600438"/>
            </a:xfrm>
            <a:prstGeom prst="rect">
              <a:avLst/>
            </a:prstGeom>
            <a:solidFill>
              <a:srgbClr val="FFFF99"/>
            </a:solidFill>
          </p:spPr>
          <p:txBody>
            <a:bodyPr wrap="square" rtlCol="0">
              <a:spAutoFit/>
            </a:bodyPr>
            <a:lstStyle/>
            <a:p>
              <a:r>
                <a:rPr lang="fr-FR" b="1" dirty="0"/>
                <a:t>L’enseignant de la classe </a:t>
              </a:r>
              <a:r>
                <a:rPr lang="fr-FR" dirty="0"/>
                <a:t>clique sur « Rambouillet »</a:t>
              </a:r>
            </a:p>
          </p:txBody>
        </p:sp>
        <p:cxnSp>
          <p:nvCxnSpPr>
            <p:cNvPr id="8" name="Connecteur droit avec flèche 7"/>
            <p:cNvCxnSpPr/>
            <p:nvPr/>
          </p:nvCxnSpPr>
          <p:spPr>
            <a:xfrm>
              <a:off x="1518557" y="3740329"/>
              <a:ext cx="4440809" cy="16357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ZoneTexte 10"/>
          <p:cNvSpPr txBox="1"/>
          <p:nvPr/>
        </p:nvSpPr>
        <p:spPr>
          <a:xfrm>
            <a:off x="1414041" y="387177"/>
            <a:ext cx="6110968" cy="1200329"/>
          </a:xfrm>
          <a:prstGeom prst="rect">
            <a:avLst/>
          </a:prstGeom>
          <a:noFill/>
        </p:spPr>
        <p:txBody>
          <a:bodyPr wrap="square" rtlCol="0">
            <a:spAutoFit/>
          </a:bodyPr>
          <a:lstStyle/>
          <a:p>
            <a:pPr algn="ctr"/>
            <a:r>
              <a:rPr lang="fr-FR" sz="2400" b="1" dirty="0"/>
              <a:t>Demande d’agrément intervenant extérieur bénévole </a:t>
            </a:r>
          </a:p>
          <a:p>
            <a:pPr algn="ctr"/>
            <a:r>
              <a:rPr lang="fr-FR" sz="2400" b="1" dirty="0"/>
              <a:t>( Fiche 1)</a:t>
            </a:r>
          </a:p>
        </p:txBody>
      </p:sp>
    </p:spTree>
    <p:extLst>
      <p:ext uri="{BB962C8B-B14F-4D97-AF65-F5344CB8AC3E}">
        <p14:creationId xmlns:p14="http://schemas.microsoft.com/office/powerpoint/2010/main" val="2691765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00" y="1916832"/>
            <a:ext cx="4521200" cy="4383832"/>
          </a:xfrm>
        </p:spPr>
      </p:pic>
      <p:sp>
        <p:nvSpPr>
          <p:cNvPr id="5" name="ZoneTexte 4"/>
          <p:cNvSpPr txBox="1"/>
          <p:nvPr/>
        </p:nvSpPr>
        <p:spPr>
          <a:xfrm>
            <a:off x="5368099" y="4288092"/>
            <a:ext cx="3062968" cy="1131079"/>
          </a:xfrm>
          <a:prstGeom prst="rect">
            <a:avLst/>
          </a:prstGeom>
          <a:solidFill>
            <a:srgbClr val="FFFF99"/>
          </a:solidFill>
        </p:spPr>
        <p:txBody>
          <a:bodyPr wrap="square" rtlCol="0">
            <a:spAutoFit/>
          </a:bodyPr>
          <a:lstStyle/>
          <a:p>
            <a:r>
              <a:rPr lang="fr-FR" sz="1350" b="1" dirty="0"/>
              <a:t>L’enseignant de la classe </a:t>
            </a:r>
            <a:r>
              <a:rPr lang="fr-FR" sz="1350" dirty="0"/>
              <a:t>crée un compte </a:t>
            </a:r>
          </a:p>
          <a:p>
            <a:r>
              <a:rPr lang="fr-FR" sz="1350" dirty="0"/>
              <a:t>«  </a:t>
            </a:r>
            <a:r>
              <a:rPr lang="fr-FR" sz="1350" dirty="0" err="1"/>
              <a:t>demarches</a:t>
            </a:r>
            <a:r>
              <a:rPr lang="fr-FR" sz="1350" dirty="0"/>
              <a:t> simplifiees.fr » (ou a déjà un compte) avec obligatoirement  une adresse mail qui fonctionne pour pouvoir formuler une demande</a:t>
            </a:r>
          </a:p>
        </p:txBody>
      </p:sp>
      <p:cxnSp>
        <p:nvCxnSpPr>
          <p:cNvPr id="7" name="Connecteur droit avec flèche 6"/>
          <p:cNvCxnSpPr/>
          <p:nvPr/>
        </p:nvCxnSpPr>
        <p:spPr>
          <a:xfrm flipH="1" flipV="1">
            <a:off x="4427984" y="2924944"/>
            <a:ext cx="1138918" cy="13593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414041" y="387177"/>
            <a:ext cx="6110968" cy="1200329"/>
          </a:xfrm>
          <a:prstGeom prst="rect">
            <a:avLst/>
          </a:prstGeom>
          <a:noFill/>
        </p:spPr>
        <p:txBody>
          <a:bodyPr wrap="square" rtlCol="0">
            <a:spAutoFit/>
          </a:bodyPr>
          <a:lstStyle/>
          <a:p>
            <a:pPr algn="ctr"/>
            <a:r>
              <a:rPr lang="fr-FR" sz="2400" b="1" dirty="0"/>
              <a:t>Demande d’agrément intervenant extérieur bénévole </a:t>
            </a:r>
          </a:p>
          <a:p>
            <a:pPr algn="ctr"/>
            <a:r>
              <a:rPr lang="fr-FR" sz="2400" b="1" dirty="0"/>
              <a:t>( Fiche 1</a:t>
            </a:r>
            <a:r>
              <a:rPr lang="fr-FR" sz="2400" b="1" dirty="0" smtClean="0"/>
              <a:t>) </a:t>
            </a:r>
            <a:r>
              <a:rPr lang="fr-FR" sz="2000" b="1" i="1" dirty="0" smtClean="0"/>
              <a:t>suite</a:t>
            </a:r>
            <a:endParaRPr lang="fr-FR" sz="2000" b="1" i="1" dirty="0"/>
          </a:p>
        </p:txBody>
      </p:sp>
    </p:spTree>
    <p:extLst>
      <p:ext uri="{BB962C8B-B14F-4D97-AF65-F5344CB8AC3E}">
        <p14:creationId xmlns:p14="http://schemas.microsoft.com/office/powerpoint/2010/main" val="1848628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1669" y="1988840"/>
            <a:ext cx="3210212" cy="730364"/>
          </a:xfrm>
        </p:spPr>
        <p:txBody>
          <a:bodyPr>
            <a:normAutofit fontScale="90000"/>
          </a:bodyPr>
          <a:lstStyle/>
          <a:p>
            <a:pPr algn="ctr"/>
            <a:r>
              <a:rPr lang="fr-FR" dirty="0" smtClean="0"/>
              <a:t/>
            </a:r>
            <a:br>
              <a:rPr lang="fr-FR" dirty="0" smtClean="0"/>
            </a:br>
            <a:r>
              <a:rPr lang="fr-FR" sz="2000" dirty="0" smtClean="0"/>
              <a:t>Renseignements sur l’école </a:t>
            </a:r>
            <a:br>
              <a:rPr lang="fr-FR" sz="2000" dirty="0" smtClean="0"/>
            </a:b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8744" y="2685957"/>
            <a:ext cx="6408839" cy="2564964"/>
          </a:xfrm>
        </p:spPr>
      </p:pic>
      <p:sp>
        <p:nvSpPr>
          <p:cNvPr id="5" name="ZoneTexte 4"/>
          <p:cNvSpPr txBox="1"/>
          <p:nvPr/>
        </p:nvSpPr>
        <p:spPr>
          <a:xfrm>
            <a:off x="281668" y="3310567"/>
            <a:ext cx="1947182" cy="1131079"/>
          </a:xfrm>
          <a:prstGeom prst="rect">
            <a:avLst/>
          </a:prstGeom>
          <a:solidFill>
            <a:srgbClr val="FFFF99"/>
          </a:solidFill>
        </p:spPr>
        <p:txBody>
          <a:bodyPr wrap="square" rtlCol="0">
            <a:spAutoFit/>
          </a:bodyPr>
          <a:lstStyle/>
          <a:p>
            <a:r>
              <a:rPr lang="fr-FR" sz="1350" dirty="0"/>
              <a:t>Le demandeur (</a:t>
            </a:r>
            <a:r>
              <a:rPr lang="fr-FR" sz="1350" b="1" dirty="0"/>
              <a:t>l’enseignant de la classe</a:t>
            </a:r>
            <a:r>
              <a:rPr lang="fr-FR" sz="1350" dirty="0"/>
              <a:t>) remplit tous les différents champs </a:t>
            </a:r>
            <a:r>
              <a:rPr lang="fr-FR" sz="1350" u="sng" dirty="0"/>
              <a:t>obligatoires</a:t>
            </a:r>
            <a:r>
              <a:rPr lang="fr-FR" sz="1350" dirty="0"/>
              <a:t>. </a:t>
            </a:r>
          </a:p>
        </p:txBody>
      </p:sp>
      <p:sp>
        <p:nvSpPr>
          <p:cNvPr id="7" name="ZoneTexte 6"/>
          <p:cNvSpPr txBox="1"/>
          <p:nvPr/>
        </p:nvSpPr>
        <p:spPr>
          <a:xfrm>
            <a:off x="1414041" y="387177"/>
            <a:ext cx="6110968" cy="1200329"/>
          </a:xfrm>
          <a:prstGeom prst="rect">
            <a:avLst/>
          </a:prstGeom>
          <a:noFill/>
        </p:spPr>
        <p:txBody>
          <a:bodyPr wrap="square" rtlCol="0">
            <a:spAutoFit/>
          </a:bodyPr>
          <a:lstStyle/>
          <a:p>
            <a:pPr algn="ctr"/>
            <a:r>
              <a:rPr lang="fr-FR" sz="2400" b="1" dirty="0"/>
              <a:t>Demande d’agrément intervenant extérieur bénévole </a:t>
            </a:r>
          </a:p>
          <a:p>
            <a:pPr algn="ctr"/>
            <a:r>
              <a:rPr lang="fr-FR" sz="2400" b="1" dirty="0"/>
              <a:t>( Fiche 1</a:t>
            </a:r>
            <a:r>
              <a:rPr lang="fr-FR" sz="2400" b="1" dirty="0" smtClean="0"/>
              <a:t>) </a:t>
            </a:r>
            <a:r>
              <a:rPr lang="fr-FR" sz="2000" b="1" i="1" dirty="0" smtClean="0"/>
              <a:t>suite</a:t>
            </a:r>
            <a:endParaRPr lang="fr-FR" sz="2000" b="1" i="1" dirty="0"/>
          </a:p>
        </p:txBody>
      </p:sp>
    </p:spTree>
    <p:extLst>
      <p:ext uri="{BB962C8B-B14F-4D97-AF65-F5344CB8AC3E}">
        <p14:creationId xmlns:p14="http://schemas.microsoft.com/office/powerpoint/2010/main" val="3263020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2932</TotalTime>
  <Words>1657</Words>
  <Application>Microsoft Office PowerPoint</Application>
  <PresentationFormat>Affichage à l'écran (4:3)</PresentationFormat>
  <Paragraphs>131</Paragraphs>
  <Slides>21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Symbol</vt:lpstr>
      <vt:lpstr>Wingdings</vt:lpstr>
      <vt:lpstr>Thème Office</vt:lpstr>
      <vt:lpstr>Nouvelle convention départementale modifiant les procédures d’agrément des intervenants extérieurs et de validation des projets de co-intervention en EPS.</vt:lpstr>
      <vt:lpstr>Présentation PowerPoint</vt:lpstr>
      <vt:lpstr>Intervenants extérieurs  bénéficiant de la réputation d’agrément (1)</vt:lpstr>
      <vt:lpstr>Intervenants extérieurs  bénéficiant de la réputation d’agrément (2)</vt:lpstr>
      <vt:lpstr>Présentation PowerPoint</vt:lpstr>
      <vt:lpstr>   Procédure pour demande d’agréments  des intervenants ne bénéficiant pas  de la réputation d’agrément  </vt:lpstr>
      <vt:lpstr>Présentation PowerPoint</vt:lpstr>
      <vt:lpstr>Présentation PowerPoint</vt:lpstr>
      <vt:lpstr> Renseignements sur l’école  </vt:lpstr>
      <vt:lpstr>Présentation PowerPoint</vt:lpstr>
      <vt:lpstr>Présentation PowerPoint</vt:lpstr>
      <vt:lpstr>Présentation PowerPoint</vt:lpstr>
      <vt:lpstr>Présentation PowerPoint</vt:lpstr>
      <vt:lpstr>Demande d’agrément intervenant extérieur rémunéré   ( Fiche 2)</vt:lpstr>
      <vt:lpstr>Demande d’agrément intervenant extérieur rémunéré   ( Fiche 2) Suite</vt:lpstr>
      <vt:lpstr>Présentation PowerPoint</vt:lpstr>
      <vt:lpstr>Rôle du directeur d’école </vt:lpstr>
      <vt:lpstr>Lorsqu'une intervention ne s'inscrit pas dans le cadre d'une convention passée avec une structure partenaire</vt:lpstr>
      <vt:lpstr>Présentation PowerPoint</vt:lpstr>
      <vt:lpstr>Présentation PowerPoint</vt:lpstr>
      <vt:lpstr>Présentation PowerPoint</vt:lpstr>
    </vt:vector>
  </TitlesOfParts>
  <Company>DSI-Rectorat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Celia Chaillot</dc:creator>
  <cp:lastModifiedBy>Marie-Claude Cintrat</cp:lastModifiedBy>
  <cp:revision>431</cp:revision>
  <cp:lastPrinted>2019-06-13T13:59:54Z</cp:lastPrinted>
  <dcterms:created xsi:type="dcterms:W3CDTF">2018-12-05T08:19:20Z</dcterms:created>
  <dcterms:modified xsi:type="dcterms:W3CDTF">2021-11-09T10:48:24Z</dcterms:modified>
</cp:coreProperties>
</file>