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70" r:id="rId3"/>
    <p:sldId id="267" r:id="rId4"/>
    <p:sldId id="262" r:id="rId5"/>
    <p:sldId id="260" r:id="rId6"/>
    <p:sldId id="272" r:id="rId7"/>
    <p:sldId id="273" r:id="rId8"/>
    <p:sldId id="274" r:id="rId9"/>
    <p:sldId id="276" r:id="rId10"/>
    <p:sldId id="275" r:id="rId11"/>
    <p:sldId id="277" r:id="rId12"/>
    <p:sldId id="271" r:id="rId13"/>
    <p:sldId id="257" r:id="rId14"/>
    <p:sldId id="258" r:id="rId15"/>
    <p:sldId id="259"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99FF66"/>
    <a:srgbClr val="99CC00"/>
    <a:srgbClr val="CCFF66"/>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73" d="100"/>
          <a:sy n="73"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6006FA9E-03CA-4A65-B88D-970276B010E0}" type="datetimeFigureOut">
              <a:rPr lang="fr-FR" smtClean="0"/>
              <a:t>15/03/2021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38802E2-DDCA-4FB4-B2C8-23B0F34F7034}" type="slidenum">
              <a:rPr lang="fr-FR" smtClean="0"/>
              <a:t>‹N°›</a:t>
            </a:fld>
            <a:endParaRPr lang="fr-FR"/>
          </a:p>
        </p:txBody>
      </p:sp>
    </p:spTree>
    <p:extLst>
      <p:ext uri="{BB962C8B-B14F-4D97-AF65-F5344CB8AC3E}">
        <p14:creationId xmlns:p14="http://schemas.microsoft.com/office/powerpoint/2010/main" val="1407702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006FA9E-03CA-4A65-B88D-970276B010E0}" type="datetimeFigureOut">
              <a:rPr lang="fr-FR" smtClean="0"/>
              <a:t>15/03/2021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38802E2-DDCA-4FB4-B2C8-23B0F34F7034}" type="slidenum">
              <a:rPr lang="fr-FR" smtClean="0"/>
              <a:t>‹N°›</a:t>
            </a:fld>
            <a:endParaRPr lang="fr-FR"/>
          </a:p>
        </p:txBody>
      </p:sp>
    </p:spTree>
    <p:extLst>
      <p:ext uri="{BB962C8B-B14F-4D97-AF65-F5344CB8AC3E}">
        <p14:creationId xmlns:p14="http://schemas.microsoft.com/office/powerpoint/2010/main" val="2879370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006FA9E-03CA-4A65-B88D-970276B010E0}" type="datetimeFigureOut">
              <a:rPr lang="fr-FR" smtClean="0"/>
              <a:t>15/03/2021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38802E2-DDCA-4FB4-B2C8-23B0F34F7034}" type="slidenum">
              <a:rPr lang="fr-FR" smtClean="0"/>
              <a:t>‹N°›</a:t>
            </a:fld>
            <a:endParaRPr lang="fr-FR"/>
          </a:p>
        </p:txBody>
      </p:sp>
    </p:spTree>
    <p:extLst>
      <p:ext uri="{BB962C8B-B14F-4D97-AF65-F5344CB8AC3E}">
        <p14:creationId xmlns:p14="http://schemas.microsoft.com/office/powerpoint/2010/main" val="1568195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006FA9E-03CA-4A65-B88D-970276B010E0}" type="datetimeFigureOut">
              <a:rPr lang="fr-FR" smtClean="0"/>
              <a:t>15/03/2021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38802E2-DDCA-4FB4-B2C8-23B0F34F7034}" type="slidenum">
              <a:rPr lang="fr-FR" smtClean="0"/>
              <a:t>‹N°›</a:t>
            </a:fld>
            <a:endParaRPr lang="fr-FR"/>
          </a:p>
        </p:txBody>
      </p:sp>
    </p:spTree>
    <p:extLst>
      <p:ext uri="{BB962C8B-B14F-4D97-AF65-F5344CB8AC3E}">
        <p14:creationId xmlns:p14="http://schemas.microsoft.com/office/powerpoint/2010/main" val="1700978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6006FA9E-03CA-4A65-B88D-970276B010E0}" type="datetimeFigureOut">
              <a:rPr lang="fr-FR" smtClean="0"/>
              <a:t>15/03/2021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38802E2-DDCA-4FB4-B2C8-23B0F34F7034}" type="slidenum">
              <a:rPr lang="fr-FR" smtClean="0"/>
              <a:t>‹N°›</a:t>
            </a:fld>
            <a:endParaRPr lang="fr-FR"/>
          </a:p>
        </p:txBody>
      </p:sp>
    </p:spTree>
    <p:extLst>
      <p:ext uri="{BB962C8B-B14F-4D97-AF65-F5344CB8AC3E}">
        <p14:creationId xmlns:p14="http://schemas.microsoft.com/office/powerpoint/2010/main" val="3096303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006FA9E-03CA-4A65-B88D-970276B010E0}" type="datetimeFigureOut">
              <a:rPr lang="fr-FR" smtClean="0"/>
              <a:t>15/03/2021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38802E2-DDCA-4FB4-B2C8-23B0F34F7034}" type="slidenum">
              <a:rPr lang="fr-FR" smtClean="0"/>
              <a:t>‹N°›</a:t>
            </a:fld>
            <a:endParaRPr lang="fr-FR"/>
          </a:p>
        </p:txBody>
      </p:sp>
    </p:spTree>
    <p:extLst>
      <p:ext uri="{BB962C8B-B14F-4D97-AF65-F5344CB8AC3E}">
        <p14:creationId xmlns:p14="http://schemas.microsoft.com/office/powerpoint/2010/main" val="3042487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006FA9E-03CA-4A65-B88D-970276B010E0}" type="datetimeFigureOut">
              <a:rPr lang="fr-FR" smtClean="0"/>
              <a:t>15/03/2021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38802E2-DDCA-4FB4-B2C8-23B0F34F7034}" type="slidenum">
              <a:rPr lang="fr-FR" smtClean="0"/>
              <a:t>‹N°›</a:t>
            </a:fld>
            <a:endParaRPr lang="fr-FR"/>
          </a:p>
        </p:txBody>
      </p:sp>
    </p:spTree>
    <p:extLst>
      <p:ext uri="{BB962C8B-B14F-4D97-AF65-F5344CB8AC3E}">
        <p14:creationId xmlns:p14="http://schemas.microsoft.com/office/powerpoint/2010/main" val="2499270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006FA9E-03CA-4A65-B88D-970276B010E0}" type="datetimeFigureOut">
              <a:rPr lang="fr-FR" smtClean="0"/>
              <a:t>15/03/2021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38802E2-DDCA-4FB4-B2C8-23B0F34F7034}" type="slidenum">
              <a:rPr lang="fr-FR" smtClean="0"/>
              <a:t>‹N°›</a:t>
            </a:fld>
            <a:endParaRPr lang="fr-FR"/>
          </a:p>
        </p:txBody>
      </p:sp>
    </p:spTree>
    <p:extLst>
      <p:ext uri="{BB962C8B-B14F-4D97-AF65-F5344CB8AC3E}">
        <p14:creationId xmlns:p14="http://schemas.microsoft.com/office/powerpoint/2010/main" val="1353671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006FA9E-03CA-4A65-B88D-970276B010E0}" type="datetimeFigureOut">
              <a:rPr lang="fr-FR" smtClean="0"/>
              <a:t>15/03/2021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38802E2-DDCA-4FB4-B2C8-23B0F34F7034}" type="slidenum">
              <a:rPr lang="fr-FR" smtClean="0"/>
              <a:t>‹N°›</a:t>
            </a:fld>
            <a:endParaRPr lang="fr-FR"/>
          </a:p>
        </p:txBody>
      </p:sp>
    </p:spTree>
    <p:extLst>
      <p:ext uri="{BB962C8B-B14F-4D97-AF65-F5344CB8AC3E}">
        <p14:creationId xmlns:p14="http://schemas.microsoft.com/office/powerpoint/2010/main" val="2394726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6006FA9E-03CA-4A65-B88D-970276B010E0}" type="datetimeFigureOut">
              <a:rPr lang="fr-FR" smtClean="0"/>
              <a:t>15/03/2021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38802E2-DDCA-4FB4-B2C8-23B0F34F7034}" type="slidenum">
              <a:rPr lang="fr-FR" smtClean="0"/>
              <a:t>‹N°›</a:t>
            </a:fld>
            <a:endParaRPr lang="fr-FR"/>
          </a:p>
        </p:txBody>
      </p:sp>
    </p:spTree>
    <p:extLst>
      <p:ext uri="{BB962C8B-B14F-4D97-AF65-F5344CB8AC3E}">
        <p14:creationId xmlns:p14="http://schemas.microsoft.com/office/powerpoint/2010/main" val="778155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6006FA9E-03CA-4A65-B88D-970276B010E0}" type="datetimeFigureOut">
              <a:rPr lang="fr-FR" smtClean="0"/>
              <a:t>15/03/2021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38802E2-DDCA-4FB4-B2C8-23B0F34F7034}" type="slidenum">
              <a:rPr lang="fr-FR" smtClean="0"/>
              <a:t>‹N°›</a:t>
            </a:fld>
            <a:endParaRPr lang="fr-FR"/>
          </a:p>
        </p:txBody>
      </p:sp>
    </p:spTree>
    <p:extLst>
      <p:ext uri="{BB962C8B-B14F-4D97-AF65-F5344CB8AC3E}">
        <p14:creationId xmlns:p14="http://schemas.microsoft.com/office/powerpoint/2010/main" val="175822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06FA9E-03CA-4A65-B88D-970276B010E0}" type="datetimeFigureOut">
              <a:rPr lang="fr-FR" smtClean="0"/>
              <a:t>15/03/2021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802E2-DDCA-4FB4-B2C8-23B0F34F7034}" type="slidenum">
              <a:rPr lang="fr-FR" smtClean="0"/>
              <a:t>‹N°›</a:t>
            </a:fld>
            <a:endParaRPr lang="fr-FR"/>
          </a:p>
        </p:txBody>
      </p:sp>
    </p:spTree>
    <p:extLst>
      <p:ext uri="{BB962C8B-B14F-4D97-AF65-F5344CB8AC3E}">
        <p14:creationId xmlns:p14="http://schemas.microsoft.com/office/powerpoint/2010/main" val="2259089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004458" y="1315440"/>
            <a:ext cx="5551713" cy="584775"/>
          </a:xfrm>
          <a:prstGeom prst="rect">
            <a:avLst/>
          </a:prstGeom>
          <a:solidFill>
            <a:srgbClr val="92D050"/>
          </a:solidFill>
        </p:spPr>
        <p:txBody>
          <a:bodyPr wrap="square" rtlCol="0">
            <a:spAutoFit/>
          </a:bodyPr>
          <a:lstStyle/>
          <a:p>
            <a:pPr algn="ctr"/>
            <a:r>
              <a:rPr lang="fr-FR" sz="3200" dirty="0" smtClean="0"/>
              <a:t>Ma première </a:t>
            </a:r>
            <a:r>
              <a:rPr lang="fr-FR" sz="3200" dirty="0" err="1" smtClean="0"/>
              <a:t>Rando’Classe</a:t>
            </a:r>
            <a:endParaRPr lang="fr-FR" sz="3200" dirty="0"/>
          </a:p>
        </p:txBody>
      </p:sp>
      <p:sp>
        <p:nvSpPr>
          <p:cNvPr id="3" name="ZoneTexte 2"/>
          <p:cNvSpPr txBox="1"/>
          <p:nvPr/>
        </p:nvSpPr>
        <p:spPr>
          <a:xfrm>
            <a:off x="672735" y="2158128"/>
            <a:ext cx="11136088" cy="3046988"/>
          </a:xfrm>
          <a:prstGeom prst="rect">
            <a:avLst/>
          </a:prstGeom>
          <a:solidFill>
            <a:srgbClr val="CCFF33"/>
          </a:solidFill>
        </p:spPr>
        <p:txBody>
          <a:bodyPr wrap="square" rtlCol="0">
            <a:spAutoFit/>
          </a:bodyPr>
          <a:lstStyle/>
          <a:p>
            <a:r>
              <a:rPr lang="fr-FR" sz="2400" b="1" u="sng" dirty="0" smtClean="0"/>
              <a:t>Objectifs:</a:t>
            </a:r>
          </a:p>
          <a:p>
            <a:r>
              <a:rPr lang="fr-FR" sz="2400" dirty="0" smtClean="0"/>
              <a:t>S’appuyer sur la randonnée pédestre pour faire de l’EPS avec les élèves afin qu’ils bougent, s’aèrent et se motivent.</a:t>
            </a:r>
            <a:endParaRPr lang="fr-FR" sz="2400" dirty="0"/>
          </a:p>
          <a:p>
            <a:r>
              <a:rPr lang="fr-FR" sz="2400" dirty="0" smtClean="0"/>
              <a:t>Se mettre en Projet </a:t>
            </a:r>
          </a:p>
          <a:p>
            <a:r>
              <a:rPr lang="fr-FR" sz="2400" dirty="0" smtClean="0"/>
              <a:t>Marcher en collectif classe</a:t>
            </a:r>
          </a:p>
          <a:p>
            <a:r>
              <a:rPr lang="fr-FR" sz="2400" dirty="0" smtClean="0"/>
              <a:t>Voyager virtuellement à travers la France</a:t>
            </a:r>
          </a:p>
          <a:p>
            <a:r>
              <a:rPr lang="fr-FR" sz="2400" dirty="0" smtClean="0"/>
              <a:t>Conjuguer EPS et  autres disciplines </a:t>
            </a:r>
          </a:p>
          <a:p>
            <a:r>
              <a:rPr lang="fr-FR" sz="2400" dirty="0" smtClean="0"/>
              <a:t>Répondre à un challenge, à un défi, en découvrant le plaisir de marcher.</a:t>
            </a:r>
            <a:endParaRPr lang="fr-FR" sz="2400" dirty="0"/>
          </a:p>
        </p:txBody>
      </p:sp>
      <p:sp>
        <p:nvSpPr>
          <p:cNvPr id="4" name="ZoneTexte 3"/>
          <p:cNvSpPr txBox="1"/>
          <p:nvPr/>
        </p:nvSpPr>
        <p:spPr>
          <a:xfrm>
            <a:off x="672735" y="5476091"/>
            <a:ext cx="4042957" cy="707886"/>
          </a:xfrm>
          <a:prstGeom prst="rect">
            <a:avLst/>
          </a:prstGeom>
          <a:solidFill>
            <a:srgbClr val="99FF66"/>
          </a:solidFill>
        </p:spPr>
        <p:txBody>
          <a:bodyPr wrap="square" rtlCol="0">
            <a:spAutoFit/>
          </a:bodyPr>
          <a:lstStyle/>
          <a:p>
            <a:r>
              <a:rPr lang="fr-FR" sz="2000" b="1" dirty="0" smtClean="0"/>
              <a:t>Comment s’inscrire?</a:t>
            </a:r>
          </a:p>
          <a:p>
            <a:r>
              <a:rPr lang="fr-FR" sz="2000" dirty="0" smtClean="0"/>
              <a:t>Renseigner le document ci-après</a:t>
            </a:r>
            <a:endParaRPr lang="fr-FR" sz="2000" dirty="0"/>
          </a:p>
        </p:txBody>
      </p:sp>
      <p:sp>
        <p:nvSpPr>
          <p:cNvPr id="5" name="Rectangle 4"/>
          <p:cNvSpPr/>
          <p:nvPr/>
        </p:nvSpPr>
        <p:spPr>
          <a:xfrm>
            <a:off x="365760" y="269875"/>
            <a:ext cx="11443063" cy="787652"/>
          </a:xfrm>
          <a:prstGeom prst="rect">
            <a:avLst/>
          </a:prstGeom>
        </p:spPr>
        <p:txBody>
          <a:bodyPr wrap="square">
            <a:spAutoFit/>
          </a:bodyPr>
          <a:lstStyle/>
          <a:p>
            <a:pPr>
              <a:lnSpc>
                <a:spcPct val="107000"/>
              </a:lnSpc>
              <a:spcAft>
                <a:spcPts val="800"/>
              </a:spcAft>
            </a:pPr>
            <a:r>
              <a:rPr lang="fr-FR" i="1" spc="40" dirty="0">
                <a:latin typeface="Calibri" panose="020F0502020204030204" pitchFamily="34" charset="0"/>
                <a:ea typeface="Calibri" panose="020F0502020204030204" pitchFamily="34" charset="0"/>
                <a:cs typeface="Calibri" panose="020F0502020204030204" pitchFamily="34" charset="0"/>
              </a:rPr>
              <a:t>Les enfants ont besoin d’un minimum de 60 minutes d’activité physique par jour pour conserver une bonne santé. </a:t>
            </a:r>
            <a:endParaRPr lang="fr-FR" i="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pc="40" dirty="0" smtClean="0">
                <a:latin typeface="Calibri" panose="020F0502020204030204" pitchFamily="34" charset="0"/>
                <a:ea typeface="Calibri" panose="020F0502020204030204" pitchFamily="34" charset="0"/>
                <a:cs typeface="Calibri" panose="020F0502020204030204" pitchFamily="34" charset="0"/>
              </a:rPr>
              <a:t>« </a:t>
            </a:r>
            <a:r>
              <a:rPr lang="fr-FR" spc="40" dirty="0">
                <a:latin typeface="Calibri" panose="020F0502020204030204" pitchFamily="34" charset="0"/>
                <a:ea typeface="Calibri" panose="020F0502020204030204" pitchFamily="34" charset="0"/>
                <a:cs typeface="Calibri" panose="020F0502020204030204" pitchFamily="34" charset="0"/>
              </a:rPr>
              <a:t>Marcher à l’école est un moyen simple d’inclure l’exercice physique dans la journée des enfants »</a:t>
            </a:r>
            <a:endParaRPr lang="fr-FR"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6446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918372" cy="470898"/>
          </a:xfrm>
          <a:solidFill>
            <a:srgbClr val="CCFFCC"/>
          </a:solidFill>
        </p:spPr>
        <p:txBody>
          <a:bodyPr>
            <a:normAutofit fontScale="90000"/>
          </a:bodyPr>
          <a:lstStyle/>
          <a:p>
            <a:r>
              <a:rPr lang="fr-FR" dirty="0" smtClean="0"/>
              <a:t>Qu’est ce qui est utile pour la rando? </a:t>
            </a:r>
            <a:r>
              <a:rPr lang="fr-FR" sz="1800" i="1" dirty="0"/>
              <a:t>E</a:t>
            </a:r>
            <a:r>
              <a:rPr lang="fr-FR" sz="1800" i="1" dirty="0" smtClean="0"/>
              <a:t>ntoure ce qui te semble nécessaire</a:t>
            </a:r>
            <a:r>
              <a:rPr lang="fr-FR" dirty="0" smtClean="0"/>
              <a:t>.</a:t>
            </a:r>
            <a:endParaRPr lang="fr-FR" sz="1600" dirty="0"/>
          </a:p>
        </p:txBody>
      </p:sp>
      <p:sp>
        <p:nvSpPr>
          <p:cNvPr id="9" name="AutoShape 2" descr="dessin-chaussure-rando - Commune de Champcueil"/>
          <p:cNvSpPr>
            <a:spLocks noChangeAspect="1" noChangeArrowheads="1"/>
          </p:cNvSpPr>
          <p:nvPr/>
        </p:nvSpPr>
        <p:spPr bwMode="auto">
          <a:xfrm>
            <a:off x="2990850" y="3919492"/>
            <a:ext cx="192405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4" name="Image 13"/>
          <p:cNvPicPr>
            <a:picLocks noChangeAspect="1"/>
          </p:cNvPicPr>
          <p:nvPr/>
        </p:nvPicPr>
        <p:blipFill>
          <a:blip r:embed="rId2"/>
          <a:stretch>
            <a:fillRect/>
          </a:stretch>
        </p:blipFill>
        <p:spPr>
          <a:xfrm>
            <a:off x="948117" y="955002"/>
            <a:ext cx="8914340" cy="5511111"/>
          </a:xfrm>
          <a:prstGeom prst="rect">
            <a:avLst/>
          </a:prstGeom>
        </p:spPr>
      </p:pic>
    </p:spTree>
    <p:extLst>
      <p:ext uri="{BB962C8B-B14F-4D97-AF65-F5344CB8AC3E}">
        <p14:creationId xmlns:p14="http://schemas.microsoft.com/office/powerpoint/2010/main" val="343731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536212"/>
          </a:xfrm>
        </p:spPr>
        <p:txBody>
          <a:bodyPr>
            <a:normAutofit fontScale="90000"/>
          </a:bodyPr>
          <a:lstStyle/>
          <a:p>
            <a:r>
              <a:rPr lang="fr-FR" dirty="0" smtClean="0"/>
              <a:t>Le voyage virtuel: </a:t>
            </a:r>
            <a:r>
              <a:rPr lang="fr-FR" sz="1800" dirty="0" smtClean="0"/>
              <a:t>des recherches,  des vidéos… à montrer aux élèves</a:t>
            </a:r>
            <a:endParaRPr lang="fr-FR" sz="1800" dirty="0"/>
          </a:p>
        </p:txBody>
      </p:sp>
      <p:pic>
        <p:nvPicPr>
          <p:cNvPr id="4" name="Image 3"/>
          <p:cNvPicPr>
            <a:picLocks noChangeAspect="1"/>
          </p:cNvPicPr>
          <p:nvPr/>
        </p:nvPicPr>
        <p:blipFill>
          <a:blip r:embed="rId2"/>
          <a:stretch>
            <a:fillRect/>
          </a:stretch>
        </p:blipFill>
        <p:spPr>
          <a:xfrm>
            <a:off x="251529" y="3741349"/>
            <a:ext cx="3566568" cy="1163262"/>
          </a:xfrm>
          <a:prstGeom prst="rect">
            <a:avLst/>
          </a:prstGeom>
        </p:spPr>
      </p:pic>
      <p:pic>
        <p:nvPicPr>
          <p:cNvPr id="6" name="Image 5"/>
          <p:cNvPicPr>
            <a:picLocks noChangeAspect="1"/>
          </p:cNvPicPr>
          <p:nvPr/>
        </p:nvPicPr>
        <p:blipFill>
          <a:blip r:embed="rId3"/>
          <a:stretch>
            <a:fillRect/>
          </a:stretch>
        </p:blipFill>
        <p:spPr>
          <a:xfrm>
            <a:off x="215187" y="5052540"/>
            <a:ext cx="2710893" cy="1248438"/>
          </a:xfrm>
          <a:prstGeom prst="rect">
            <a:avLst/>
          </a:prstGeom>
        </p:spPr>
      </p:pic>
      <p:pic>
        <p:nvPicPr>
          <p:cNvPr id="7" name="Image 6"/>
          <p:cNvPicPr>
            <a:picLocks noChangeAspect="1"/>
          </p:cNvPicPr>
          <p:nvPr/>
        </p:nvPicPr>
        <p:blipFill>
          <a:blip r:embed="rId4"/>
          <a:stretch>
            <a:fillRect/>
          </a:stretch>
        </p:blipFill>
        <p:spPr>
          <a:xfrm>
            <a:off x="5738746" y="2165156"/>
            <a:ext cx="4343264" cy="1502229"/>
          </a:xfrm>
          <a:prstGeom prst="rect">
            <a:avLst/>
          </a:prstGeom>
        </p:spPr>
      </p:pic>
      <p:pic>
        <p:nvPicPr>
          <p:cNvPr id="8" name="Image 7"/>
          <p:cNvPicPr>
            <a:picLocks noChangeAspect="1"/>
          </p:cNvPicPr>
          <p:nvPr/>
        </p:nvPicPr>
        <p:blipFill>
          <a:blip r:embed="rId5"/>
          <a:stretch>
            <a:fillRect/>
          </a:stretch>
        </p:blipFill>
        <p:spPr>
          <a:xfrm>
            <a:off x="5349104" y="3890198"/>
            <a:ext cx="4876800" cy="2028825"/>
          </a:xfrm>
          <a:prstGeom prst="rect">
            <a:avLst/>
          </a:prstGeom>
        </p:spPr>
      </p:pic>
      <p:pic>
        <p:nvPicPr>
          <p:cNvPr id="9" name="Image 8"/>
          <p:cNvPicPr>
            <a:picLocks noChangeAspect="1"/>
          </p:cNvPicPr>
          <p:nvPr/>
        </p:nvPicPr>
        <p:blipFill>
          <a:blip r:embed="rId6"/>
          <a:stretch>
            <a:fillRect/>
          </a:stretch>
        </p:blipFill>
        <p:spPr>
          <a:xfrm>
            <a:off x="251529" y="1400435"/>
            <a:ext cx="2809875" cy="2266950"/>
          </a:xfrm>
          <a:prstGeom prst="rect">
            <a:avLst/>
          </a:prstGeom>
        </p:spPr>
      </p:pic>
      <p:sp>
        <p:nvSpPr>
          <p:cNvPr id="10" name="ZoneTexte 9"/>
          <p:cNvSpPr txBox="1"/>
          <p:nvPr/>
        </p:nvSpPr>
        <p:spPr>
          <a:xfrm>
            <a:off x="3583374" y="1022718"/>
            <a:ext cx="6945289" cy="369332"/>
          </a:xfrm>
          <a:prstGeom prst="rect">
            <a:avLst/>
          </a:prstGeom>
          <a:solidFill>
            <a:srgbClr val="FFC000"/>
          </a:solidFill>
        </p:spPr>
        <p:txBody>
          <a:bodyPr wrap="square" rtlCol="0">
            <a:spAutoFit/>
          </a:bodyPr>
          <a:lstStyle/>
          <a:p>
            <a:r>
              <a:rPr lang="fr-FR" dirty="0" smtClean="0"/>
              <a:t>Par exemple  : nous capitalisons nos KMS pour aller à </a:t>
            </a:r>
            <a:r>
              <a:rPr lang="fr-FR" dirty="0" err="1" smtClean="0"/>
              <a:t>Chenonceaux</a:t>
            </a:r>
            <a:r>
              <a:rPr lang="fr-FR" dirty="0" smtClean="0"/>
              <a:t> </a:t>
            </a:r>
            <a:endParaRPr lang="fr-FR" dirty="0"/>
          </a:p>
        </p:txBody>
      </p:sp>
    </p:spTree>
    <p:extLst>
      <p:ext uri="{BB962C8B-B14F-4D97-AF65-F5344CB8AC3E}">
        <p14:creationId xmlns:p14="http://schemas.microsoft.com/office/powerpoint/2010/main" val="1040469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879669" y="2181497"/>
            <a:ext cx="4323805" cy="707886"/>
          </a:xfrm>
          <a:prstGeom prst="rect">
            <a:avLst/>
          </a:prstGeom>
          <a:noFill/>
        </p:spPr>
        <p:txBody>
          <a:bodyPr wrap="square" rtlCol="0">
            <a:spAutoFit/>
          </a:bodyPr>
          <a:lstStyle/>
          <a:p>
            <a:r>
              <a:rPr lang="fr-FR" sz="4000" dirty="0" smtClean="0"/>
              <a:t>Quelques repères</a:t>
            </a:r>
            <a:endParaRPr lang="fr-FR" sz="4000" dirty="0"/>
          </a:p>
        </p:txBody>
      </p:sp>
    </p:spTree>
    <p:extLst>
      <p:ext uri="{BB962C8B-B14F-4D97-AF65-F5344CB8AC3E}">
        <p14:creationId xmlns:p14="http://schemas.microsoft.com/office/powerpoint/2010/main" val="783571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2511" y="1308539"/>
            <a:ext cx="10767848" cy="4016484"/>
          </a:xfrm>
          <a:prstGeom prst="rect">
            <a:avLst/>
          </a:prstGeom>
        </p:spPr>
        <p:txBody>
          <a:bodyPr wrap="square">
            <a:spAutoFit/>
          </a:bodyPr>
          <a:lstStyle/>
          <a:p>
            <a:endParaRPr lang="fr-FR" sz="1050" b="0" i="0" u="none" strike="noStrike" baseline="0" dirty="0" smtClean="0">
              <a:solidFill>
                <a:srgbClr val="000000"/>
              </a:solidFill>
              <a:latin typeface="Wingdings 2" panose="05020102010507070707" pitchFamily="18" charset="2"/>
            </a:endParaRPr>
          </a:p>
          <a:p>
            <a:endParaRPr lang="fr-FR" sz="1050" b="0" i="0" u="none" strike="noStrike" baseline="0" dirty="0" smtClean="0">
              <a:latin typeface="Wingdings 2" panose="05020102010507070707" pitchFamily="18" charset="2"/>
            </a:endParaRPr>
          </a:p>
          <a:p>
            <a:r>
              <a:rPr lang="fr-FR" dirty="0" smtClean="0">
                <a:latin typeface="Wingdings 2" panose="05020102010507070707" pitchFamily="18" charset="2"/>
              </a:rPr>
              <a:t> </a:t>
            </a:r>
            <a:r>
              <a:rPr lang="fr-FR" dirty="0" smtClean="0">
                <a:latin typeface="Calibri" panose="020F0502020204030204" pitchFamily="34" charset="0"/>
              </a:rPr>
              <a:t>La </a:t>
            </a:r>
            <a:r>
              <a:rPr lang="fr-FR" dirty="0">
                <a:latin typeface="Calibri" panose="020F0502020204030204" pitchFamily="34" charset="0"/>
              </a:rPr>
              <a:t>randonnée pédestre est une activité d’Education Physique et Sportive qui développe l’endurance et des habiletés motrices comme la marche et l’équilibre sur divers terrains, avec des dénivellations variées. </a:t>
            </a:r>
            <a:endParaRPr lang="fr-FR" dirty="0" smtClean="0">
              <a:latin typeface="Calibri" panose="020F0502020204030204" pitchFamily="34" charset="0"/>
            </a:endParaRPr>
          </a:p>
          <a:p>
            <a:endParaRPr lang="fr-FR" dirty="0">
              <a:latin typeface="Calibri" panose="020F0502020204030204" pitchFamily="34" charset="0"/>
            </a:endParaRPr>
          </a:p>
          <a:p>
            <a:endParaRPr lang="fr-FR" dirty="0">
              <a:latin typeface="Calibri" panose="020F0502020204030204" pitchFamily="34" charset="0"/>
            </a:endParaRPr>
          </a:p>
          <a:p>
            <a:r>
              <a:rPr lang="fr-FR" dirty="0" smtClean="0">
                <a:latin typeface="Wingdings 2" panose="05020102010507070707" pitchFamily="18" charset="2"/>
              </a:rPr>
              <a:t> </a:t>
            </a:r>
            <a:r>
              <a:rPr lang="fr-FR" dirty="0" smtClean="0">
                <a:latin typeface="Calibri" panose="020F0502020204030204" pitchFamily="34" charset="0"/>
              </a:rPr>
              <a:t>Elle </a:t>
            </a:r>
            <a:r>
              <a:rPr lang="fr-FR" dirty="0">
                <a:latin typeface="Calibri" panose="020F0502020204030204" pitchFamily="34" charset="0"/>
              </a:rPr>
              <a:t>permet également l’acquisition de compétences sociales et civiques </a:t>
            </a:r>
            <a:r>
              <a:rPr lang="fr-FR" dirty="0" smtClean="0">
                <a:latin typeface="Calibri" panose="020F0502020204030204" pitchFamily="34" charset="0"/>
              </a:rPr>
              <a:t>:</a:t>
            </a:r>
          </a:p>
          <a:p>
            <a:r>
              <a:rPr lang="fr-FR" dirty="0" smtClean="0">
                <a:latin typeface="Calibri" panose="020F0502020204030204" pitchFamily="34" charset="0"/>
              </a:rPr>
              <a:t>Evoluer </a:t>
            </a:r>
            <a:r>
              <a:rPr lang="fr-FR" dirty="0">
                <a:latin typeface="Calibri" panose="020F0502020204030204" pitchFamily="34" charset="0"/>
              </a:rPr>
              <a:t>en groupe, </a:t>
            </a:r>
            <a:endParaRPr lang="fr-FR" dirty="0" smtClean="0">
              <a:latin typeface="Calibri" panose="020F0502020204030204" pitchFamily="34" charset="0"/>
            </a:endParaRPr>
          </a:p>
          <a:p>
            <a:r>
              <a:rPr lang="fr-FR" dirty="0" smtClean="0">
                <a:latin typeface="Calibri" panose="020F0502020204030204" pitchFamily="34" charset="0"/>
              </a:rPr>
              <a:t>Gérer </a:t>
            </a:r>
            <a:r>
              <a:rPr lang="fr-FR" dirty="0">
                <a:latin typeface="Calibri" panose="020F0502020204030204" pitchFamily="34" charset="0"/>
              </a:rPr>
              <a:t>la sécurité pour soi et pour les autres</a:t>
            </a:r>
            <a:r>
              <a:rPr lang="fr-FR" dirty="0" smtClean="0">
                <a:latin typeface="Calibri" panose="020F0502020204030204" pitchFamily="34" charset="0"/>
              </a:rPr>
              <a:t>,</a:t>
            </a:r>
          </a:p>
          <a:p>
            <a:r>
              <a:rPr lang="fr-FR" dirty="0" smtClean="0">
                <a:latin typeface="Calibri" panose="020F0502020204030204" pitchFamily="34" charset="0"/>
              </a:rPr>
              <a:t> Respecter l’environnement</a:t>
            </a:r>
          </a:p>
          <a:p>
            <a:r>
              <a:rPr lang="fr-FR" dirty="0" smtClean="0">
                <a:latin typeface="Calibri" panose="020F0502020204030204" pitchFamily="34" charset="0"/>
              </a:rPr>
              <a:t> </a:t>
            </a:r>
          </a:p>
          <a:p>
            <a:pPr marL="285750" indent="-285750">
              <a:buFont typeface="Arial" panose="020B0604020202020204" pitchFamily="34" charset="0"/>
              <a:buChar char="•"/>
            </a:pPr>
            <a:r>
              <a:rPr lang="fr-FR" dirty="0" smtClean="0">
                <a:latin typeface="Calibri" panose="020F0502020204030204" pitchFamily="34" charset="0"/>
              </a:rPr>
              <a:t>Elle contribue </a:t>
            </a:r>
            <a:r>
              <a:rPr lang="fr-FR" dirty="0">
                <a:latin typeface="Calibri" panose="020F0502020204030204" pitchFamily="34" charset="0"/>
              </a:rPr>
              <a:t>grandement au développement de l’autonomie et de l’initiative de l’élève </a:t>
            </a:r>
            <a:r>
              <a:rPr lang="fr-FR" dirty="0" smtClean="0">
                <a:latin typeface="Calibri" panose="020F0502020204030204" pitchFamily="34" charset="0"/>
              </a:rPr>
              <a:t>:</a:t>
            </a:r>
          </a:p>
          <a:p>
            <a:r>
              <a:rPr lang="fr-FR" dirty="0" smtClean="0">
                <a:latin typeface="Calibri" panose="020F0502020204030204" pitchFamily="34" charset="0"/>
              </a:rPr>
              <a:t>Repérage </a:t>
            </a:r>
            <a:r>
              <a:rPr lang="fr-FR" dirty="0">
                <a:latin typeface="Calibri" panose="020F0502020204030204" pitchFamily="34" charset="0"/>
              </a:rPr>
              <a:t>sur le plan</a:t>
            </a:r>
            <a:r>
              <a:rPr lang="fr-FR" dirty="0" smtClean="0">
                <a:latin typeface="Calibri" panose="020F0502020204030204" pitchFamily="34" charset="0"/>
              </a:rPr>
              <a:t>,</a:t>
            </a:r>
          </a:p>
          <a:p>
            <a:r>
              <a:rPr lang="fr-FR" dirty="0" smtClean="0">
                <a:latin typeface="Calibri" panose="020F0502020204030204" pitchFamily="34" charset="0"/>
              </a:rPr>
              <a:t> Choix </a:t>
            </a:r>
            <a:r>
              <a:rPr lang="fr-FR" dirty="0">
                <a:latin typeface="Calibri" panose="020F0502020204030204" pitchFamily="34" charset="0"/>
              </a:rPr>
              <a:t>de l’itinéraire et du matériel adéquat, </a:t>
            </a:r>
            <a:endParaRPr lang="fr-FR" dirty="0" smtClean="0">
              <a:latin typeface="Calibri" panose="020F0502020204030204" pitchFamily="34" charset="0"/>
            </a:endParaRPr>
          </a:p>
          <a:p>
            <a:r>
              <a:rPr lang="fr-FR" dirty="0">
                <a:latin typeface="Calibri" panose="020F0502020204030204" pitchFamily="34" charset="0"/>
              </a:rPr>
              <a:t>U</a:t>
            </a:r>
            <a:r>
              <a:rPr lang="fr-FR" dirty="0" smtClean="0">
                <a:latin typeface="Calibri" panose="020F0502020204030204" pitchFamily="34" charset="0"/>
              </a:rPr>
              <a:t>tilisation </a:t>
            </a:r>
            <a:r>
              <a:rPr lang="fr-FR" dirty="0">
                <a:latin typeface="Calibri" panose="020F0502020204030204" pitchFamily="34" charset="0"/>
              </a:rPr>
              <a:t>du balisage </a:t>
            </a:r>
            <a:r>
              <a:rPr lang="fr-FR" dirty="0" smtClean="0">
                <a:latin typeface="Calibri" panose="020F0502020204030204" pitchFamily="34" charset="0"/>
              </a:rPr>
              <a:t>… </a:t>
            </a:r>
            <a:endParaRPr lang="fr-FR" dirty="0">
              <a:latin typeface="Calibri" panose="020F0502020204030204" pitchFamily="34" charset="0"/>
            </a:endParaRPr>
          </a:p>
        </p:txBody>
      </p:sp>
      <p:sp>
        <p:nvSpPr>
          <p:cNvPr id="3" name="Rectangle 2"/>
          <p:cNvSpPr/>
          <p:nvPr/>
        </p:nvSpPr>
        <p:spPr>
          <a:xfrm>
            <a:off x="2575035" y="539098"/>
            <a:ext cx="6679324" cy="769441"/>
          </a:xfrm>
          <a:prstGeom prst="rect">
            <a:avLst/>
          </a:prstGeom>
        </p:spPr>
        <p:txBody>
          <a:bodyPr wrap="square">
            <a:spAutoFit/>
          </a:bodyPr>
          <a:lstStyle/>
          <a:p>
            <a:endParaRPr lang="fr-FR" sz="800" b="0" i="0" u="none" strike="noStrike" baseline="0" dirty="0" smtClean="0">
              <a:solidFill>
                <a:srgbClr val="000000"/>
              </a:solidFill>
              <a:latin typeface="Calibri" panose="020F0502020204030204" pitchFamily="34" charset="0"/>
            </a:endParaRPr>
          </a:p>
          <a:p>
            <a:pPr algn="ctr"/>
            <a:r>
              <a:rPr lang="fr-FR" b="1" dirty="0">
                <a:latin typeface="Calibri" panose="020F0502020204030204" pitchFamily="34" charset="0"/>
              </a:rPr>
              <a:t>La randonnée pédestre : une activité physique de pleine </a:t>
            </a:r>
            <a:r>
              <a:rPr lang="fr-FR" b="1" dirty="0" smtClean="0">
                <a:latin typeface="Calibri" panose="020F0502020204030204" pitchFamily="34" charset="0"/>
              </a:rPr>
              <a:t>nature</a:t>
            </a:r>
          </a:p>
          <a:p>
            <a:pPr algn="ctr"/>
            <a:r>
              <a:rPr lang="fr-FR" b="1" dirty="0" smtClean="0">
                <a:latin typeface="Calibri" panose="020F0502020204030204" pitchFamily="34" charset="0"/>
              </a:rPr>
              <a:t> </a:t>
            </a:r>
            <a:r>
              <a:rPr lang="fr-FR" sz="1400" b="1" i="1" dirty="0" smtClean="0">
                <a:latin typeface="Calibri" panose="020F0502020204030204" pitchFamily="34" charset="0"/>
              </a:rPr>
              <a:t>d’après un document de  </a:t>
            </a:r>
            <a:r>
              <a:rPr lang="fr-FR" sz="1400" i="1" dirty="0" smtClean="0"/>
              <a:t> </a:t>
            </a:r>
            <a:r>
              <a:rPr lang="fr-FR" sz="1400" i="1" dirty="0"/>
              <a:t>Thierry COLOMBET, CPD EPS </a:t>
            </a:r>
          </a:p>
        </p:txBody>
      </p:sp>
    </p:spTree>
    <p:extLst>
      <p:ext uri="{BB962C8B-B14F-4D97-AF65-F5344CB8AC3E}">
        <p14:creationId xmlns:p14="http://schemas.microsoft.com/office/powerpoint/2010/main" val="539092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607" y="774371"/>
            <a:ext cx="11272345" cy="3739485"/>
          </a:xfrm>
          <a:prstGeom prst="rect">
            <a:avLst/>
          </a:prstGeom>
        </p:spPr>
        <p:txBody>
          <a:bodyPr wrap="square">
            <a:spAutoFit/>
          </a:bodyPr>
          <a:lstStyle/>
          <a:p>
            <a:endParaRPr lang="fr-FR" sz="1050" b="0" i="0" u="none" strike="noStrike" baseline="0" dirty="0" smtClean="0">
              <a:solidFill>
                <a:srgbClr val="000000"/>
              </a:solidFill>
              <a:latin typeface="Calibri" panose="020F0502020204030204" pitchFamily="34" charset="0"/>
            </a:endParaRPr>
          </a:p>
          <a:p>
            <a:endParaRPr lang="fr-FR" sz="1050" b="0" i="0" u="none" strike="noStrike" baseline="0" dirty="0" smtClean="0">
              <a:latin typeface="Calibri" panose="020F0502020204030204" pitchFamily="34" charset="0"/>
            </a:endParaRPr>
          </a:p>
          <a:p>
            <a:r>
              <a:rPr lang="fr-FR" dirty="0">
                <a:latin typeface="Calibri" panose="020F0502020204030204" pitchFamily="34" charset="0"/>
              </a:rPr>
              <a:t>La randonnée pédestre est l’occasion de mettre en place des liens interdisciplinaires : </a:t>
            </a:r>
            <a:endParaRPr lang="fr-FR" dirty="0" smtClean="0">
              <a:latin typeface="Calibri" panose="020F0502020204030204" pitchFamily="34" charset="0"/>
            </a:endParaRPr>
          </a:p>
          <a:p>
            <a:endParaRPr lang="fr-FR" dirty="0">
              <a:latin typeface="Calibri" panose="020F0502020204030204" pitchFamily="34" charset="0"/>
            </a:endParaRPr>
          </a:p>
          <a:p>
            <a:r>
              <a:rPr lang="fr-FR" dirty="0" smtClean="0">
                <a:latin typeface="Calibri" panose="020F0502020204030204" pitchFamily="34" charset="0"/>
              </a:rPr>
              <a:t>	- les </a:t>
            </a:r>
            <a:r>
              <a:rPr lang="fr-FR" dirty="0">
                <a:latin typeface="Calibri" panose="020F0502020204030204" pitchFamily="34" charset="0"/>
              </a:rPr>
              <a:t>moments d’observation sont multiples et permettent d’observer et de comprendre l’environnement (le paysage, la faune, la flore) à l’aide des 5 sens. </a:t>
            </a:r>
            <a:endParaRPr lang="fr-FR" dirty="0" smtClean="0">
              <a:latin typeface="Calibri" panose="020F0502020204030204" pitchFamily="34" charset="0"/>
            </a:endParaRPr>
          </a:p>
          <a:p>
            <a:endParaRPr lang="fr-FR" dirty="0">
              <a:latin typeface="Calibri" panose="020F0502020204030204" pitchFamily="34" charset="0"/>
            </a:endParaRPr>
          </a:p>
          <a:p>
            <a:r>
              <a:rPr lang="fr-FR" dirty="0" smtClean="0">
                <a:latin typeface="Calibri" panose="020F0502020204030204" pitchFamily="34" charset="0"/>
              </a:rPr>
              <a:t>	- le </a:t>
            </a:r>
            <a:r>
              <a:rPr lang="fr-FR" dirty="0">
                <a:latin typeface="Calibri" panose="020F0502020204030204" pitchFamily="34" charset="0"/>
              </a:rPr>
              <a:t>langage oral, la lecture et l’écriture sont sollicités concrètement. </a:t>
            </a:r>
            <a:endParaRPr lang="fr-FR" dirty="0" smtClean="0">
              <a:latin typeface="Calibri" panose="020F0502020204030204" pitchFamily="34" charset="0"/>
            </a:endParaRPr>
          </a:p>
          <a:p>
            <a:endParaRPr lang="fr-FR" dirty="0">
              <a:latin typeface="Calibri" panose="020F0502020204030204" pitchFamily="34" charset="0"/>
            </a:endParaRPr>
          </a:p>
          <a:p>
            <a:r>
              <a:rPr lang="fr-FR" dirty="0" smtClean="0">
                <a:latin typeface="Wingdings 2" panose="05020102010507070707" pitchFamily="18" charset="2"/>
              </a:rPr>
              <a:t> </a:t>
            </a:r>
            <a:r>
              <a:rPr lang="fr-FR" dirty="0" smtClean="0">
                <a:latin typeface="Calibri" panose="020F0502020204030204" pitchFamily="34" charset="0"/>
              </a:rPr>
              <a:t>Activité </a:t>
            </a:r>
            <a:r>
              <a:rPr lang="fr-FR" dirty="0">
                <a:latin typeface="Calibri" panose="020F0502020204030204" pitchFamily="34" charset="0"/>
              </a:rPr>
              <a:t>simple à mettre en </a:t>
            </a:r>
            <a:r>
              <a:rPr lang="fr-FR" dirty="0" smtClean="0">
                <a:latin typeface="Calibri" panose="020F0502020204030204" pitchFamily="34" charset="0"/>
              </a:rPr>
              <a:t>œuvre, </a:t>
            </a:r>
            <a:r>
              <a:rPr lang="fr-FR" dirty="0">
                <a:latin typeface="Calibri" panose="020F0502020204030204" pitchFamily="34" charset="0"/>
              </a:rPr>
              <a:t>particulièrement riche, elle peut être pratiquée par tous les élèves de l’école primaire, du cycle 1 au cycle 3. </a:t>
            </a:r>
            <a:endParaRPr lang="fr-FR" dirty="0" smtClean="0">
              <a:latin typeface="Calibri" panose="020F0502020204030204" pitchFamily="34" charset="0"/>
            </a:endParaRPr>
          </a:p>
          <a:p>
            <a:endParaRPr lang="fr-FR" dirty="0">
              <a:latin typeface="Calibri" panose="020F0502020204030204" pitchFamily="34" charset="0"/>
            </a:endParaRPr>
          </a:p>
          <a:p>
            <a:r>
              <a:rPr lang="fr-FR" dirty="0" smtClean="0">
                <a:latin typeface="Wingdings 2" panose="05020102010507070707" pitchFamily="18" charset="2"/>
              </a:rPr>
              <a:t> </a:t>
            </a:r>
            <a:r>
              <a:rPr lang="fr-FR" dirty="0" smtClean="0">
                <a:latin typeface="Calibri" panose="020F0502020204030204" pitchFamily="34" charset="0"/>
              </a:rPr>
              <a:t>Contribuant </a:t>
            </a:r>
            <a:r>
              <a:rPr lang="fr-FR" dirty="0">
                <a:latin typeface="Calibri" panose="020F0502020204030204" pitchFamily="34" charset="0"/>
              </a:rPr>
              <a:t>à l’éducation à la santé, elle trouve toute sa place dans une programmation de classe et/ou de cycle, </a:t>
            </a:r>
            <a:r>
              <a:rPr lang="fr-FR" dirty="0" smtClean="0">
                <a:latin typeface="Calibri" panose="020F0502020204030204" pitchFamily="34" charset="0"/>
              </a:rPr>
              <a:t>d’école, quel </a:t>
            </a:r>
            <a:r>
              <a:rPr lang="fr-FR" dirty="0">
                <a:latin typeface="Calibri" panose="020F0502020204030204" pitchFamily="34" charset="0"/>
              </a:rPr>
              <a:t>que soit le lieu où se situe l’école. </a:t>
            </a:r>
          </a:p>
        </p:txBody>
      </p:sp>
    </p:spTree>
    <p:extLst>
      <p:ext uri="{BB962C8B-B14F-4D97-AF65-F5344CB8AC3E}">
        <p14:creationId xmlns:p14="http://schemas.microsoft.com/office/powerpoint/2010/main" val="4007949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8123" y="348295"/>
            <a:ext cx="10179269" cy="530915"/>
          </a:xfrm>
          <a:prstGeom prst="rect">
            <a:avLst/>
          </a:prstGeom>
        </p:spPr>
        <p:txBody>
          <a:bodyPr wrap="square">
            <a:spAutoFit/>
          </a:bodyPr>
          <a:lstStyle/>
          <a:p>
            <a:endParaRPr lang="fr-FR" sz="1050" b="0" i="0" u="none" strike="noStrike" baseline="0" dirty="0" smtClean="0">
              <a:solidFill>
                <a:srgbClr val="000000"/>
              </a:solidFill>
              <a:latin typeface="Calibri" panose="020F0502020204030204" pitchFamily="34" charset="0"/>
            </a:endParaRPr>
          </a:p>
          <a:p>
            <a:r>
              <a:rPr lang="fr-FR" b="1" i="1" dirty="0">
                <a:latin typeface="Calibri" panose="020F0502020204030204" pitchFamily="34" charset="0"/>
              </a:rPr>
              <a:t>Compétence spécifique EPS : </a:t>
            </a:r>
            <a:r>
              <a:rPr lang="fr-FR" b="1" i="1" dirty="0" smtClean="0">
                <a:latin typeface="Calibri" panose="020F0502020204030204" pitchFamily="34" charset="0"/>
              </a:rPr>
              <a:t> </a:t>
            </a:r>
            <a:r>
              <a:rPr lang="fr-FR" b="1" dirty="0" smtClean="0">
                <a:latin typeface="Calibri" panose="020F0502020204030204" pitchFamily="34" charset="0"/>
              </a:rPr>
              <a:t>Adapter </a:t>
            </a:r>
            <a:r>
              <a:rPr lang="fr-FR" b="1" dirty="0">
                <a:latin typeface="Calibri" panose="020F0502020204030204" pitchFamily="34" charset="0"/>
              </a:rPr>
              <a:t>ses déplacements à différents types d’environnement. </a:t>
            </a:r>
            <a:endParaRPr lang="fr-FR" dirty="0"/>
          </a:p>
        </p:txBody>
      </p:sp>
      <p:sp>
        <p:nvSpPr>
          <p:cNvPr id="3" name="Rectangle 2"/>
          <p:cNvSpPr/>
          <p:nvPr/>
        </p:nvSpPr>
        <p:spPr>
          <a:xfrm>
            <a:off x="272293" y="2573476"/>
            <a:ext cx="11722788" cy="2469907"/>
          </a:xfrm>
          <a:prstGeom prst="rect">
            <a:avLst/>
          </a:prstGeom>
          <a:solidFill>
            <a:srgbClr val="99FF66"/>
          </a:solidFill>
        </p:spPr>
        <p:txBody>
          <a:bodyPr wrap="square">
            <a:spAutoFit/>
          </a:bodyPr>
          <a:lstStyle/>
          <a:p>
            <a:endParaRPr lang="fr-FR" sz="1050" b="0" i="0" u="none" strike="noStrike" baseline="0" dirty="0" smtClean="0">
              <a:solidFill>
                <a:srgbClr val="000000"/>
              </a:solidFill>
              <a:latin typeface="Calibri" panose="020F0502020204030204" pitchFamily="34" charset="0"/>
            </a:endParaRPr>
          </a:p>
          <a:p>
            <a:r>
              <a:rPr lang="fr-FR" b="1" dirty="0">
                <a:latin typeface="Calibri" panose="020F0502020204030204" pitchFamily="34" charset="0"/>
              </a:rPr>
              <a:t>2- Des capacités : </a:t>
            </a:r>
            <a:endParaRPr lang="fr-FR" b="1" dirty="0" smtClean="0">
              <a:latin typeface="Calibri" panose="020F0502020204030204" pitchFamily="34" charset="0"/>
            </a:endParaRPr>
          </a:p>
          <a:p>
            <a:r>
              <a:rPr lang="fr-FR" dirty="0" smtClean="0">
                <a:latin typeface="Calibri" panose="020F0502020204030204" pitchFamily="34" charset="0"/>
              </a:rPr>
              <a:t>Marcher</a:t>
            </a:r>
            <a:r>
              <a:rPr lang="fr-FR" dirty="0">
                <a:latin typeface="Calibri" panose="020F0502020204030204" pitchFamily="34" charset="0"/>
              </a:rPr>
              <a:t>, en fin de cycle 3, de 9 à 12 km dans la journée, en moyenne à une vitesse de 3,5 km/h (soit 4h sur terrain plat). </a:t>
            </a:r>
            <a:endParaRPr lang="fr-FR" dirty="0" smtClean="0">
              <a:latin typeface="Calibri" panose="020F0502020204030204" pitchFamily="34" charset="0"/>
            </a:endParaRPr>
          </a:p>
          <a:p>
            <a:r>
              <a:rPr lang="fr-FR" dirty="0" smtClean="0">
                <a:latin typeface="Calibri" panose="020F0502020204030204" pitchFamily="34" charset="0"/>
              </a:rPr>
              <a:t>Les </a:t>
            </a:r>
            <a:r>
              <a:rPr lang="fr-FR" dirty="0">
                <a:latin typeface="Calibri" panose="020F0502020204030204" pitchFamily="34" charset="0"/>
              </a:rPr>
              <a:t>sorties sont organisées sur des parcours adaptés au niveau de pratique des élèves (longueur, dénivelé</a:t>
            </a:r>
            <a:r>
              <a:rPr lang="fr-FR" dirty="0" smtClean="0">
                <a:latin typeface="Calibri" panose="020F0502020204030204" pitchFamily="34" charset="0"/>
              </a:rPr>
              <a:t>...).</a:t>
            </a:r>
          </a:p>
          <a:p>
            <a:r>
              <a:rPr lang="fr-FR" dirty="0" smtClean="0">
                <a:latin typeface="Calibri" panose="020F0502020204030204" pitchFamily="34" charset="0"/>
              </a:rPr>
              <a:t>Adapter </a:t>
            </a:r>
            <a:r>
              <a:rPr lang="fr-FR" dirty="0">
                <a:latin typeface="Calibri" panose="020F0502020204030204" pitchFamily="34" charset="0"/>
              </a:rPr>
              <a:t>son allure, sa position du corps au profil du parcours. </a:t>
            </a:r>
            <a:endParaRPr lang="fr-FR" dirty="0" smtClean="0">
              <a:latin typeface="Calibri" panose="020F0502020204030204" pitchFamily="34" charset="0"/>
            </a:endParaRPr>
          </a:p>
          <a:p>
            <a:r>
              <a:rPr lang="fr-FR" dirty="0" smtClean="0">
                <a:latin typeface="Calibri" panose="020F0502020204030204" pitchFamily="34" charset="0"/>
              </a:rPr>
              <a:t>Adapter </a:t>
            </a:r>
            <a:r>
              <a:rPr lang="fr-FR" dirty="0">
                <a:latin typeface="Calibri" panose="020F0502020204030204" pitchFamily="34" charset="0"/>
              </a:rPr>
              <a:t>son allure à celle des autres membres du groupe </a:t>
            </a:r>
            <a:r>
              <a:rPr lang="fr-FR" dirty="0" smtClean="0">
                <a:latin typeface="Calibri" panose="020F0502020204030204" pitchFamily="34" charset="0"/>
              </a:rPr>
              <a:t>.</a:t>
            </a:r>
          </a:p>
          <a:p>
            <a:r>
              <a:rPr lang="fr-FR" dirty="0" smtClean="0">
                <a:latin typeface="Calibri" panose="020F0502020204030204" pitchFamily="34" charset="0"/>
              </a:rPr>
              <a:t>Utiliser </a:t>
            </a:r>
            <a:r>
              <a:rPr lang="fr-FR" dirty="0">
                <a:latin typeface="Calibri" panose="020F0502020204030204" pitchFamily="34" charset="0"/>
              </a:rPr>
              <a:t>un plan. </a:t>
            </a:r>
            <a:r>
              <a:rPr lang="fr-FR" dirty="0" smtClean="0">
                <a:latin typeface="Calibri" panose="020F0502020204030204" pitchFamily="34" charset="0"/>
              </a:rPr>
              <a:t> </a:t>
            </a:r>
            <a:r>
              <a:rPr lang="fr-FR" dirty="0">
                <a:latin typeface="Calibri" panose="020F0502020204030204" pitchFamily="34" charset="0"/>
              </a:rPr>
              <a:t>Utiliser un balisage. </a:t>
            </a:r>
            <a:endParaRPr lang="fr-FR" dirty="0" smtClean="0">
              <a:latin typeface="Calibri" panose="020F0502020204030204" pitchFamily="34" charset="0"/>
            </a:endParaRPr>
          </a:p>
          <a:p>
            <a:r>
              <a:rPr lang="fr-FR" dirty="0" smtClean="0">
                <a:latin typeface="Calibri" panose="020F0502020204030204" pitchFamily="34" charset="0"/>
              </a:rPr>
              <a:t>· </a:t>
            </a:r>
            <a:r>
              <a:rPr lang="fr-FR" dirty="0">
                <a:latin typeface="Calibri" panose="020F0502020204030204" pitchFamily="34" charset="0"/>
              </a:rPr>
              <a:t>Coopérer au sein du groupe. </a:t>
            </a:r>
            <a:endParaRPr lang="fr-FR" dirty="0" smtClean="0">
              <a:latin typeface="Calibri" panose="020F0502020204030204" pitchFamily="34" charset="0"/>
            </a:endParaRPr>
          </a:p>
          <a:p>
            <a:r>
              <a:rPr lang="fr-FR" dirty="0" smtClean="0">
                <a:latin typeface="Calibri" panose="020F0502020204030204" pitchFamily="34" charset="0"/>
              </a:rPr>
              <a:t>. S’</a:t>
            </a:r>
            <a:r>
              <a:rPr lang="fr-FR" dirty="0" err="1" smtClean="0">
                <a:latin typeface="Calibri" panose="020F0502020204030204" pitchFamily="34" charset="0"/>
              </a:rPr>
              <a:t>auto-évaluer</a:t>
            </a:r>
            <a:r>
              <a:rPr lang="fr-FR" dirty="0">
                <a:latin typeface="Calibri" panose="020F0502020204030204" pitchFamily="34" charset="0"/>
              </a:rPr>
              <a:t>. </a:t>
            </a:r>
            <a:endParaRPr lang="fr-FR" dirty="0" smtClean="0">
              <a:latin typeface="Calibri" panose="020F0502020204030204" pitchFamily="34" charset="0"/>
            </a:endParaRPr>
          </a:p>
        </p:txBody>
      </p:sp>
      <p:sp>
        <p:nvSpPr>
          <p:cNvPr id="4" name="Rectangle 3"/>
          <p:cNvSpPr/>
          <p:nvPr/>
        </p:nvSpPr>
        <p:spPr>
          <a:xfrm>
            <a:off x="4159243" y="1003196"/>
            <a:ext cx="6042848" cy="1754326"/>
          </a:xfrm>
          <a:prstGeom prst="rect">
            <a:avLst/>
          </a:prstGeom>
          <a:solidFill>
            <a:srgbClr val="CCFF66"/>
          </a:solidFill>
        </p:spPr>
        <p:txBody>
          <a:bodyPr wrap="square">
            <a:spAutoFit/>
          </a:bodyPr>
          <a:lstStyle/>
          <a:p>
            <a:r>
              <a:rPr lang="fr-FR" b="1" i="1" dirty="0" smtClean="0">
                <a:latin typeface="Calibri" panose="020F0502020204030204" pitchFamily="34" charset="0"/>
              </a:rPr>
              <a:t>Ce </a:t>
            </a:r>
            <a:r>
              <a:rPr lang="fr-FR" b="1" i="1" dirty="0">
                <a:latin typeface="Calibri" panose="020F0502020204030204" pitchFamily="34" charset="0"/>
              </a:rPr>
              <a:t>que l’élève apprend : </a:t>
            </a:r>
            <a:endParaRPr lang="fr-FR" dirty="0">
              <a:latin typeface="Calibri" panose="020F0502020204030204" pitchFamily="34" charset="0"/>
            </a:endParaRPr>
          </a:p>
          <a:p>
            <a:r>
              <a:rPr lang="fr-FR" b="1" dirty="0">
                <a:latin typeface="Calibri" panose="020F0502020204030204" pitchFamily="34" charset="0"/>
              </a:rPr>
              <a:t>1- Des connaissances : </a:t>
            </a:r>
            <a:endParaRPr lang="fr-FR" dirty="0">
              <a:latin typeface="Calibri" panose="020F0502020204030204" pitchFamily="34" charset="0"/>
            </a:endParaRPr>
          </a:p>
          <a:p>
            <a:r>
              <a:rPr lang="fr-FR" dirty="0">
                <a:latin typeface="Calibri" panose="020F0502020204030204" pitchFamily="34" charset="0"/>
              </a:rPr>
              <a:t>· Codes du balisage. </a:t>
            </a:r>
          </a:p>
          <a:p>
            <a:r>
              <a:rPr lang="fr-FR" dirty="0">
                <a:latin typeface="Calibri" panose="020F0502020204030204" pitchFamily="34" charset="0"/>
              </a:rPr>
              <a:t>· Codes de la légende du plan, de la carte. </a:t>
            </a:r>
          </a:p>
          <a:p>
            <a:r>
              <a:rPr lang="fr-FR" dirty="0">
                <a:latin typeface="Calibri" panose="020F0502020204030204" pitchFamily="34" charset="0"/>
              </a:rPr>
              <a:t>· Règles d’hygiène, de sécurité et de santé. </a:t>
            </a:r>
          </a:p>
          <a:p>
            <a:r>
              <a:rPr lang="fr-FR" dirty="0">
                <a:latin typeface="Calibri" panose="020F0502020204030204" pitchFamily="34" charset="0"/>
              </a:rPr>
              <a:t>· Sur l’environnement : lien avec l’EDD. </a:t>
            </a:r>
            <a:endParaRPr lang="fr-FR" dirty="0"/>
          </a:p>
        </p:txBody>
      </p:sp>
      <p:sp>
        <p:nvSpPr>
          <p:cNvPr id="5" name="Rectangle 4"/>
          <p:cNvSpPr/>
          <p:nvPr/>
        </p:nvSpPr>
        <p:spPr>
          <a:xfrm>
            <a:off x="6133687" y="4695894"/>
            <a:ext cx="5654565" cy="1200329"/>
          </a:xfrm>
          <a:prstGeom prst="rect">
            <a:avLst/>
          </a:prstGeom>
          <a:solidFill>
            <a:srgbClr val="99CC00"/>
          </a:solidFill>
        </p:spPr>
        <p:txBody>
          <a:bodyPr wrap="square">
            <a:spAutoFit/>
          </a:bodyPr>
          <a:lstStyle/>
          <a:p>
            <a:r>
              <a:rPr lang="fr-FR" b="1" dirty="0" smtClean="0">
                <a:latin typeface="Calibri" panose="020F0502020204030204" pitchFamily="34" charset="0"/>
              </a:rPr>
              <a:t>3- Des attitudes :</a:t>
            </a:r>
          </a:p>
          <a:p>
            <a:r>
              <a:rPr lang="fr-FR" b="1" dirty="0" smtClean="0">
                <a:latin typeface="Calibri" panose="020F0502020204030204" pitchFamily="34" charset="0"/>
              </a:rPr>
              <a:t> </a:t>
            </a:r>
            <a:r>
              <a:rPr lang="fr-FR" dirty="0" smtClean="0">
                <a:latin typeface="Calibri" panose="020F0502020204030204" pitchFamily="34" charset="0"/>
              </a:rPr>
              <a:t>· Etre curieux par rapport à l’environnement. </a:t>
            </a:r>
          </a:p>
          <a:p>
            <a:r>
              <a:rPr lang="fr-FR" dirty="0" smtClean="0">
                <a:latin typeface="Calibri" panose="020F0502020204030204" pitchFamily="34" charset="0"/>
              </a:rPr>
              <a:t>· Adopter un comportement citoyen. </a:t>
            </a:r>
          </a:p>
          <a:p>
            <a:r>
              <a:rPr lang="fr-FR" dirty="0" smtClean="0">
                <a:latin typeface="Calibri" panose="020F0502020204030204" pitchFamily="34" charset="0"/>
              </a:rPr>
              <a:t>· Persévérer. </a:t>
            </a:r>
            <a:endParaRPr lang="fr-FR" dirty="0"/>
          </a:p>
        </p:txBody>
      </p:sp>
    </p:spTree>
    <p:extLst>
      <p:ext uri="{BB962C8B-B14F-4D97-AF65-F5344CB8AC3E}">
        <p14:creationId xmlns:p14="http://schemas.microsoft.com/office/powerpoint/2010/main" val="1101512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Mon inscription </a:t>
            </a:r>
            <a:r>
              <a:rPr lang="fr-FR" sz="2000" dirty="0" smtClean="0"/>
              <a:t>à envoyer par mail  à MC Cintrat à l’IEN de Rambouillet</a:t>
            </a:r>
            <a:endParaRPr lang="fr-FR" dirty="0"/>
          </a:p>
        </p:txBody>
      </p:sp>
      <p:sp>
        <p:nvSpPr>
          <p:cNvPr id="4" name="Espace réservé du contenu 3"/>
          <p:cNvSpPr>
            <a:spLocks noGrp="1"/>
          </p:cNvSpPr>
          <p:nvPr>
            <p:ph sz="half" idx="2"/>
          </p:nvPr>
        </p:nvSpPr>
        <p:spPr>
          <a:xfrm>
            <a:off x="839788" y="2233749"/>
            <a:ext cx="9532121" cy="3069771"/>
          </a:xfrm>
          <a:solidFill>
            <a:srgbClr val="99FF66"/>
          </a:solidFill>
        </p:spPr>
        <p:txBody>
          <a:bodyPr/>
          <a:lstStyle/>
          <a:p>
            <a:pPr marL="0" indent="0">
              <a:buNone/>
            </a:pPr>
            <a:endParaRPr lang="fr-FR" dirty="0" smtClean="0"/>
          </a:p>
          <a:p>
            <a:pPr marL="0" indent="0">
              <a:buNone/>
            </a:pPr>
            <a:r>
              <a:rPr lang="fr-FR" dirty="0" smtClean="0"/>
              <a:t>Ecole : ………………………………………………………………………….</a:t>
            </a:r>
          </a:p>
          <a:p>
            <a:pPr marL="0" indent="0">
              <a:buNone/>
            </a:pPr>
            <a:r>
              <a:rPr lang="fr-FR" dirty="0" smtClean="0"/>
              <a:t>Enseignant(e) :  ………………………………………………………………….</a:t>
            </a:r>
          </a:p>
          <a:p>
            <a:pPr marL="0" indent="0">
              <a:buNone/>
            </a:pPr>
            <a:r>
              <a:rPr lang="fr-FR" dirty="0" smtClean="0"/>
              <a:t>Niveau de classe : ………………………………………………………..</a:t>
            </a:r>
            <a:endParaRPr lang="fr-FR" dirty="0"/>
          </a:p>
          <a:p>
            <a:pPr marL="0" indent="0">
              <a:buNone/>
            </a:pPr>
            <a:r>
              <a:rPr lang="fr-FR" dirty="0" smtClean="0"/>
              <a:t>Effectif classe : ………….</a:t>
            </a:r>
          </a:p>
          <a:p>
            <a:pPr marL="0" indent="0">
              <a:buNone/>
            </a:pPr>
            <a:endParaRPr lang="fr-FR" dirty="0"/>
          </a:p>
        </p:txBody>
      </p:sp>
    </p:spTree>
    <p:extLst>
      <p:ext uri="{BB962C8B-B14F-4D97-AF65-F5344CB8AC3E}">
        <p14:creationId xmlns:p14="http://schemas.microsoft.com/office/powerpoint/2010/main" val="1200664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91887" y="840091"/>
            <a:ext cx="11148470" cy="369332"/>
          </a:xfrm>
          <a:prstGeom prst="rect">
            <a:avLst/>
          </a:prstGeom>
          <a:solidFill>
            <a:schemeClr val="accent4">
              <a:lumMod val="20000"/>
              <a:lumOff val="80000"/>
            </a:schemeClr>
          </a:solidFill>
        </p:spPr>
        <p:txBody>
          <a:bodyPr wrap="square" rtlCol="0">
            <a:spAutoFit/>
          </a:bodyPr>
          <a:lstStyle/>
          <a:p>
            <a:r>
              <a:rPr lang="fr-FR" dirty="0" smtClean="0"/>
              <a:t>Sur une idée de </a:t>
            </a:r>
            <a:r>
              <a:rPr lang="fr-FR" b="1" dirty="0" smtClean="0"/>
              <a:t>l’école de </a:t>
            </a:r>
            <a:r>
              <a:rPr lang="fr-FR" b="1" dirty="0" smtClean="0"/>
              <a:t>CONDE</a:t>
            </a:r>
            <a:r>
              <a:rPr lang="fr-FR" dirty="0" smtClean="0"/>
              <a:t>…        je </a:t>
            </a:r>
            <a:r>
              <a:rPr lang="fr-FR" dirty="0" smtClean="0"/>
              <a:t>vous propose ce projet que nous pouvons débuter </a:t>
            </a:r>
            <a:r>
              <a:rPr lang="fr-FR" b="1" dirty="0" smtClean="0"/>
              <a:t>du </a:t>
            </a:r>
            <a:r>
              <a:rPr lang="fr-FR" b="1" dirty="0" smtClean="0"/>
              <a:t>22 </a:t>
            </a:r>
            <a:r>
              <a:rPr lang="fr-FR" b="1" dirty="0" smtClean="0"/>
              <a:t>mars au  25 juin</a:t>
            </a:r>
            <a:endParaRPr lang="fr-FR" b="1" dirty="0"/>
          </a:p>
        </p:txBody>
      </p:sp>
      <p:sp>
        <p:nvSpPr>
          <p:cNvPr id="4" name="ZoneTexte 3"/>
          <p:cNvSpPr txBox="1"/>
          <p:nvPr/>
        </p:nvSpPr>
        <p:spPr>
          <a:xfrm>
            <a:off x="567558" y="2057755"/>
            <a:ext cx="10972799" cy="2031325"/>
          </a:xfrm>
          <a:prstGeom prst="rect">
            <a:avLst/>
          </a:prstGeom>
          <a:solidFill>
            <a:schemeClr val="accent4">
              <a:lumMod val="40000"/>
              <a:lumOff val="60000"/>
            </a:schemeClr>
          </a:solidFill>
        </p:spPr>
        <p:txBody>
          <a:bodyPr wrap="square" rtlCol="0">
            <a:spAutoFit/>
          </a:bodyPr>
          <a:lstStyle/>
          <a:p>
            <a:r>
              <a:rPr lang="fr-FR" dirty="0" smtClean="0"/>
              <a:t>1 ) </a:t>
            </a:r>
            <a:r>
              <a:rPr lang="fr-FR" b="1" dirty="0" smtClean="0"/>
              <a:t>Comment cela marche-t-il?</a:t>
            </a:r>
          </a:p>
          <a:p>
            <a:r>
              <a:rPr lang="fr-FR" dirty="0" smtClean="0"/>
              <a:t>Comptabiliser pour </a:t>
            </a:r>
            <a:r>
              <a:rPr lang="fr-FR" dirty="0" smtClean="0"/>
              <a:t>la classe :  (nombre d’élèves et l’enseignant),  le nombre de kms  par rando et de se projeter sur un lieu à visiter virtuellement. </a:t>
            </a:r>
          </a:p>
          <a:p>
            <a:r>
              <a:rPr lang="fr-FR" i="1" dirty="0" smtClean="0"/>
              <a:t>Exemple : je fais une rando de 7 kms avec mes 22 élèves cela représente 7x23 =161 km  ce qui me permet d’aller visiter « le Mans »</a:t>
            </a:r>
          </a:p>
          <a:p>
            <a:r>
              <a:rPr lang="fr-FR" dirty="0" smtClean="0"/>
              <a:t>PS : on peut cumuler plusieurs </a:t>
            </a:r>
            <a:r>
              <a:rPr lang="fr-FR" dirty="0" err="1" smtClean="0"/>
              <a:t>randos</a:t>
            </a:r>
            <a:r>
              <a:rPr lang="fr-FR" dirty="0" smtClean="0"/>
              <a:t> pour </a:t>
            </a:r>
            <a:r>
              <a:rPr lang="fr-FR" dirty="0" smtClean="0"/>
              <a:t>se </a:t>
            </a:r>
            <a:r>
              <a:rPr lang="fr-FR" dirty="0" smtClean="0"/>
              <a:t>rendre dans un lieu particulier</a:t>
            </a:r>
            <a:r>
              <a:rPr lang="fr-FR" dirty="0" smtClean="0"/>
              <a:t>.</a:t>
            </a:r>
          </a:p>
          <a:p>
            <a:r>
              <a:rPr lang="fr-FR" i="1" dirty="0" smtClean="0"/>
              <a:t>Par exemple la classe fait le projet d’aller danser sur le pont d'Avignon, ou de visiter le zoo de la Palmyre…</a:t>
            </a:r>
            <a:r>
              <a:rPr lang="fr-FR" dirty="0" smtClean="0"/>
              <a:t> </a:t>
            </a:r>
            <a:endParaRPr lang="fr-FR" i="1" dirty="0"/>
          </a:p>
        </p:txBody>
      </p:sp>
      <p:sp>
        <p:nvSpPr>
          <p:cNvPr id="5" name="ZoneTexte 4"/>
          <p:cNvSpPr txBox="1"/>
          <p:nvPr/>
        </p:nvSpPr>
        <p:spPr>
          <a:xfrm>
            <a:off x="567558" y="4231223"/>
            <a:ext cx="10972799" cy="923330"/>
          </a:xfrm>
          <a:prstGeom prst="rect">
            <a:avLst/>
          </a:prstGeom>
          <a:solidFill>
            <a:schemeClr val="accent4">
              <a:lumMod val="60000"/>
              <a:lumOff val="40000"/>
            </a:schemeClr>
          </a:solidFill>
        </p:spPr>
        <p:txBody>
          <a:bodyPr wrap="square" rtlCol="0">
            <a:spAutoFit/>
          </a:bodyPr>
          <a:lstStyle/>
          <a:p>
            <a:r>
              <a:rPr lang="fr-FR" dirty="0" smtClean="0"/>
              <a:t>2</a:t>
            </a:r>
            <a:r>
              <a:rPr lang="fr-FR" dirty="0" smtClean="0"/>
              <a:t>) </a:t>
            </a:r>
            <a:r>
              <a:rPr lang="fr-FR" b="1" dirty="0" smtClean="0"/>
              <a:t>Comment je valide les performances?</a:t>
            </a:r>
          </a:p>
          <a:p>
            <a:r>
              <a:rPr lang="fr-FR" dirty="0" smtClean="0"/>
              <a:t> </a:t>
            </a:r>
            <a:r>
              <a:rPr lang="fr-FR" dirty="0" smtClean="0"/>
              <a:t>Vous </a:t>
            </a:r>
            <a:r>
              <a:rPr lang="fr-FR" dirty="0" smtClean="0"/>
              <a:t>m’envoyez par </a:t>
            </a:r>
            <a:r>
              <a:rPr lang="fr-FR" dirty="0" smtClean="0"/>
              <a:t>mail  le nombre de KMS parcourus pour chaque rando </a:t>
            </a:r>
            <a:r>
              <a:rPr lang="fr-FR" dirty="0" smtClean="0"/>
              <a:t>réalisée  </a:t>
            </a:r>
            <a:r>
              <a:rPr lang="fr-FR" dirty="0" smtClean="0"/>
              <a:t>ainsi que le lieu </a:t>
            </a:r>
            <a:r>
              <a:rPr lang="fr-FR" dirty="0" smtClean="0"/>
              <a:t>visité </a:t>
            </a:r>
            <a:r>
              <a:rPr lang="fr-FR" dirty="0" smtClean="0"/>
              <a:t>virtuellement</a:t>
            </a:r>
            <a:r>
              <a:rPr lang="fr-FR" dirty="0" smtClean="0"/>
              <a:t>.(</a:t>
            </a:r>
            <a:r>
              <a:rPr lang="fr-FR" dirty="0" err="1" smtClean="0"/>
              <a:t>cf</a:t>
            </a:r>
            <a:r>
              <a:rPr lang="fr-FR" dirty="0" smtClean="0"/>
              <a:t> doc joint)</a:t>
            </a:r>
            <a:endParaRPr lang="fr-FR" dirty="0"/>
          </a:p>
        </p:txBody>
      </p:sp>
      <p:sp>
        <p:nvSpPr>
          <p:cNvPr id="6" name="ZoneTexte 5"/>
          <p:cNvSpPr txBox="1"/>
          <p:nvPr/>
        </p:nvSpPr>
        <p:spPr>
          <a:xfrm>
            <a:off x="567558" y="5296696"/>
            <a:ext cx="10972798" cy="923330"/>
          </a:xfrm>
          <a:prstGeom prst="rect">
            <a:avLst/>
          </a:prstGeom>
          <a:solidFill>
            <a:schemeClr val="accent4">
              <a:lumMod val="75000"/>
            </a:schemeClr>
          </a:solidFill>
        </p:spPr>
        <p:txBody>
          <a:bodyPr wrap="square" rtlCol="0">
            <a:spAutoFit/>
          </a:bodyPr>
          <a:lstStyle/>
          <a:p>
            <a:r>
              <a:rPr lang="fr-FR" dirty="0" smtClean="0"/>
              <a:t>3</a:t>
            </a:r>
            <a:r>
              <a:rPr lang="fr-FR" dirty="0" smtClean="0"/>
              <a:t>) </a:t>
            </a:r>
            <a:r>
              <a:rPr lang="fr-FR" b="1" dirty="0" smtClean="0"/>
              <a:t>Comment cela se termine-t-il?</a:t>
            </a:r>
          </a:p>
          <a:p>
            <a:r>
              <a:rPr lang="fr-FR" dirty="0" smtClean="0"/>
              <a:t> </a:t>
            </a:r>
            <a:r>
              <a:rPr lang="fr-FR" dirty="0" smtClean="0"/>
              <a:t>Je </a:t>
            </a:r>
            <a:r>
              <a:rPr lang="fr-FR" dirty="0" smtClean="0"/>
              <a:t>totalise </a:t>
            </a:r>
            <a:r>
              <a:rPr lang="fr-FR" dirty="0" smtClean="0"/>
              <a:t>pour chaque </a:t>
            </a:r>
            <a:r>
              <a:rPr lang="fr-FR" dirty="0" smtClean="0"/>
              <a:t>classe, </a:t>
            </a:r>
            <a:r>
              <a:rPr lang="fr-FR" dirty="0" smtClean="0"/>
              <a:t>les </a:t>
            </a:r>
            <a:r>
              <a:rPr lang="fr-FR" dirty="0" smtClean="0"/>
              <a:t>KMS parcourus et j’établis pour le  </a:t>
            </a:r>
            <a:r>
              <a:rPr lang="fr-FR" dirty="0" smtClean="0"/>
              <a:t>25 juin </a:t>
            </a:r>
            <a:r>
              <a:rPr lang="fr-FR" dirty="0" smtClean="0"/>
              <a:t>, le record  de la circonscription pour la </a:t>
            </a:r>
            <a:r>
              <a:rPr lang="fr-FR" dirty="0" err="1" smtClean="0"/>
              <a:t>RANDO’Class</a:t>
            </a:r>
            <a:r>
              <a:rPr lang="fr-FR" dirty="0" smtClean="0"/>
              <a:t> 2021. Chaque classe participante se verra décernée un Brevet </a:t>
            </a:r>
            <a:r>
              <a:rPr lang="fr-FR" dirty="0" err="1" smtClean="0"/>
              <a:t>Rando’Class</a:t>
            </a:r>
            <a:endParaRPr lang="fr-FR" dirty="0"/>
          </a:p>
        </p:txBody>
      </p:sp>
    </p:spTree>
    <p:extLst>
      <p:ext uri="{BB962C8B-B14F-4D97-AF65-F5344CB8AC3E}">
        <p14:creationId xmlns:p14="http://schemas.microsoft.com/office/powerpoint/2010/main" val="3009124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7436" y="3697670"/>
            <a:ext cx="10679562" cy="2010166"/>
          </a:xfrm>
          <a:prstGeom prst="rect">
            <a:avLst/>
          </a:prstGeom>
          <a:solidFill>
            <a:srgbClr val="CCFF66"/>
          </a:solidFill>
        </p:spPr>
        <p:txBody>
          <a:bodyPr wrap="square">
            <a:spAutoFit/>
          </a:bodyPr>
          <a:lstStyle/>
          <a:p>
            <a:pPr>
              <a:lnSpc>
                <a:spcPct val="107000"/>
              </a:lnSpc>
              <a:spcAft>
                <a:spcPts val="1725"/>
              </a:spcAft>
            </a:pPr>
            <a:r>
              <a:rPr lang="fr-FR" u="sng"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Pour </a:t>
            </a:r>
            <a:r>
              <a:rPr lang="fr-FR" u="sng"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chaque élève </a:t>
            </a:r>
            <a:r>
              <a:rPr lang="fr-FR" b="1" u="sng"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p>
          <a:p>
            <a:pPr>
              <a:lnSpc>
                <a:spcPct val="107000"/>
              </a:lnSpc>
              <a:spcAft>
                <a:spcPts val="1725"/>
              </a:spcAft>
            </a:pPr>
            <a:r>
              <a:rPr lang="fr-FR"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Équipement </a:t>
            </a:r>
            <a:r>
              <a:rPr lang="fr-FR"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i="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chaussure adaptée à la marche longue, </a:t>
            </a:r>
            <a:r>
              <a:rPr lang="fr-FR" i="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chaussette, vestiaire météo, </a:t>
            </a:r>
            <a:r>
              <a:rPr lang="fr-FR" i="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eau et apport </a:t>
            </a:r>
            <a:r>
              <a:rPr lang="fr-FR" i="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nutritionnel (casquette, lunettes)</a:t>
            </a:r>
            <a:endParaRPr lang="fr-FR" i="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1725"/>
              </a:spcAft>
            </a:pPr>
            <a:r>
              <a:rPr lang="fr-FR"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Projet : </a:t>
            </a:r>
            <a:r>
              <a:rPr lang="fr-FR"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annonce du projet de la rando : </a:t>
            </a:r>
            <a:r>
              <a:rPr lang="fr-FR" i="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nombre de KMS, </a:t>
            </a:r>
            <a:r>
              <a:rPr lang="fr-FR" i="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dénivelé, </a:t>
            </a:r>
            <a:r>
              <a:rPr lang="fr-FR" i="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nature des chemins, carte ou </a:t>
            </a:r>
            <a:r>
              <a:rPr lang="fr-FR" i="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représentation si nécessaire, …</a:t>
            </a:r>
            <a:endParaRPr lang="fr-FR" i="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788125" y="451621"/>
            <a:ext cx="10498184" cy="3168431"/>
          </a:xfrm>
          <a:prstGeom prst="rect">
            <a:avLst/>
          </a:prstGeom>
          <a:solidFill>
            <a:srgbClr val="CCFFCC"/>
          </a:solidFill>
        </p:spPr>
        <p:txBody>
          <a:bodyPr wrap="square">
            <a:spAutoFit/>
          </a:bodyPr>
          <a:lstStyle/>
          <a:p>
            <a:pPr>
              <a:lnSpc>
                <a:spcPct val="107000"/>
              </a:lnSpc>
              <a:spcAft>
                <a:spcPts val="1725"/>
              </a:spcAft>
            </a:pPr>
            <a:r>
              <a:rPr lang="fr-FR"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L’enseignant  définit </a:t>
            </a:r>
            <a:r>
              <a:rPr lang="fr-FR"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les modalités de l’activité « Marche longue » </a:t>
            </a:r>
            <a:r>
              <a:rPr lang="fr-FR"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avec sa classe</a:t>
            </a:r>
            <a:r>
              <a:rPr lang="fr-FR"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lnSpc>
                <a:spcPct val="107000"/>
              </a:lnSpc>
              <a:spcAft>
                <a:spcPts val="450"/>
              </a:spcAft>
              <a:buSzPts val="1000"/>
              <a:buFont typeface="Symbol" panose="05050102010706020507" pitchFamily="18" charset="2"/>
              <a:buChar char=""/>
              <a:tabLst>
                <a:tab pos="457200" algn="l"/>
              </a:tabLst>
            </a:pPr>
            <a:r>
              <a:rPr lang="fr-FR" sz="2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Il </a:t>
            </a:r>
            <a:r>
              <a:rPr lang="fr-FR"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assure le côté administratif, règlementaire et la sécurité lors de la sortie</a:t>
            </a:r>
            <a:r>
              <a:rPr lang="fr-FR" sz="2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t>
            </a:r>
          </a:p>
          <a:p>
            <a:pPr marL="342900" indent="-342900">
              <a:lnSpc>
                <a:spcPct val="107000"/>
              </a:lnSpc>
              <a:spcAft>
                <a:spcPts val="450"/>
              </a:spcAft>
              <a:buSzPts val="1000"/>
              <a:buFont typeface="Symbol" panose="05050102010706020507" pitchFamily="18" charset="2"/>
              <a:buChar char=""/>
              <a:tabLst>
                <a:tab pos="457200" algn="l"/>
              </a:tabLst>
            </a:pPr>
            <a:r>
              <a:rPr lang="fr-FR" sz="2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Il assure  la mise en projet des élèves : </a:t>
            </a:r>
            <a:r>
              <a:rPr lang="fr-FR"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Quelle est la nature du voyage virtuel : …. </a:t>
            </a:r>
            <a:r>
              <a:rPr lang="fr-FR"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Les découvertes envisagées : environnement, bestiaires, histoire, aliment</a:t>
            </a:r>
            <a:r>
              <a:rPr lang="fr-FR" sz="2000" i="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p>
          <a:p>
            <a:pPr marL="342900" indent="-342900">
              <a:lnSpc>
                <a:spcPct val="107000"/>
              </a:lnSpc>
              <a:spcAft>
                <a:spcPts val="450"/>
              </a:spcAft>
              <a:buSzPts val="1000"/>
              <a:buFont typeface="Symbol" panose="05050102010706020507" pitchFamily="18" charset="2"/>
              <a:buChar char=""/>
              <a:tabLst>
                <a:tab pos="457200" algn="l"/>
              </a:tabLst>
            </a:pPr>
            <a:r>
              <a:rPr lang="fr-FR" sz="20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il construit avec les élèves le programme des </a:t>
            </a:r>
            <a:r>
              <a:rPr lang="fr-FR" sz="2000" dirty="0" err="1"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randos</a:t>
            </a:r>
            <a:r>
              <a:rPr lang="fr-FR" sz="20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 à effectuer pour répondre au voyage choisi : itinéraires, échéancier, kilométrage…</a:t>
            </a:r>
          </a:p>
          <a:p>
            <a:pPr marL="342900" indent="-342900">
              <a:lnSpc>
                <a:spcPct val="107000"/>
              </a:lnSpc>
              <a:spcAft>
                <a:spcPts val="450"/>
              </a:spcAft>
              <a:buSzPts val="1000"/>
              <a:buFont typeface="Symbol" panose="05050102010706020507" pitchFamily="18" charset="2"/>
              <a:buChar char=""/>
              <a:tabLst>
                <a:tab pos="457200" algn="l"/>
              </a:tabLst>
            </a:pPr>
            <a:r>
              <a:rPr lang="fr-FR" sz="20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Il met en place les recherches nécessaires sur le « point de chute » choisi.</a:t>
            </a:r>
            <a:endParaRPr lang="fr-FR" sz="20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450"/>
              </a:spcAft>
              <a:buSzPts val="1000"/>
              <a:buFont typeface="Symbol" panose="05050102010706020507" pitchFamily="18" charset="2"/>
              <a:buChar char=""/>
              <a:tabLst>
                <a:tab pos="457200" algn="l"/>
              </a:tabLst>
            </a:pPr>
            <a:r>
              <a:rPr lang="fr-FR"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Il vérifie que chaque élève a un équipement adapté à la rando.</a:t>
            </a:r>
            <a:endParaRPr lang="fr-FR" sz="2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7932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3323" y="1501550"/>
            <a:ext cx="11209283" cy="3023905"/>
          </a:xfrm>
          <a:prstGeom prst="rect">
            <a:avLst/>
          </a:prstGeom>
        </p:spPr>
        <p:txBody>
          <a:bodyPr wrap="square">
            <a:spAutoFit/>
          </a:bodyPr>
          <a:lstStyle/>
          <a:p>
            <a:endParaRPr lang="fr-FR" sz="1050" b="0" i="0" u="none" strike="noStrike" baseline="0" dirty="0" smtClean="0">
              <a:solidFill>
                <a:srgbClr val="000000"/>
              </a:solidFill>
              <a:latin typeface="Calibri" panose="020F0502020204030204" pitchFamily="34" charset="0"/>
            </a:endParaRPr>
          </a:p>
          <a:p>
            <a:r>
              <a:rPr lang="fr-FR" dirty="0">
                <a:latin typeface="Calibri" panose="020F0502020204030204" pitchFamily="34" charset="0"/>
              </a:rPr>
              <a:t>Comme tout module d’apprentissage en EPS, il comporte au minimum </a:t>
            </a:r>
            <a:r>
              <a:rPr lang="fr-FR" dirty="0" smtClean="0">
                <a:latin typeface="Calibri" panose="020F0502020204030204" pitchFamily="34" charset="0"/>
              </a:rPr>
              <a:t>8 </a:t>
            </a:r>
            <a:r>
              <a:rPr lang="fr-FR" dirty="0">
                <a:latin typeface="Calibri" panose="020F0502020204030204" pitchFamily="34" charset="0"/>
              </a:rPr>
              <a:t>séances. </a:t>
            </a:r>
            <a:endParaRPr lang="fr-FR" dirty="0" smtClean="0">
              <a:latin typeface="Calibri" panose="020F0502020204030204" pitchFamily="34" charset="0"/>
            </a:endParaRPr>
          </a:p>
          <a:p>
            <a:endParaRPr lang="fr-FR" dirty="0">
              <a:latin typeface="Calibri" panose="020F0502020204030204" pitchFamily="34" charset="0"/>
            </a:endParaRPr>
          </a:p>
          <a:p>
            <a:r>
              <a:rPr lang="fr-FR" dirty="0">
                <a:latin typeface="Calibri" panose="020F0502020204030204" pitchFamily="34" charset="0"/>
              </a:rPr>
              <a:t>Il s’articule autour de séances d’apprentissages spécifiques menées dans un lieu clos (cour de l’école, stade par exemple) et de randonnées proprement dites, menées sur des parcours plus ou moins éloignés de l’école. </a:t>
            </a:r>
            <a:endParaRPr lang="fr-FR" dirty="0" smtClean="0">
              <a:latin typeface="Calibri" panose="020F0502020204030204" pitchFamily="34" charset="0"/>
            </a:endParaRPr>
          </a:p>
          <a:p>
            <a:endParaRPr lang="fr-FR" dirty="0">
              <a:latin typeface="Calibri" panose="020F0502020204030204" pitchFamily="34" charset="0"/>
            </a:endParaRPr>
          </a:p>
          <a:p>
            <a:r>
              <a:rPr lang="fr-FR" dirty="0">
                <a:latin typeface="Calibri" panose="020F0502020204030204" pitchFamily="34" charset="0"/>
              </a:rPr>
              <a:t>On pourra répéter plusieurs fois un même parcours, en proposant des points caractéristiques différents (faune, flore, paysage...) afin de stabiliser les apprentissages moteurs (doser l’effort…). </a:t>
            </a:r>
            <a:endParaRPr lang="fr-FR" dirty="0" smtClean="0">
              <a:latin typeface="Calibri" panose="020F0502020204030204" pitchFamily="34" charset="0"/>
            </a:endParaRPr>
          </a:p>
          <a:p>
            <a:endParaRPr lang="fr-FR" dirty="0">
              <a:latin typeface="Calibri" panose="020F0502020204030204" pitchFamily="34" charset="0"/>
            </a:endParaRPr>
          </a:p>
          <a:p>
            <a:r>
              <a:rPr lang="fr-FR" dirty="0">
                <a:latin typeface="Calibri" panose="020F0502020204030204" pitchFamily="34" charset="0"/>
              </a:rPr>
              <a:t>Cette activité physique s’appuie bien sûr sur un certain nombre d’apprentissages transversaux qui seront menés sur d’autres temps. </a:t>
            </a:r>
            <a:endParaRPr lang="fr-FR" dirty="0"/>
          </a:p>
        </p:txBody>
      </p:sp>
      <p:sp>
        <p:nvSpPr>
          <p:cNvPr id="3" name="Rectangle 2"/>
          <p:cNvSpPr/>
          <p:nvPr/>
        </p:nvSpPr>
        <p:spPr>
          <a:xfrm>
            <a:off x="3962400" y="376517"/>
            <a:ext cx="3305503" cy="492443"/>
          </a:xfrm>
          <a:prstGeom prst="rect">
            <a:avLst/>
          </a:prstGeom>
        </p:spPr>
        <p:txBody>
          <a:bodyPr wrap="square">
            <a:spAutoFit/>
          </a:bodyPr>
          <a:lstStyle/>
          <a:p>
            <a:pPr algn="ctr"/>
            <a:endParaRPr lang="fr-FR" sz="800" b="0" i="0" u="none" strike="noStrike" baseline="0" dirty="0" smtClean="0">
              <a:solidFill>
                <a:srgbClr val="000000"/>
              </a:solidFill>
              <a:latin typeface="Calibri" panose="020F0502020204030204" pitchFamily="34" charset="0"/>
            </a:endParaRPr>
          </a:p>
          <a:p>
            <a:pPr algn="ctr"/>
            <a:r>
              <a:rPr lang="fr-FR" b="1" dirty="0" smtClean="0">
                <a:latin typeface="Calibri" panose="020F0502020204030204" pitchFamily="34" charset="0"/>
              </a:rPr>
              <a:t>Organiser </a:t>
            </a:r>
            <a:r>
              <a:rPr lang="fr-FR" b="1" dirty="0">
                <a:latin typeface="Calibri" panose="020F0502020204030204" pitchFamily="34" charset="0"/>
              </a:rPr>
              <a:t>son enseignement </a:t>
            </a:r>
            <a:endParaRPr lang="fr-FR" dirty="0"/>
          </a:p>
        </p:txBody>
      </p:sp>
    </p:spTree>
    <p:extLst>
      <p:ext uri="{BB962C8B-B14F-4D97-AF65-F5344CB8AC3E}">
        <p14:creationId xmlns:p14="http://schemas.microsoft.com/office/powerpoint/2010/main" val="1304355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Défi « je marche vers </a:t>
            </a:r>
            <a:r>
              <a:rPr lang="fr-FR" dirty="0" smtClean="0"/>
              <a:t>… et </a:t>
            </a:r>
            <a:r>
              <a:rPr lang="fr-FR" dirty="0" smtClean="0"/>
              <a:t>je découvre </a:t>
            </a:r>
            <a:r>
              <a:rPr lang="fr-FR" dirty="0" smtClean="0"/>
              <a:t>….</a:t>
            </a:r>
            <a:r>
              <a:rPr lang="fr-FR" dirty="0" smtClean="0"/>
              <a:t> </a:t>
            </a:r>
            <a:r>
              <a:rPr lang="fr-FR" dirty="0" smtClean="0"/>
              <a:t>»</a:t>
            </a:r>
            <a:endParaRPr lang="fr-FR" dirty="0"/>
          </a:p>
        </p:txBody>
      </p:sp>
      <p:sp>
        <p:nvSpPr>
          <p:cNvPr id="5" name="Rectangle 4"/>
          <p:cNvSpPr/>
          <p:nvPr/>
        </p:nvSpPr>
        <p:spPr>
          <a:xfrm>
            <a:off x="1891145" y="5974773"/>
            <a:ext cx="2930237" cy="633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4589318" y="1832624"/>
            <a:ext cx="678873" cy="349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2"/>
          <a:stretch>
            <a:fillRect/>
          </a:stretch>
        </p:blipFill>
        <p:spPr>
          <a:xfrm>
            <a:off x="801832" y="2182452"/>
            <a:ext cx="8039100" cy="4476750"/>
          </a:xfrm>
          <a:prstGeom prst="rect">
            <a:avLst/>
          </a:prstGeom>
        </p:spPr>
      </p:pic>
      <p:sp>
        <p:nvSpPr>
          <p:cNvPr id="11" name="ZoneTexte 10"/>
          <p:cNvSpPr txBox="1"/>
          <p:nvPr/>
        </p:nvSpPr>
        <p:spPr>
          <a:xfrm>
            <a:off x="8660079" y="1370959"/>
            <a:ext cx="3262745" cy="923330"/>
          </a:xfrm>
          <a:prstGeom prst="rect">
            <a:avLst/>
          </a:prstGeom>
          <a:noFill/>
        </p:spPr>
        <p:txBody>
          <a:bodyPr wrap="square" rtlCol="0">
            <a:spAutoFit/>
          </a:bodyPr>
          <a:lstStyle/>
          <a:p>
            <a:r>
              <a:rPr lang="fr-FR" dirty="0" smtClean="0">
                <a:latin typeface="123Marker" panose="02000603000000000000" pitchFamily="2" charset="0"/>
                <a:ea typeface="123Marker" panose="02000603000000000000" pitchFamily="2" charset="0"/>
              </a:rPr>
              <a:t>Le défi a commencé le</a:t>
            </a:r>
          </a:p>
          <a:p>
            <a:endParaRPr lang="fr-FR" dirty="0">
              <a:latin typeface="123Marker" panose="02000603000000000000" pitchFamily="2" charset="0"/>
              <a:ea typeface="123Marker" panose="02000603000000000000" pitchFamily="2" charset="0"/>
            </a:endParaRPr>
          </a:p>
          <a:p>
            <a:r>
              <a:rPr lang="fr-FR" dirty="0" smtClean="0">
                <a:latin typeface="123Marker" panose="02000603000000000000" pitchFamily="2" charset="0"/>
                <a:ea typeface="123Marker" panose="02000603000000000000" pitchFamily="2" charset="0"/>
              </a:rPr>
              <a:t>………………………………....</a:t>
            </a:r>
            <a:endParaRPr lang="fr-FR" dirty="0">
              <a:latin typeface="123Marker" panose="02000603000000000000" pitchFamily="2" charset="0"/>
              <a:ea typeface="123Marker" panose="02000603000000000000" pitchFamily="2"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2534255243"/>
              </p:ext>
            </p:extLst>
          </p:nvPr>
        </p:nvGraphicFramePr>
        <p:xfrm>
          <a:off x="9346347" y="3300123"/>
          <a:ext cx="2576477" cy="3235960"/>
        </p:xfrm>
        <a:graphic>
          <a:graphicData uri="http://schemas.openxmlformats.org/drawingml/2006/table">
            <a:tbl>
              <a:tblPr firstRow="1" bandRow="1">
                <a:tableStyleId>{5C22544A-7EE6-4342-B048-85BDC9FD1C3A}</a:tableStyleId>
              </a:tblPr>
              <a:tblGrid>
                <a:gridCol w="1061185">
                  <a:extLst>
                    <a:ext uri="{9D8B030D-6E8A-4147-A177-3AD203B41FA5}">
                      <a16:colId xmlns:a16="http://schemas.microsoft.com/office/drawing/2014/main" val="2250041410"/>
                    </a:ext>
                  </a:extLst>
                </a:gridCol>
                <a:gridCol w="1515292">
                  <a:extLst>
                    <a:ext uri="{9D8B030D-6E8A-4147-A177-3AD203B41FA5}">
                      <a16:colId xmlns:a16="http://schemas.microsoft.com/office/drawing/2014/main" val="2690215869"/>
                    </a:ext>
                  </a:extLst>
                </a:gridCol>
              </a:tblGrid>
              <a:tr h="370840">
                <a:tc>
                  <a:txBody>
                    <a:bodyPr/>
                    <a:lstStyle/>
                    <a:p>
                      <a:r>
                        <a:rPr lang="fr-FR" dirty="0" smtClean="0"/>
                        <a:t>N° de la rando</a:t>
                      </a:r>
                      <a:endParaRPr lang="fr-FR" dirty="0"/>
                    </a:p>
                  </a:txBody>
                  <a:tcPr/>
                </a:tc>
                <a:tc>
                  <a:txBody>
                    <a:bodyPr/>
                    <a:lstStyle/>
                    <a:p>
                      <a:r>
                        <a:rPr lang="fr-FR" dirty="0" smtClean="0"/>
                        <a:t>Kms parcourus</a:t>
                      </a:r>
                      <a:endParaRPr lang="fr-FR" dirty="0"/>
                    </a:p>
                  </a:txBody>
                  <a:tcPr/>
                </a:tc>
                <a:extLst>
                  <a:ext uri="{0D108BD9-81ED-4DB2-BD59-A6C34878D82A}">
                    <a16:rowId xmlns:a16="http://schemas.microsoft.com/office/drawing/2014/main" val="2232757080"/>
                  </a:ext>
                </a:extLst>
              </a:tr>
              <a:tr h="370840">
                <a:tc>
                  <a:txBody>
                    <a:bodyPr/>
                    <a:lstStyle/>
                    <a:p>
                      <a:r>
                        <a:rPr lang="fr-FR" dirty="0" smtClean="0"/>
                        <a:t>1</a:t>
                      </a:r>
                      <a:endParaRPr lang="fr-FR" dirty="0"/>
                    </a:p>
                  </a:txBody>
                  <a:tcPr/>
                </a:tc>
                <a:tc>
                  <a:txBody>
                    <a:bodyPr/>
                    <a:lstStyle/>
                    <a:p>
                      <a:endParaRPr lang="fr-FR" dirty="0"/>
                    </a:p>
                  </a:txBody>
                  <a:tcPr/>
                </a:tc>
                <a:extLst>
                  <a:ext uri="{0D108BD9-81ED-4DB2-BD59-A6C34878D82A}">
                    <a16:rowId xmlns:a16="http://schemas.microsoft.com/office/drawing/2014/main" val="3762380253"/>
                  </a:ext>
                </a:extLst>
              </a:tr>
              <a:tr h="370840">
                <a:tc>
                  <a:txBody>
                    <a:bodyPr/>
                    <a:lstStyle/>
                    <a:p>
                      <a:r>
                        <a:rPr lang="fr-FR" dirty="0" smtClean="0"/>
                        <a:t>2</a:t>
                      </a:r>
                      <a:endParaRPr lang="fr-FR" dirty="0"/>
                    </a:p>
                  </a:txBody>
                  <a:tcPr/>
                </a:tc>
                <a:tc>
                  <a:txBody>
                    <a:bodyPr/>
                    <a:lstStyle/>
                    <a:p>
                      <a:endParaRPr lang="fr-FR" dirty="0"/>
                    </a:p>
                  </a:txBody>
                  <a:tcPr/>
                </a:tc>
                <a:extLst>
                  <a:ext uri="{0D108BD9-81ED-4DB2-BD59-A6C34878D82A}">
                    <a16:rowId xmlns:a16="http://schemas.microsoft.com/office/drawing/2014/main" val="2184933447"/>
                  </a:ext>
                </a:extLst>
              </a:tr>
              <a:tr h="370840">
                <a:tc>
                  <a:txBody>
                    <a:bodyPr/>
                    <a:lstStyle/>
                    <a:p>
                      <a:r>
                        <a:rPr lang="fr-FR" dirty="0" smtClean="0"/>
                        <a:t>3</a:t>
                      </a:r>
                      <a:endParaRPr lang="fr-FR" dirty="0"/>
                    </a:p>
                  </a:txBody>
                  <a:tcPr/>
                </a:tc>
                <a:tc>
                  <a:txBody>
                    <a:bodyPr/>
                    <a:lstStyle/>
                    <a:p>
                      <a:endParaRPr lang="fr-FR" dirty="0"/>
                    </a:p>
                  </a:txBody>
                  <a:tcPr/>
                </a:tc>
                <a:extLst>
                  <a:ext uri="{0D108BD9-81ED-4DB2-BD59-A6C34878D82A}">
                    <a16:rowId xmlns:a16="http://schemas.microsoft.com/office/drawing/2014/main" val="1113651411"/>
                  </a:ext>
                </a:extLst>
              </a:tr>
              <a:tr h="370840">
                <a:tc>
                  <a:txBody>
                    <a:bodyPr/>
                    <a:lstStyle/>
                    <a:p>
                      <a:r>
                        <a:rPr lang="fr-FR" dirty="0" smtClean="0"/>
                        <a:t>4</a:t>
                      </a:r>
                      <a:endParaRPr lang="fr-FR" dirty="0"/>
                    </a:p>
                  </a:txBody>
                  <a:tcPr/>
                </a:tc>
                <a:tc>
                  <a:txBody>
                    <a:bodyPr/>
                    <a:lstStyle/>
                    <a:p>
                      <a:endParaRPr lang="fr-FR" dirty="0"/>
                    </a:p>
                  </a:txBody>
                  <a:tcPr/>
                </a:tc>
                <a:extLst>
                  <a:ext uri="{0D108BD9-81ED-4DB2-BD59-A6C34878D82A}">
                    <a16:rowId xmlns:a16="http://schemas.microsoft.com/office/drawing/2014/main" val="3242866917"/>
                  </a:ext>
                </a:extLst>
              </a:tr>
              <a:tr h="370840">
                <a:tc>
                  <a:txBody>
                    <a:bodyPr/>
                    <a:lstStyle/>
                    <a:p>
                      <a:r>
                        <a:rPr lang="fr-FR" dirty="0" smtClean="0"/>
                        <a:t>5</a:t>
                      </a:r>
                      <a:endParaRPr lang="fr-FR" dirty="0"/>
                    </a:p>
                  </a:txBody>
                  <a:tcPr/>
                </a:tc>
                <a:tc>
                  <a:txBody>
                    <a:bodyPr/>
                    <a:lstStyle/>
                    <a:p>
                      <a:endParaRPr lang="fr-FR" dirty="0"/>
                    </a:p>
                  </a:txBody>
                  <a:tcPr/>
                </a:tc>
                <a:extLst>
                  <a:ext uri="{0D108BD9-81ED-4DB2-BD59-A6C34878D82A}">
                    <a16:rowId xmlns:a16="http://schemas.microsoft.com/office/drawing/2014/main" val="114850834"/>
                  </a:ext>
                </a:extLst>
              </a:tr>
              <a:tr h="370840">
                <a:tc>
                  <a:txBody>
                    <a:bodyPr/>
                    <a:lstStyle/>
                    <a:p>
                      <a:r>
                        <a:rPr lang="fr-FR" dirty="0" smtClean="0"/>
                        <a:t>6</a:t>
                      </a:r>
                      <a:endParaRPr lang="fr-FR" dirty="0"/>
                    </a:p>
                  </a:txBody>
                  <a:tcPr/>
                </a:tc>
                <a:tc>
                  <a:txBody>
                    <a:bodyPr/>
                    <a:lstStyle/>
                    <a:p>
                      <a:endParaRPr lang="fr-FR"/>
                    </a:p>
                  </a:txBody>
                  <a:tcPr/>
                </a:tc>
                <a:extLst>
                  <a:ext uri="{0D108BD9-81ED-4DB2-BD59-A6C34878D82A}">
                    <a16:rowId xmlns:a16="http://schemas.microsoft.com/office/drawing/2014/main" val="4005783225"/>
                  </a:ext>
                </a:extLst>
              </a:tr>
              <a:tr h="370840">
                <a:tc>
                  <a:txBody>
                    <a:bodyPr/>
                    <a:lstStyle/>
                    <a:p>
                      <a:r>
                        <a:rPr lang="fr-FR" dirty="0" smtClean="0"/>
                        <a:t>7</a:t>
                      </a:r>
                      <a:endParaRPr lang="fr-FR" dirty="0"/>
                    </a:p>
                  </a:txBody>
                  <a:tcPr/>
                </a:tc>
                <a:tc>
                  <a:txBody>
                    <a:bodyPr/>
                    <a:lstStyle/>
                    <a:p>
                      <a:endParaRPr lang="fr-FR" dirty="0"/>
                    </a:p>
                  </a:txBody>
                  <a:tcPr/>
                </a:tc>
                <a:extLst>
                  <a:ext uri="{0D108BD9-81ED-4DB2-BD59-A6C34878D82A}">
                    <a16:rowId xmlns:a16="http://schemas.microsoft.com/office/drawing/2014/main" val="1298388200"/>
                  </a:ext>
                </a:extLst>
              </a:tr>
            </a:tbl>
          </a:graphicData>
        </a:graphic>
      </p:graphicFrame>
    </p:spTree>
    <p:extLst>
      <p:ext uri="{BB962C8B-B14F-4D97-AF65-F5344CB8AC3E}">
        <p14:creationId xmlns:p14="http://schemas.microsoft.com/office/powerpoint/2010/main" val="3316179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4225323367"/>
              </p:ext>
            </p:extLst>
          </p:nvPr>
        </p:nvGraphicFramePr>
        <p:xfrm>
          <a:off x="796834" y="1378335"/>
          <a:ext cx="9616847" cy="4669768"/>
        </p:xfrm>
        <a:graphic>
          <a:graphicData uri="http://schemas.openxmlformats.org/drawingml/2006/table">
            <a:tbl>
              <a:tblPr firstRow="1" firstCol="1" bandRow="1">
                <a:tableStyleId>{5C22544A-7EE6-4342-B048-85BDC9FD1C3A}</a:tableStyleId>
              </a:tblPr>
              <a:tblGrid>
                <a:gridCol w="1775588">
                  <a:extLst>
                    <a:ext uri="{9D8B030D-6E8A-4147-A177-3AD203B41FA5}">
                      <a16:colId xmlns:a16="http://schemas.microsoft.com/office/drawing/2014/main" val="3655203539"/>
                    </a:ext>
                  </a:extLst>
                </a:gridCol>
                <a:gridCol w="1775588">
                  <a:extLst>
                    <a:ext uri="{9D8B030D-6E8A-4147-A177-3AD203B41FA5}">
                      <a16:colId xmlns:a16="http://schemas.microsoft.com/office/drawing/2014/main" val="2831637535"/>
                    </a:ext>
                  </a:extLst>
                </a:gridCol>
                <a:gridCol w="1549831">
                  <a:extLst>
                    <a:ext uri="{9D8B030D-6E8A-4147-A177-3AD203B41FA5}">
                      <a16:colId xmlns:a16="http://schemas.microsoft.com/office/drawing/2014/main" val="3281354068"/>
                    </a:ext>
                  </a:extLst>
                </a:gridCol>
                <a:gridCol w="2002731">
                  <a:extLst>
                    <a:ext uri="{9D8B030D-6E8A-4147-A177-3AD203B41FA5}">
                      <a16:colId xmlns:a16="http://schemas.microsoft.com/office/drawing/2014/main" val="599761008"/>
                    </a:ext>
                  </a:extLst>
                </a:gridCol>
                <a:gridCol w="2513109">
                  <a:extLst>
                    <a:ext uri="{9D8B030D-6E8A-4147-A177-3AD203B41FA5}">
                      <a16:colId xmlns:a16="http://schemas.microsoft.com/office/drawing/2014/main" val="2901688165"/>
                    </a:ext>
                  </a:extLst>
                </a:gridCol>
              </a:tblGrid>
              <a:tr h="1392582">
                <a:tc>
                  <a:txBody>
                    <a:bodyPr/>
                    <a:lstStyle/>
                    <a:p>
                      <a:pPr algn="ctr">
                        <a:lnSpc>
                          <a:spcPct val="107000"/>
                        </a:lnSpc>
                        <a:spcAft>
                          <a:spcPts val="0"/>
                        </a:spcAft>
                      </a:pPr>
                      <a:r>
                        <a:rPr lang="fr-FR" sz="2400">
                          <a:effectLst/>
                        </a:rPr>
                        <a:t>Destination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2400">
                          <a:effectLst/>
                        </a:rPr>
                        <a:t>Distance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2400">
                          <a:effectLst/>
                        </a:rPr>
                        <a:t>Date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2400">
                          <a:effectLst/>
                        </a:rPr>
                        <a:t>Classe</a:t>
                      </a:r>
                      <a:endParaRPr lang="fr-FR" sz="1100">
                        <a:effectLst/>
                      </a:endParaRPr>
                    </a:p>
                    <a:p>
                      <a:pPr algn="ctr">
                        <a:lnSpc>
                          <a:spcPct val="107000"/>
                        </a:lnSpc>
                        <a:spcAft>
                          <a:spcPts val="0"/>
                        </a:spcAft>
                      </a:pPr>
                      <a:r>
                        <a:rPr lang="fr-FR" sz="2400">
                          <a:effectLst/>
                        </a:rPr>
                        <a:t>…. Kms parcourus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2400">
                          <a:effectLst/>
                        </a:rPr>
                        <a:t>Restent …. Km à parcourir pour cette étape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1776448"/>
                  </a:ext>
                </a:extLst>
              </a:tr>
              <a:tr h="3277186">
                <a:tc>
                  <a:txBody>
                    <a:bodyPr/>
                    <a:lstStyle/>
                    <a:p>
                      <a:pPr algn="ctr">
                        <a:lnSpc>
                          <a:spcPct val="107000"/>
                        </a:lnSpc>
                        <a:spcAft>
                          <a:spcPts val="0"/>
                        </a:spcAft>
                      </a:pPr>
                      <a:r>
                        <a:rPr lang="fr-FR" sz="2400">
                          <a:effectLst/>
                        </a:rPr>
                        <a:t> </a:t>
                      </a:r>
                      <a:endParaRPr lang="fr-FR" sz="1100">
                        <a:effectLst/>
                      </a:endParaRPr>
                    </a:p>
                    <a:p>
                      <a:pPr algn="ctr">
                        <a:lnSpc>
                          <a:spcPct val="107000"/>
                        </a:lnSpc>
                        <a:spcAft>
                          <a:spcPts val="0"/>
                        </a:spcAft>
                      </a:pPr>
                      <a:r>
                        <a:rPr lang="fr-FR" sz="2400">
                          <a:effectLst/>
                        </a:rPr>
                        <a:t>Condé sur Vesgre</a:t>
                      </a:r>
                      <a:endParaRPr lang="fr-FR" sz="1100">
                        <a:effectLst/>
                      </a:endParaRPr>
                    </a:p>
                    <a:p>
                      <a:pPr algn="ctr">
                        <a:lnSpc>
                          <a:spcPct val="107000"/>
                        </a:lnSpc>
                        <a:spcAft>
                          <a:spcPts val="0"/>
                        </a:spcAft>
                      </a:pPr>
                      <a:r>
                        <a:rPr lang="fr-FR" sz="2400">
                          <a:effectLst/>
                        </a:rPr>
                        <a:t>Les Sables d’Olonne</a:t>
                      </a:r>
                      <a:endParaRPr lang="fr-FR" sz="1100">
                        <a:effectLst/>
                      </a:endParaRPr>
                    </a:p>
                    <a:p>
                      <a:pPr algn="ctr">
                        <a:lnSpc>
                          <a:spcPct val="107000"/>
                        </a:lnSpc>
                        <a:spcAft>
                          <a:spcPts val="0"/>
                        </a:spcAft>
                      </a:pPr>
                      <a:r>
                        <a:rPr lang="fr-FR" sz="2400">
                          <a:effectLst/>
                        </a:rPr>
                        <a:t> </a:t>
                      </a:r>
                      <a:endParaRPr lang="fr-FR" sz="1100">
                        <a:effectLst/>
                      </a:endParaRPr>
                    </a:p>
                    <a:p>
                      <a:pPr algn="ctr">
                        <a:lnSpc>
                          <a:spcPct val="107000"/>
                        </a:lnSpc>
                        <a:spcAft>
                          <a:spcPts val="0"/>
                        </a:spcAft>
                      </a:pPr>
                      <a:r>
                        <a:rPr lang="fr-FR" sz="24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2400">
                          <a:effectLst/>
                        </a:rPr>
                        <a:t>350 km</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24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24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24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023078"/>
                  </a:ext>
                </a:extLst>
              </a:tr>
            </a:tbl>
          </a:graphicData>
        </a:graphic>
      </p:graphicFrame>
      <p:pic>
        <p:nvPicPr>
          <p:cNvPr id="1025" name="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7596" y="1378494"/>
            <a:ext cx="699502" cy="733904"/>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796834" y="287383"/>
            <a:ext cx="8112035" cy="646331"/>
          </a:xfrm>
          <a:prstGeom prst="rect">
            <a:avLst/>
          </a:prstGeom>
          <a:noFill/>
        </p:spPr>
        <p:txBody>
          <a:bodyPr wrap="square" rtlCol="0">
            <a:spAutoFit/>
          </a:bodyPr>
          <a:lstStyle/>
          <a:p>
            <a:r>
              <a:rPr lang="fr-FR" dirty="0" smtClean="0"/>
              <a:t>Exemple de document à disposition des élèves ou de la classe pour se projeter.</a:t>
            </a:r>
          </a:p>
          <a:p>
            <a:r>
              <a:rPr lang="fr-FR" dirty="0" smtClean="0"/>
              <a:t>Pour travailler d’autres compétences transversales</a:t>
            </a:r>
            <a:endParaRPr lang="fr-FR" dirty="0"/>
          </a:p>
        </p:txBody>
      </p:sp>
    </p:spTree>
    <p:extLst>
      <p:ext uri="{BB962C8B-B14F-4D97-AF65-F5344CB8AC3E}">
        <p14:creationId xmlns:p14="http://schemas.microsoft.com/office/powerpoint/2010/main" val="627062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953588" y="550403"/>
            <a:ext cx="6126481" cy="5968037"/>
          </a:xfrm>
          <a:prstGeom prst="rect">
            <a:avLst/>
          </a:prstGeom>
          <a:solidFill>
            <a:srgbClr val="CCFFCC"/>
          </a:solidFill>
        </p:spPr>
      </p:pic>
      <p:sp>
        <p:nvSpPr>
          <p:cNvPr id="5" name="ZoneTexte 4"/>
          <p:cNvSpPr txBox="1"/>
          <p:nvPr/>
        </p:nvSpPr>
        <p:spPr>
          <a:xfrm>
            <a:off x="8122194" y="550403"/>
            <a:ext cx="2926080" cy="1687890"/>
          </a:xfrm>
          <a:prstGeom prst="ellipse">
            <a:avLst/>
          </a:prstGeom>
          <a:solidFill>
            <a:srgbClr val="CCFFCC"/>
          </a:solidFill>
        </p:spPr>
        <p:txBody>
          <a:bodyPr wrap="square" rtlCol="0">
            <a:spAutoFit/>
          </a:bodyPr>
          <a:lstStyle/>
          <a:p>
            <a:r>
              <a:rPr lang="fr-FR" dirty="0" smtClean="0"/>
              <a:t>Se représenter l’itinéraire prévu pour virtuellement aller à…</a:t>
            </a:r>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62269185"/>
              </p:ext>
            </p:extLst>
          </p:nvPr>
        </p:nvGraphicFramePr>
        <p:xfrm>
          <a:off x="7962536" y="2182706"/>
          <a:ext cx="3245396" cy="3510280"/>
        </p:xfrm>
        <a:graphic>
          <a:graphicData uri="http://schemas.openxmlformats.org/drawingml/2006/table">
            <a:tbl>
              <a:tblPr firstRow="1" bandRow="1">
                <a:tableStyleId>{5C22544A-7EE6-4342-B048-85BDC9FD1C3A}</a:tableStyleId>
              </a:tblPr>
              <a:tblGrid>
                <a:gridCol w="2226493">
                  <a:extLst>
                    <a:ext uri="{9D8B030D-6E8A-4147-A177-3AD203B41FA5}">
                      <a16:colId xmlns:a16="http://schemas.microsoft.com/office/drawing/2014/main" val="2754516161"/>
                    </a:ext>
                  </a:extLst>
                </a:gridCol>
                <a:gridCol w="1018903">
                  <a:extLst>
                    <a:ext uri="{9D8B030D-6E8A-4147-A177-3AD203B41FA5}">
                      <a16:colId xmlns:a16="http://schemas.microsoft.com/office/drawing/2014/main" val="923062249"/>
                    </a:ext>
                  </a:extLst>
                </a:gridCol>
              </a:tblGrid>
              <a:tr h="370840">
                <a:tc>
                  <a:txBody>
                    <a:bodyPr/>
                    <a:lstStyle/>
                    <a:p>
                      <a:r>
                        <a:rPr lang="fr-FR" dirty="0" smtClean="0"/>
                        <a:t>Pour aller à  Chenonceau, je passe par :</a:t>
                      </a:r>
                      <a:endParaRPr lang="fr-FR" dirty="0"/>
                    </a:p>
                  </a:txBody>
                  <a:tcPr/>
                </a:tc>
                <a:tc>
                  <a:txBody>
                    <a:bodyPr/>
                    <a:lstStyle/>
                    <a:p>
                      <a:r>
                        <a:rPr lang="fr-FR" dirty="0" smtClean="0"/>
                        <a:t>KMS</a:t>
                      </a:r>
                      <a:endParaRPr lang="fr-FR" dirty="0"/>
                    </a:p>
                  </a:txBody>
                  <a:tcPr/>
                </a:tc>
                <a:extLst>
                  <a:ext uri="{0D108BD9-81ED-4DB2-BD59-A6C34878D82A}">
                    <a16:rowId xmlns:a16="http://schemas.microsoft.com/office/drawing/2014/main" val="405285153"/>
                  </a:ext>
                </a:extLst>
              </a:tr>
              <a:tr h="370840">
                <a:tc>
                  <a:txBody>
                    <a:bodyPr/>
                    <a:lstStyle/>
                    <a:p>
                      <a:r>
                        <a:rPr lang="fr-FR" dirty="0" smtClean="0"/>
                        <a:t>Chartres</a:t>
                      </a:r>
                      <a:endParaRPr lang="fr-FR" dirty="0"/>
                    </a:p>
                  </a:txBody>
                  <a:tcPr/>
                </a:tc>
                <a:tc>
                  <a:txBody>
                    <a:bodyPr/>
                    <a:lstStyle/>
                    <a:p>
                      <a:endParaRPr lang="fr-FR"/>
                    </a:p>
                  </a:txBody>
                  <a:tcPr/>
                </a:tc>
                <a:extLst>
                  <a:ext uri="{0D108BD9-81ED-4DB2-BD59-A6C34878D82A}">
                    <a16:rowId xmlns:a16="http://schemas.microsoft.com/office/drawing/2014/main" val="1458685028"/>
                  </a:ext>
                </a:extLst>
              </a:tr>
              <a:tr h="370840">
                <a:tc>
                  <a:txBody>
                    <a:bodyPr/>
                    <a:lstStyle/>
                    <a:p>
                      <a:r>
                        <a:rPr lang="fr-FR" dirty="0" smtClean="0"/>
                        <a:t>….</a:t>
                      </a:r>
                      <a:endParaRPr lang="fr-FR" dirty="0"/>
                    </a:p>
                  </a:txBody>
                  <a:tcPr/>
                </a:tc>
                <a:tc>
                  <a:txBody>
                    <a:bodyPr/>
                    <a:lstStyle/>
                    <a:p>
                      <a:endParaRPr lang="fr-FR"/>
                    </a:p>
                  </a:txBody>
                  <a:tcPr/>
                </a:tc>
                <a:extLst>
                  <a:ext uri="{0D108BD9-81ED-4DB2-BD59-A6C34878D82A}">
                    <a16:rowId xmlns:a16="http://schemas.microsoft.com/office/drawing/2014/main" val="2406027461"/>
                  </a:ext>
                </a:extLst>
              </a:tr>
              <a:tr h="370840">
                <a:tc>
                  <a:txBody>
                    <a:bodyPr/>
                    <a:lstStyle/>
                    <a:p>
                      <a:r>
                        <a:rPr lang="fr-FR" dirty="0" smtClean="0"/>
                        <a:t>….</a:t>
                      </a:r>
                      <a:endParaRPr lang="fr-FR" dirty="0"/>
                    </a:p>
                  </a:txBody>
                  <a:tcPr/>
                </a:tc>
                <a:tc>
                  <a:txBody>
                    <a:bodyPr/>
                    <a:lstStyle/>
                    <a:p>
                      <a:endParaRPr lang="fr-FR"/>
                    </a:p>
                  </a:txBody>
                  <a:tcPr/>
                </a:tc>
                <a:extLst>
                  <a:ext uri="{0D108BD9-81ED-4DB2-BD59-A6C34878D82A}">
                    <a16:rowId xmlns:a16="http://schemas.microsoft.com/office/drawing/2014/main" val="1122341864"/>
                  </a:ext>
                </a:extLst>
              </a:tr>
              <a:tr h="370840">
                <a:tc>
                  <a:txBody>
                    <a:bodyPr/>
                    <a:lstStyle/>
                    <a:p>
                      <a:endParaRPr lang="fr-FR"/>
                    </a:p>
                  </a:txBody>
                  <a:tcPr/>
                </a:tc>
                <a:tc>
                  <a:txBody>
                    <a:bodyPr/>
                    <a:lstStyle/>
                    <a:p>
                      <a:endParaRPr lang="fr-FR"/>
                    </a:p>
                  </a:txBody>
                  <a:tcPr/>
                </a:tc>
                <a:extLst>
                  <a:ext uri="{0D108BD9-81ED-4DB2-BD59-A6C34878D82A}">
                    <a16:rowId xmlns:a16="http://schemas.microsoft.com/office/drawing/2014/main" val="1792720208"/>
                  </a:ext>
                </a:extLst>
              </a:tr>
              <a:tr h="370840">
                <a:tc>
                  <a:txBody>
                    <a:bodyPr/>
                    <a:lstStyle/>
                    <a:p>
                      <a:endParaRPr lang="fr-FR"/>
                    </a:p>
                  </a:txBody>
                  <a:tcPr/>
                </a:tc>
                <a:tc>
                  <a:txBody>
                    <a:bodyPr/>
                    <a:lstStyle/>
                    <a:p>
                      <a:endParaRPr lang="fr-FR"/>
                    </a:p>
                  </a:txBody>
                  <a:tcPr/>
                </a:tc>
                <a:extLst>
                  <a:ext uri="{0D108BD9-81ED-4DB2-BD59-A6C34878D82A}">
                    <a16:rowId xmlns:a16="http://schemas.microsoft.com/office/drawing/2014/main" val="3821189094"/>
                  </a:ext>
                </a:extLst>
              </a:tr>
              <a:tr h="370840">
                <a:tc>
                  <a:txBody>
                    <a:bodyPr/>
                    <a:lstStyle/>
                    <a:p>
                      <a:endParaRPr lang="fr-FR"/>
                    </a:p>
                  </a:txBody>
                  <a:tcPr/>
                </a:tc>
                <a:tc>
                  <a:txBody>
                    <a:bodyPr/>
                    <a:lstStyle/>
                    <a:p>
                      <a:endParaRPr lang="fr-FR"/>
                    </a:p>
                  </a:txBody>
                  <a:tcPr/>
                </a:tc>
                <a:extLst>
                  <a:ext uri="{0D108BD9-81ED-4DB2-BD59-A6C34878D82A}">
                    <a16:rowId xmlns:a16="http://schemas.microsoft.com/office/drawing/2014/main" val="3358103813"/>
                  </a:ext>
                </a:extLst>
              </a:tr>
              <a:tr h="370840">
                <a:tc>
                  <a:txBody>
                    <a:bodyPr/>
                    <a:lstStyle/>
                    <a:p>
                      <a:endParaRPr lang="fr-FR"/>
                    </a:p>
                  </a:txBody>
                  <a:tcPr/>
                </a:tc>
                <a:tc>
                  <a:txBody>
                    <a:bodyPr/>
                    <a:lstStyle/>
                    <a:p>
                      <a:endParaRPr lang="fr-FR" dirty="0"/>
                    </a:p>
                  </a:txBody>
                  <a:tcPr/>
                </a:tc>
                <a:extLst>
                  <a:ext uri="{0D108BD9-81ED-4DB2-BD59-A6C34878D82A}">
                    <a16:rowId xmlns:a16="http://schemas.microsoft.com/office/drawing/2014/main" val="1511922138"/>
                  </a:ext>
                </a:extLst>
              </a:tr>
            </a:tbl>
          </a:graphicData>
        </a:graphic>
      </p:graphicFrame>
    </p:spTree>
    <p:extLst>
      <p:ext uri="{BB962C8B-B14F-4D97-AF65-F5344CB8AC3E}">
        <p14:creationId xmlns:p14="http://schemas.microsoft.com/office/powerpoint/2010/main" val="3813454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4763"/>
            <a:ext cx="8477404" cy="523149"/>
          </a:xfrm>
          <a:solidFill>
            <a:srgbClr val="CCFFCC"/>
          </a:solidFill>
        </p:spPr>
        <p:txBody>
          <a:bodyPr>
            <a:normAutofit fontScale="90000"/>
          </a:bodyPr>
          <a:lstStyle/>
          <a:p>
            <a:pPr algn="ctr"/>
            <a:r>
              <a:rPr lang="fr-FR" dirty="0" smtClean="0"/>
              <a:t>Mon capital santé pour bien marcher!!</a:t>
            </a:r>
            <a:endParaRPr lang="fr-FR" dirty="0"/>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b="27721"/>
          <a:stretch/>
        </p:blipFill>
        <p:spPr>
          <a:xfrm>
            <a:off x="1792070" y="5563703"/>
            <a:ext cx="2060802" cy="1294297"/>
          </a:xfrm>
          <a:prstGeom prst="rect">
            <a:avLst/>
          </a:prstGeom>
        </p:spPr>
      </p:pic>
      <p:pic>
        <p:nvPicPr>
          <p:cNvPr id="6" name="Image 5"/>
          <p:cNvPicPr>
            <a:picLocks noChangeAspect="1"/>
          </p:cNvPicPr>
          <p:nvPr/>
        </p:nvPicPr>
        <p:blipFill>
          <a:blip r:embed="rId3"/>
          <a:stretch>
            <a:fillRect/>
          </a:stretch>
        </p:blipFill>
        <p:spPr>
          <a:xfrm>
            <a:off x="5561489" y="5559623"/>
            <a:ext cx="2170609" cy="1508936"/>
          </a:xfrm>
          <a:prstGeom prst="rect">
            <a:avLst/>
          </a:prstGeom>
        </p:spPr>
      </p:pic>
      <p:sp>
        <p:nvSpPr>
          <p:cNvPr id="8" name="ZoneTexte 7"/>
          <p:cNvSpPr txBox="1"/>
          <p:nvPr/>
        </p:nvSpPr>
        <p:spPr>
          <a:xfrm>
            <a:off x="134201" y="5559623"/>
            <a:ext cx="1857093" cy="1298377"/>
          </a:xfrm>
          <a:prstGeom prst="ellipse">
            <a:avLst/>
          </a:prstGeom>
          <a:solidFill>
            <a:srgbClr val="CCFFCC"/>
          </a:solidFill>
        </p:spPr>
        <p:txBody>
          <a:bodyPr wrap="square" rtlCol="0">
            <a:spAutoFit/>
          </a:bodyPr>
          <a:lstStyle/>
          <a:p>
            <a:r>
              <a:rPr lang="fr-FR" dirty="0" smtClean="0"/>
              <a:t>Prendre soin de mes pieds</a:t>
            </a:r>
            <a:endParaRPr lang="fr-FR" dirty="0"/>
          </a:p>
        </p:txBody>
      </p:sp>
      <p:sp>
        <p:nvSpPr>
          <p:cNvPr id="9" name="ZoneTexte 8"/>
          <p:cNvSpPr txBox="1"/>
          <p:nvPr/>
        </p:nvSpPr>
        <p:spPr>
          <a:xfrm>
            <a:off x="3661836" y="5591921"/>
            <a:ext cx="1942130" cy="1298377"/>
          </a:xfrm>
          <a:prstGeom prst="ellipse">
            <a:avLst/>
          </a:prstGeom>
          <a:solidFill>
            <a:srgbClr val="CCFFCC"/>
          </a:solidFill>
        </p:spPr>
        <p:txBody>
          <a:bodyPr wrap="square" rtlCol="0">
            <a:spAutoFit/>
          </a:bodyPr>
          <a:lstStyle/>
          <a:p>
            <a:r>
              <a:rPr lang="fr-FR" dirty="0" smtClean="0"/>
              <a:t>Avoir des chaussures de marche</a:t>
            </a:r>
            <a:endParaRPr lang="fr-FR" dirty="0"/>
          </a:p>
        </p:txBody>
      </p:sp>
      <p:grpSp>
        <p:nvGrpSpPr>
          <p:cNvPr id="12" name="Groupe 11"/>
          <p:cNvGrpSpPr/>
          <p:nvPr/>
        </p:nvGrpSpPr>
        <p:grpSpPr>
          <a:xfrm>
            <a:off x="6188977" y="547912"/>
            <a:ext cx="5969901" cy="4587805"/>
            <a:chOff x="6222099" y="1442303"/>
            <a:chExt cx="5969901" cy="4587805"/>
          </a:xfrm>
        </p:grpSpPr>
        <p:pic>
          <p:nvPicPr>
            <p:cNvPr id="7" name="Image 6"/>
            <p:cNvPicPr>
              <a:picLocks noChangeAspect="1"/>
            </p:cNvPicPr>
            <p:nvPr/>
          </p:nvPicPr>
          <p:blipFill rotWithShape="1">
            <a:blip r:embed="rId4">
              <a:extLst>
                <a:ext uri="{28A0092B-C50C-407E-A947-70E740481C1C}">
                  <a14:useLocalDpi xmlns:a14="http://schemas.microsoft.com/office/drawing/2010/main" val="0"/>
                </a:ext>
              </a:extLst>
            </a:blip>
            <a:srcRect l="12244" t="17216" b="8810"/>
            <a:stretch/>
          </p:blipFill>
          <p:spPr>
            <a:xfrm>
              <a:off x="7044972" y="1442303"/>
              <a:ext cx="5147028" cy="4587805"/>
            </a:xfrm>
            <a:prstGeom prst="rect">
              <a:avLst/>
            </a:prstGeom>
          </p:spPr>
        </p:pic>
        <p:sp>
          <p:nvSpPr>
            <p:cNvPr id="10" name="ZoneTexte 9"/>
            <p:cNvSpPr txBox="1"/>
            <p:nvPr/>
          </p:nvSpPr>
          <p:spPr>
            <a:xfrm>
              <a:off x="6222099" y="3130807"/>
              <a:ext cx="2106690" cy="369332"/>
            </a:xfrm>
            <a:prstGeom prst="rect">
              <a:avLst/>
            </a:prstGeom>
            <a:solidFill>
              <a:srgbClr val="CCFFCC"/>
            </a:solidFill>
          </p:spPr>
          <p:txBody>
            <a:bodyPr wrap="square" rtlCol="0">
              <a:spAutoFit/>
            </a:bodyPr>
            <a:lstStyle/>
            <a:p>
              <a:r>
                <a:rPr lang="fr-FR" dirty="0" smtClean="0"/>
                <a:t>Attention à mon dos</a:t>
              </a:r>
              <a:endParaRPr lang="fr-FR" dirty="0"/>
            </a:p>
          </p:txBody>
        </p:sp>
        <p:sp>
          <p:nvSpPr>
            <p:cNvPr id="11" name="Ellipse 10"/>
            <p:cNvSpPr/>
            <p:nvPr/>
          </p:nvSpPr>
          <p:spPr>
            <a:xfrm>
              <a:off x="7053942" y="2018669"/>
              <a:ext cx="2329281" cy="12968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5" name="Groupe 24"/>
          <p:cNvGrpSpPr/>
          <p:nvPr/>
        </p:nvGrpSpPr>
        <p:grpSpPr>
          <a:xfrm>
            <a:off x="311996" y="816793"/>
            <a:ext cx="6178895" cy="4316762"/>
            <a:chOff x="311996" y="816793"/>
            <a:chExt cx="6178895" cy="4316762"/>
          </a:xfrm>
        </p:grpSpPr>
        <p:grpSp>
          <p:nvGrpSpPr>
            <p:cNvPr id="19" name="Groupe 18"/>
            <p:cNvGrpSpPr/>
            <p:nvPr/>
          </p:nvGrpSpPr>
          <p:grpSpPr>
            <a:xfrm>
              <a:off x="311996" y="816793"/>
              <a:ext cx="2481032" cy="4316762"/>
              <a:chOff x="3666408" y="2048315"/>
              <a:chExt cx="2481032" cy="4316762"/>
            </a:xfrm>
          </p:grpSpPr>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8115" y="4307677"/>
                <a:ext cx="2219325" cy="2057400"/>
              </a:xfrm>
              <a:prstGeom prst="rect">
                <a:avLst/>
              </a:prstGeom>
            </p:spPr>
          </p:pic>
          <p:sp>
            <p:nvSpPr>
              <p:cNvPr id="13" name="ZoneTexte 12"/>
              <p:cNvSpPr txBox="1"/>
              <p:nvPr/>
            </p:nvSpPr>
            <p:spPr>
              <a:xfrm>
                <a:off x="3666408" y="2048315"/>
                <a:ext cx="2106925" cy="1687890"/>
              </a:xfrm>
              <a:prstGeom prst="ellipse">
                <a:avLst/>
              </a:prstGeom>
              <a:solidFill>
                <a:srgbClr val="CCFFCC"/>
              </a:solidFill>
              <a:ln w="57150">
                <a:solidFill>
                  <a:schemeClr val="tx1"/>
                </a:solidFill>
              </a:ln>
            </p:spPr>
            <p:txBody>
              <a:bodyPr wrap="square" rtlCol="0">
                <a:spAutoFit/>
              </a:bodyPr>
              <a:lstStyle/>
              <a:p>
                <a:r>
                  <a:rPr lang="fr-FR" dirty="0" smtClean="0"/>
                  <a:t>Savoir me protéger : </a:t>
                </a:r>
              </a:p>
              <a:p>
                <a:r>
                  <a:rPr lang="fr-FR" dirty="0" smtClean="0"/>
                  <a:t>Du soleil, des insectes…</a:t>
                </a:r>
                <a:endParaRPr lang="fr-FR" dirty="0"/>
              </a:p>
            </p:txBody>
          </p:sp>
          <p:cxnSp>
            <p:nvCxnSpPr>
              <p:cNvPr id="15" name="Connecteur droit avec flèche 14"/>
              <p:cNvCxnSpPr/>
              <p:nvPr/>
            </p:nvCxnSpPr>
            <p:spPr>
              <a:xfrm>
                <a:off x="4236195" y="3905794"/>
                <a:ext cx="361931" cy="4963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H="1">
                <a:off x="4518542" y="3315473"/>
                <a:ext cx="1124613" cy="24452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e 23"/>
            <p:cNvGrpSpPr/>
            <p:nvPr/>
          </p:nvGrpSpPr>
          <p:grpSpPr>
            <a:xfrm>
              <a:off x="2614959" y="3170661"/>
              <a:ext cx="3875932" cy="908864"/>
              <a:chOff x="2614959" y="3170661"/>
              <a:chExt cx="3875932" cy="908864"/>
            </a:xfrm>
          </p:grpSpPr>
          <p:sp>
            <p:nvSpPr>
              <p:cNvPr id="20" name="ZoneTexte 19"/>
              <p:cNvSpPr txBox="1"/>
              <p:nvPr/>
            </p:nvSpPr>
            <p:spPr>
              <a:xfrm>
                <a:off x="3645162" y="3170661"/>
                <a:ext cx="2845729" cy="908864"/>
              </a:xfrm>
              <a:prstGeom prst="ellipse">
                <a:avLst/>
              </a:prstGeom>
              <a:solidFill>
                <a:srgbClr val="FFC000"/>
              </a:solidFill>
            </p:spPr>
            <p:txBody>
              <a:bodyPr wrap="square" rtlCol="0">
                <a:spAutoFit/>
              </a:bodyPr>
              <a:lstStyle/>
              <a:p>
                <a:r>
                  <a:rPr lang="fr-FR" dirty="0" smtClean="0"/>
                  <a:t>De l’eau</a:t>
                </a:r>
              </a:p>
              <a:p>
                <a:r>
                  <a:rPr lang="fr-FR" dirty="0" smtClean="0"/>
                  <a:t>De la nourriture</a:t>
                </a:r>
                <a:endParaRPr lang="fr-FR" dirty="0"/>
              </a:p>
            </p:txBody>
          </p:sp>
          <p:cxnSp>
            <p:nvCxnSpPr>
              <p:cNvPr id="22" name="Connecteur droit avec flèche 21"/>
              <p:cNvCxnSpPr/>
              <p:nvPr/>
            </p:nvCxnSpPr>
            <p:spPr>
              <a:xfrm flipH="1">
                <a:off x="2614959" y="3625093"/>
                <a:ext cx="961228" cy="18926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grpSp>
      </p:grpSp>
    </p:spTree>
    <p:extLst>
      <p:ext uri="{BB962C8B-B14F-4D97-AF65-F5344CB8AC3E}">
        <p14:creationId xmlns:p14="http://schemas.microsoft.com/office/powerpoint/2010/main" val="190187649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TotalTime>
  <Words>1201</Words>
  <Application>Microsoft Office PowerPoint</Application>
  <PresentationFormat>Grand écran</PresentationFormat>
  <Paragraphs>144</Paragraphs>
  <Slides>15</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15</vt:i4>
      </vt:variant>
    </vt:vector>
  </HeadingPairs>
  <TitlesOfParts>
    <vt:vector size="23" baseType="lpstr">
      <vt:lpstr>123Marker</vt:lpstr>
      <vt:lpstr>Arial</vt:lpstr>
      <vt:lpstr>Calibri</vt:lpstr>
      <vt:lpstr>Calibri Light</vt:lpstr>
      <vt:lpstr>Symbol</vt:lpstr>
      <vt:lpstr>Times New Roman</vt:lpstr>
      <vt:lpstr>Wingdings 2</vt:lpstr>
      <vt:lpstr>Thème Office</vt:lpstr>
      <vt:lpstr>Présentation PowerPoint</vt:lpstr>
      <vt:lpstr>Mon inscription à envoyer par mail  à MC Cintrat à l’IEN de Rambouillet</vt:lpstr>
      <vt:lpstr>Présentation PowerPoint</vt:lpstr>
      <vt:lpstr>Présentation PowerPoint</vt:lpstr>
      <vt:lpstr>Présentation PowerPoint</vt:lpstr>
      <vt:lpstr>Défi « je marche vers … et je découvre …. »</vt:lpstr>
      <vt:lpstr>Présentation PowerPoint</vt:lpstr>
      <vt:lpstr>Présentation PowerPoint</vt:lpstr>
      <vt:lpstr>Mon capital santé pour bien marcher!!</vt:lpstr>
      <vt:lpstr>Qu’est ce qui est utile pour la rando? Entoure ce qui te semble nécessaire.</vt:lpstr>
      <vt:lpstr>Le voyage virtuel: des recherches,  des vidéos… à montrer aux élèves</vt:lpstr>
      <vt:lpstr>Présentation PowerPoint</vt:lpstr>
      <vt:lpstr>Présentation PowerPoint</vt:lpstr>
      <vt:lpstr>Présentation PowerPoint</vt:lpstr>
      <vt:lpstr>Présentation PowerPoint</vt:lpstr>
    </vt:vector>
  </TitlesOfParts>
  <Company>Académie de Versailles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Marie-Claude Cintrat</dc:creator>
  <cp:lastModifiedBy>Marie-Claude Cintrat</cp:lastModifiedBy>
  <cp:revision>27</cp:revision>
  <dcterms:created xsi:type="dcterms:W3CDTF">2021-03-12T10:52:40Z</dcterms:created>
  <dcterms:modified xsi:type="dcterms:W3CDTF">2021-03-15T18:56:27Z</dcterms:modified>
</cp:coreProperties>
</file>