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1" r:id="rId15"/>
    <p:sldId id="272" r:id="rId16"/>
    <p:sldId id="273" r:id="rId17"/>
    <p:sldId id="274" r:id="rId18"/>
    <p:sldId id="277" r:id="rId19"/>
    <p:sldId id="275" r:id="rId20"/>
    <p:sldId id="276" r:id="rId21"/>
    <p:sldId id="281"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69" d="100"/>
          <a:sy n="69" d="100"/>
        </p:scale>
        <p:origin x="142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959C3-A9A1-44DE-8A09-EF97EA23B8DB}" type="doc">
      <dgm:prSet loTypeId="urn:microsoft.com/office/officeart/2005/8/layout/default#1" loCatId="list" qsTypeId="urn:microsoft.com/office/officeart/2005/8/quickstyle/simple3" qsCatId="simple" csTypeId="urn:microsoft.com/office/officeart/2005/8/colors/colorful1#1" csCatId="colorful" phldr="1"/>
      <dgm:spPr/>
      <dgm:t>
        <a:bodyPr/>
        <a:lstStyle/>
        <a:p>
          <a:endParaRPr lang="fr-FR"/>
        </a:p>
      </dgm:t>
    </dgm:pt>
    <dgm:pt modelId="{DAA112F5-ADCA-4F3A-9A66-59D416930A6D}">
      <dgm:prSet phldrT="[Texte]"/>
      <dgm:spPr/>
      <dgm:t>
        <a:bodyPr/>
        <a:lstStyle/>
        <a:p>
          <a:r>
            <a:rPr lang="fr-FR" dirty="0" smtClean="0"/>
            <a:t>IO présentation </a:t>
          </a:r>
          <a:endParaRPr lang="fr-FR" dirty="0"/>
        </a:p>
      </dgm:t>
    </dgm:pt>
    <dgm:pt modelId="{99A34EFE-3ECC-4888-A749-AD71BE95A111}" type="parTrans" cxnId="{2AB81BAB-177A-4EF8-A3D7-E09EF7CD66DA}">
      <dgm:prSet/>
      <dgm:spPr/>
      <dgm:t>
        <a:bodyPr/>
        <a:lstStyle/>
        <a:p>
          <a:endParaRPr lang="fr-FR"/>
        </a:p>
      </dgm:t>
    </dgm:pt>
    <dgm:pt modelId="{A2D4A270-C530-42E0-B490-71E9026798D9}" type="sibTrans" cxnId="{2AB81BAB-177A-4EF8-A3D7-E09EF7CD66DA}">
      <dgm:prSet/>
      <dgm:spPr/>
      <dgm:t>
        <a:bodyPr/>
        <a:lstStyle/>
        <a:p>
          <a:endParaRPr lang="fr-FR"/>
        </a:p>
      </dgm:t>
    </dgm:pt>
    <dgm:pt modelId="{6D2F5E5D-9E94-49F9-96E1-C45B8F5BC18D}">
      <dgm:prSet phldrT="[Texte]"/>
      <dgm:spPr/>
      <dgm:t>
        <a:bodyPr/>
        <a:lstStyle/>
        <a:p>
          <a:r>
            <a:rPr lang="fr-FR" dirty="0" smtClean="0"/>
            <a:t>Jours et durée</a:t>
          </a:r>
          <a:endParaRPr lang="fr-FR" dirty="0"/>
        </a:p>
      </dgm:t>
    </dgm:pt>
    <dgm:pt modelId="{E0764D18-DD31-43F5-A863-E8FA6D20CD02}" type="parTrans" cxnId="{9A17DAA9-827D-4B8F-B1B0-89D7A4932EEF}">
      <dgm:prSet/>
      <dgm:spPr/>
      <dgm:t>
        <a:bodyPr/>
        <a:lstStyle/>
        <a:p>
          <a:endParaRPr lang="fr-FR"/>
        </a:p>
      </dgm:t>
    </dgm:pt>
    <dgm:pt modelId="{0F8097DB-9E01-4E3D-A051-69EDC61263FC}" type="sibTrans" cxnId="{9A17DAA9-827D-4B8F-B1B0-89D7A4932EEF}">
      <dgm:prSet/>
      <dgm:spPr/>
      <dgm:t>
        <a:bodyPr/>
        <a:lstStyle/>
        <a:p>
          <a:endParaRPr lang="fr-FR"/>
        </a:p>
      </dgm:t>
    </dgm:pt>
    <dgm:pt modelId="{5497E9E5-26C1-481B-97C8-E98C978CDCE0}">
      <dgm:prSet phldrT="[Texte]"/>
      <dgm:spPr/>
      <dgm:t>
        <a:bodyPr/>
        <a:lstStyle/>
        <a:p>
          <a:r>
            <a:rPr lang="fr-FR" dirty="0" smtClean="0"/>
            <a:t>lieu</a:t>
          </a:r>
          <a:endParaRPr lang="fr-FR" dirty="0"/>
        </a:p>
      </dgm:t>
    </dgm:pt>
    <dgm:pt modelId="{7C525DF2-7A7F-4956-B192-4B7A9706B5D3}" type="parTrans" cxnId="{90F7D5A7-6969-4E27-B30E-9A3270BEF13E}">
      <dgm:prSet/>
      <dgm:spPr/>
      <dgm:t>
        <a:bodyPr/>
        <a:lstStyle/>
        <a:p>
          <a:endParaRPr lang="fr-FR"/>
        </a:p>
      </dgm:t>
    </dgm:pt>
    <dgm:pt modelId="{560B053F-F1DE-4BBD-87D6-EF634A0BCB9E}" type="sibTrans" cxnId="{90F7D5A7-6969-4E27-B30E-9A3270BEF13E}">
      <dgm:prSet/>
      <dgm:spPr/>
      <dgm:t>
        <a:bodyPr/>
        <a:lstStyle/>
        <a:p>
          <a:endParaRPr lang="fr-FR"/>
        </a:p>
      </dgm:t>
    </dgm:pt>
    <dgm:pt modelId="{890A3D87-E61B-4A04-98CB-B2AB11E64913}">
      <dgm:prSet phldrT="[Texte]"/>
      <dgm:spPr/>
      <dgm:t>
        <a:bodyPr/>
        <a:lstStyle/>
        <a:p>
          <a:r>
            <a:rPr lang="fr-FR" dirty="0" smtClean="0"/>
            <a:t>Autres contraintes</a:t>
          </a:r>
          <a:endParaRPr lang="fr-FR" dirty="0"/>
        </a:p>
      </dgm:t>
    </dgm:pt>
    <dgm:pt modelId="{27119E7F-9EA5-4105-8E3D-95F3C687FE3A}" type="parTrans" cxnId="{38CF73CC-45AE-48FD-9C03-DDA6A182AD96}">
      <dgm:prSet/>
      <dgm:spPr/>
      <dgm:t>
        <a:bodyPr/>
        <a:lstStyle/>
        <a:p>
          <a:endParaRPr lang="fr-FR"/>
        </a:p>
      </dgm:t>
    </dgm:pt>
    <dgm:pt modelId="{FC0A60C1-54D5-4F83-9F3A-B3299EA3EED5}" type="sibTrans" cxnId="{38CF73CC-45AE-48FD-9C03-DDA6A182AD96}">
      <dgm:prSet/>
      <dgm:spPr/>
      <dgm:t>
        <a:bodyPr/>
        <a:lstStyle/>
        <a:p>
          <a:endParaRPr lang="fr-FR"/>
        </a:p>
      </dgm:t>
    </dgm:pt>
    <dgm:pt modelId="{DCD58AD5-0F4B-4D82-BF90-3450AF42CA68}">
      <dgm:prSet phldrT="[Texte]"/>
      <dgm:spPr/>
      <dgm:t>
        <a:bodyPr/>
        <a:lstStyle/>
        <a:p>
          <a:r>
            <a:rPr lang="fr-FR" dirty="0" smtClean="0"/>
            <a:t>Choix des activités</a:t>
          </a:r>
          <a:endParaRPr lang="fr-FR" dirty="0"/>
        </a:p>
      </dgm:t>
    </dgm:pt>
    <dgm:pt modelId="{18DEC68B-274F-4404-86CE-E29EFD741B16}" type="parTrans" cxnId="{057D2C45-215F-491A-ADFD-0D2208E185A3}">
      <dgm:prSet/>
      <dgm:spPr/>
      <dgm:t>
        <a:bodyPr/>
        <a:lstStyle/>
        <a:p>
          <a:endParaRPr lang="fr-FR"/>
        </a:p>
      </dgm:t>
    </dgm:pt>
    <dgm:pt modelId="{ED7D2989-139D-4D3D-92F5-3D4835CC9492}" type="sibTrans" cxnId="{057D2C45-215F-491A-ADFD-0D2208E185A3}">
      <dgm:prSet/>
      <dgm:spPr/>
      <dgm:t>
        <a:bodyPr/>
        <a:lstStyle/>
        <a:p>
          <a:endParaRPr lang="fr-FR"/>
        </a:p>
      </dgm:t>
    </dgm:pt>
    <dgm:pt modelId="{437C3943-14FE-4FDA-A7F3-2FCB6DC1E72C}" type="pres">
      <dgm:prSet presAssocID="{096959C3-A9A1-44DE-8A09-EF97EA23B8DB}" presName="diagram" presStyleCnt="0">
        <dgm:presLayoutVars>
          <dgm:dir/>
          <dgm:resizeHandles val="exact"/>
        </dgm:presLayoutVars>
      </dgm:prSet>
      <dgm:spPr/>
      <dgm:t>
        <a:bodyPr/>
        <a:lstStyle/>
        <a:p>
          <a:endParaRPr lang="fr-FR"/>
        </a:p>
      </dgm:t>
    </dgm:pt>
    <dgm:pt modelId="{BB01CA6B-123A-48C8-A34A-A8DCF4BBC642}" type="pres">
      <dgm:prSet presAssocID="{DAA112F5-ADCA-4F3A-9A66-59D416930A6D}" presName="node" presStyleLbl="node1" presStyleIdx="0" presStyleCnt="5" custLinFactNeighborX="32866" custLinFactNeighborY="-1419">
        <dgm:presLayoutVars>
          <dgm:bulletEnabled val="1"/>
        </dgm:presLayoutVars>
      </dgm:prSet>
      <dgm:spPr/>
      <dgm:t>
        <a:bodyPr/>
        <a:lstStyle/>
        <a:p>
          <a:endParaRPr lang="fr-FR"/>
        </a:p>
      </dgm:t>
    </dgm:pt>
    <dgm:pt modelId="{38BDFF82-2848-487A-8C1F-CED87D9D7255}" type="pres">
      <dgm:prSet presAssocID="{A2D4A270-C530-42E0-B490-71E9026798D9}" presName="sibTrans" presStyleCnt="0"/>
      <dgm:spPr/>
    </dgm:pt>
    <dgm:pt modelId="{65A48BFE-FDF4-4462-8448-06ADF959DFD0}" type="pres">
      <dgm:prSet presAssocID="{6D2F5E5D-9E94-49F9-96E1-C45B8F5BC18D}" presName="node" presStyleLbl="node1" presStyleIdx="1" presStyleCnt="5" custScaleX="68902" custScaleY="68297" custLinFactNeighborX="26667" custLinFactNeighborY="44315">
        <dgm:presLayoutVars>
          <dgm:bulletEnabled val="1"/>
        </dgm:presLayoutVars>
      </dgm:prSet>
      <dgm:spPr/>
      <dgm:t>
        <a:bodyPr/>
        <a:lstStyle/>
        <a:p>
          <a:endParaRPr lang="fr-FR"/>
        </a:p>
      </dgm:t>
    </dgm:pt>
    <dgm:pt modelId="{FDDD2921-2580-42A6-96B2-9AE313168F93}" type="pres">
      <dgm:prSet presAssocID="{0F8097DB-9E01-4E3D-A051-69EDC61263FC}" presName="sibTrans" presStyleCnt="0"/>
      <dgm:spPr/>
    </dgm:pt>
    <dgm:pt modelId="{AC1C8464-340D-4D35-AD73-6CDD5F2D2399}" type="pres">
      <dgm:prSet presAssocID="{5497E9E5-26C1-481B-97C8-E98C978CDCE0}" presName="node" presStyleLbl="node1" presStyleIdx="2" presStyleCnt="5" custScaleX="59583" custScaleY="37412" custLinFactX="69770" custLinFactNeighborX="100000" custLinFactNeighborY="-9100">
        <dgm:presLayoutVars>
          <dgm:bulletEnabled val="1"/>
        </dgm:presLayoutVars>
      </dgm:prSet>
      <dgm:spPr/>
      <dgm:t>
        <a:bodyPr/>
        <a:lstStyle/>
        <a:p>
          <a:endParaRPr lang="fr-FR"/>
        </a:p>
      </dgm:t>
    </dgm:pt>
    <dgm:pt modelId="{B4FFF24A-BAC0-4E12-A3D6-9C61B7CD69DA}" type="pres">
      <dgm:prSet presAssocID="{560B053F-F1DE-4BBD-87D6-EF634A0BCB9E}" presName="sibTrans" presStyleCnt="0"/>
      <dgm:spPr/>
    </dgm:pt>
    <dgm:pt modelId="{27868AB3-92D3-46EA-B89E-47D98210ACD5}" type="pres">
      <dgm:prSet presAssocID="{890A3D87-E61B-4A04-98CB-B2AB11E64913}" presName="node" presStyleLbl="node1" presStyleIdx="3" presStyleCnt="5" custScaleX="53207" custScaleY="63041" custLinFactNeighborX="-68149" custLinFactNeighborY="-74979">
        <dgm:presLayoutVars>
          <dgm:bulletEnabled val="1"/>
        </dgm:presLayoutVars>
      </dgm:prSet>
      <dgm:spPr/>
      <dgm:t>
        <a:bodyPr/>
        <a:lstStyle/>
        <a:p>
          <a:endParaRPr lang="fr-FR"/>
        </a:p>
      </dgm:t>
    </dgm:pt>
    <dgm:pt modelId="{BCB9F9B0-B80C-4BBE-BA81-B29DBC4ADCC2}" type="pres">
      <dgm:prSet presAssocID="{FC0A60C1-54D5-4F83-9F3A-B3299EA3EED5}" presName="sibTrans" presStyleCnt="0"/>
      <dgm:spPr/>
    </dgm:pt>
    <dgm:pt modelId="{314444AD-0102-4996-84DE-C7B0839B8CEF}" type="pres">
      <dgm:prSet presAssocID="{DCD58AD5-0F4B-4D82-BF90-3450AF42CA68}" presName="node" presStyleLbl="node1" presStyleIdx="4" presStyleCnt="5" custLinFactNeighborX="-73876" custLinFactNeighborY="1665">
        <dgm:presLayoutVars>
          <dgm:bulletEnabled val="1"/>
        </dgm:presLayoutVars>
      </dgm:prSet>
      <dgm:spPr/>
      <dgm:t>
        <a:bodyPr/>
        <a:lstStyle/>
        <a:p>
          <a:endParaRPr lang="fr-FR"/>
        </a:p>
      </dgm:t>
    </dgm:pt>
  </dgm:ptLst>
  <dgm:cxnLst>
    <dgm:cxn modelId="{057D2C45-215F-491A-ADFD-0D2208E185A3}" srcId="{096959C3-A9A1-44DE-8A09-EF97EA23B8DB}" destId="{DCD58AD5-0F4B-4D82-BF90-3450AF42CA68}" srcOrd="4" destOrd="0" parTransId="{18DEC68B-274F-4404-86CE-E29EFD741B16}" sibTransId="{ED7D2989-139D-4D3D-92F5-3D4835CC9492}"/>
    <dgm:cxn modelId="{FBED4771-A3F1-417A-AFA3-30A8CF00F327}" type="presOf" srcId="{890A3D87-E61B-4A04-98CB-B2AB11E64913}" destId="{27868AB3-92D3-46EA-B89E-47D98210ACD5}" srcOrd="0" destOrd="0" presId="urn:microsoft.com/office/officeart/2005/8/layout/default#1"/>
    <dgm:cxn modelId="{6AE04949-4FE2-4744-AE37-45F35D422227}" type="presOf" srcId="{DCD58AD5-0F4B-4D82-BF90-3450AF42CA68}" destId="{314444AD-0102-4996-84DE-C7B0839B8CEF}" srcOrd="0" destOrd="0" presId="urn:microsoft.com/office/officeart/2005/8/layout/default#1"/>
    <dgm:cxn modelId="{38CF73CC-45AE-48FD-9C03-DDA6A182AD96}" srcId="{096959C3-A9A1-44DE-8A09-EF97EA23B8DB}" destId="{890A3D87-E61B-4A04-98CB-B2AB11E64913}" srcOrd="3" destOrd="0" parTransId="{27119E7F-9EA5-4105-8E3D-95F3C687FE3A}" sibTransId="{FC0A60C1-54D5-4F83-9F3A-B3299EA3EED5}"/>
    <dgm:cxn modelId="{90F7D5A7-6969-4E27-B30E-9A3270BEF13E}" srcId="{096959C3-A9A1-44DE-8A09-EF97EA23B8DB}" destId="{5497E9E5-26C1-481B-97C8-E98C978CDCE0}" srcOrd="2" destOrd="0" parTransId="{7C525DF2-7A7F-4956-B192-4B7A9706B5D3}" sibTransId="{560B053F-F1DE-4BBD-87D6-EF634A0BCB9E}"/>
    <dgm:cxn modelId="{9A17DAA9-827D-4B8F-B1B0-89D7A4932EEF}" srcId="{096959C3-A9A1-44DE-8A09-EF97EA23B8DB}" destId="{6D2F5E5D-9E94-49F9-96E1-C45B8F5BC18D}" srcOrd="1" destOrd="0" parTransId="{E0764D18-DD31-43F5-A863-E8FA6D20CD02}" sibTransId="{0F8097DB-9E01-4E3D-A051-69EDC61263FC}"/>
    <dgm:cxn modelId="{8EC69890-9DC4-4453-BEEE-903D1E4FFF0F}" type="presOf" srcId="{5497E9E5-26C1-481B-97C8-E98C978CDCE0}" destId="{AC1C8464-340D-4D35-AD73-6CDD5F2D2399}" srcOrd="0" destOrd="0" presId="urn:microsoft.com/office/officeart/2005/8/layout/default#1"/>
    <dgm:cxn modelId="{081CA83C-1FF3-40B8-9B53-A11832BAECE9}" type="presOf" srcId="{DAA112F5-ADCA-4F3A-9A66-59D416930A6D}" destId="{BB01CA6B-123A-48C8-A34A-A8DCF4BBC642}" srcOrd="0" destOrd="0" presId="urn:microsoft.com/office/officeart/2005/8/layout/default#1"/>
    <dgm:cxn modelId="{2AB81BAB-177A-4EF8-A3D7-E09EF7CD66DA}" srcId="{096959C3-A9A1-44DE-8A09-EF97EA23B8DB}" destId="{DAA112F5-ADCA-4F3A-9A66-59D416930A6D}" srcOrd="0" destOrd="0" parTransId="{99A34EFE-3ECC-4888-A749-AD71BE95A111}" sibTransId="{A2D4A270-C530-42E0-B490-71E9026798D9}"/>
    <dgm:cxn modelId="{1B5B7EDB-3B2B-4EE5-A916-C4FFE0EF9CB3}" type="presOf" srcId="{096959C3-A9A1-44DE-8A09-EF97EA23B8DB}" destId="{437C3943-14FE-4FDA-A7F3-2FCB6DC1E72C}" srcOrd="0" destOrd="0" presId="urn:microsoft.com/office/officeart/2005/8/layout/default#1"/>
    <dgm:cxn modelId="{C44FDC4A-80FD-4AD0-96AB-19D5834A74D2}" type="presOf" srcId="{6D2F5E5D-9E94-49F9-96E1-C45B8F5BC18D}" destId="{65A48BFE-FDF4-4462-8448-06ADF959DFD0}" srcOrd="0" destOrd="0" presId="urn:microsoft.com/office/officeart/2005/8/layout/default#1"/>
    <dgm:cxn modelId="{1760D484-8E47-4EE2-AD2B-A8BE5B3F8E5B}" type="presParOf" srcId="{437C3943-14FE-4FDA-A7F3-2FCB6DC1E72C}" destId="{BB01CA6B-123A-48C8-A34A-A8DCF4BBC642}" srcOrd="0" destOrd="0" presId="urn:microsoft.com/office/officeart/2005/8/layout/default#1"/>
    <dgm:cxn modelId="{0624AC4F-5E42-499B-8375-67784E2D666B}" type="presParOf" srcId="{437C3943-14FE-4FDA-A7F3-2FCB6DC1E72C}" destId="{38BDFF82-2848-487A-8C1F-CED87D9D7255}" srcOrd="1" destOrd="0" presId="urn:microsoft.com/office/officeart/2005/8/layout/default#1"/>
    <dgm:cxn modelId="{21D2805D-F377-4B2B-845A-487C5A7ECB0F}" type="presParOf" srcId="{437C3943-14FE-4FDA-A7F3-2FCB6DC1E72C}" destId="{65A48BFE-FDF4-4462-8448-06ADF959DFD0}" srcOrd="2" destOrd="0" presId="urn:microsoft.com/office/officeart/2005/8/layout/default#1"/>
    <dgm:cxn modelId="{37531F79-6350-4BC1-837B-62B288197C3C}" type="presParOf" srcId="{437C3943-14FE-4FDA-A7F3-2FCB6DC1E72C}" destId="{FDDD2921-2580-42A6-96B2-9AE313168F93}" srcOrd="3" destOrd="0" presId="urn:microsoft.com/office/officeart/2005/8/layout/default#1"/>
    <dgm:cxn modelId="{CF98AECF-1AA5-46DB-B27F-844929CE95D7}" type="presParOf" srcId="{437C3943-14FE-4FDA-A7F3-2FCB6DC1E72C}" destId="{AC1C8464-340D-4D35-AD73-6CDD5F2D2399}" srcOrd="4" destOrd="0" presId="urn:microsoft.com/office/officeart/2005/8/layout/default#1"/>
    <dgm:cxn modelId="{FF52F0E5-7EC7-47E9-A5A3-1A7805B2C72F}" type="presParOf" srcId="{437C3943-14FE-4FDA-A7F3-2FCB6DC1E72C}" destId="{B4FFF24A-BAC0-4E12-A3D6-9C61B7CD69DA}" srcOrd="5" destOrd="0" presId="urn:microsoft.com/office/officeart/2005/8/layout/default#1"/>
    <dgm:cxn modelId="{44AFC551-5830-4ADB-BA2F-0777E2A0B1D8}" type="presParOf" srcId="{437C3943-14FE-4FDA-A7F3-2FCB6DC1E72C}" destId="{27868AB3-92D3-46EA-B89E-47D98210ACD5}" srcOrd="6" destOrd="0" presId="urn:microsoft.com/office/officeart/2005/8/layout/default#1"/>
    <dgm:cxn modelId="{04BE2B05-1D29-47ED-92D9-FC4568C87912}" type="presParOf" srcId="{437C3943-14FE-4FDA-A7F3-2FCB6DC1E72C}" destId="{BCB9F9B0-B80C-4BBE-BA81-B29DBC4ADCC2}" srcOrd="7" destOrd="0" presId="urn:microsoft.com/office/officeart/2005/8/layout/default#1"/>
    <dgm:cxn modelId="{1371CD43-A7A2-45FB-956E-34E570057768}" type="presParOf" srcId="{437C3943-14FE-4FDA-A7F3-2FCB6DC1E72C}" destId="{314444AD-0102-4996-84DE-C7B0839B8CEF}"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1CA6B-123A-48C8-A34A-A8DCF4BBC642}">
      <dsp:nvSpPr>
        <dsp:cNvPr id="0" name=""/>
        <dsp:cNvSpPr/>
      </dsp:nvSpPr>
      <dsp:spPr>
        <a:xfrm>
          <a:off x="2145699" y="0"/>
          <a:ext cx="3479899" cy="208793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IO présentation </a:t>
          </a:r>
          <a:endParaRPr lang="fr-FR" sz="2800" kern="1200" dirty="0"/>
        </a:p>
      </dsp:txBody>
      <dsp:txXfrm>
        <a:off x="2145699" y="0"/>
        <a:ext cx="3479899" cy="2087939"/>
      </dsp:txXfrm>
    </dsp:sp>
    <dsp:sp modelId="{65A48BFE-FDF4-4462-8448-06ADF959DFD0}">
      <dsp:nvSpPr>
        <dsp:cNvPr id="0" name=""/>
        <dsp:cNvSpPr/>
      </dsp:nvSpPr>
      <dsp:spPr>
        <a:xfrm>
          <a:off x="5757869" y="1257287"/>
          <a:ext cx="2397720" cy="142600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Jours et durée</a:t>
          </a:r>
          <a:endParaRPr lang="fr-FR" sz="2800" kern="1200" dirty="0"/>
        </a:p>
      </dsp:txBody>
      <dsp:txXfrm>
        <a:off x="5757869" y="1257287"/>
        <a:ext cx="2397720" cy="1426000"/>
      </dsp:txXfrm>
    </dsp:sp>
    <dsp:sp modelId="{AC1C8464-340D-4D35-AD73-6CDD5F2D2399}">
      <dsp:nvSpPr>
        <dsp:cNvPr id="0" name=""/>
        <dsp:cNvSpPr/>
      </dsp:nvSpPr>
      <dsp:spPr>
        <a:xfrm>
          <a:off x="5972196" y="2900373"/>
          <a:ext cx="2073428" cy="78113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lieu</a:t>
          </a:r>
          <a:endParaRPr lang="fr-FR" sz="2800" kern="1200" dirty="0"/>
        </a:p>
      </dsp:txBody>
      <dsp:txXfrm>
        <a:off x="5972196" y="2900373"/>
        <a:ext cx="2073428" cy="781139"/>
      </dsp:txXfrm>
    </dsp:sp>
    <dsp:sp modelId="{27868AB3-92D3-46EA-B89E-47D98210ACD5}">
      <dsp:nvSpPr>
        <dsp:cNvPr id="0" name=""/>
        <dsp:cNvSpPr/>
      </dsp:nvSpPr>
      <dsp:spPr>
        <a:xfrm>
          <a:off x="114273" y="1257301"/>
          <a:ext cx="1851549" cy="131625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Autres contraintes</a:t>
          </a:r>
          <a:endParaRPr lang="fr-FR" sz="2800" kern="1200" dirty="0"/>
        </a:p>
      </dsp:txBody>
      <dsp:txXfrm>
        <a:off x="114273" y="1257301"/>
        <a:ext cx="1851549" cy="1316257"/>
      </dsp:txXfrm>
    </dsp:sp>
    <dsp:sp modelId="{314444AD-0102-4996-84DE-C7B0839B8CEF}">
      <dsp:nvSpPr>
        <dsp:cNvPr id="0" name=""/>
        <dsp:cNvSpPr/>
      </dsp:nvSpPr>
      <dsp:spPr>
        <a:xfrm>
          <a:off x="2114519" y="2438023"/>
          <a:ext cx="3479899" cy="208793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Choix des activités</a:t>
          </a:r>
          <a:endParaRPr lang="fr-FR" sz="2800" kern="1200" dirty="0"/>
        </a:p>
      </dsp:txBody>
      <dsp:txXfrm>
        <a:off x="2114519" y="2438023"/>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4C99E-CB7D-426B-B72D-C653BF76488C}" type="datetimeFigureOut">
              <a:rPr lang="fr-FR" smtClean="0"/>
              <a:pPr/>
              <a:t>05/06/2020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E1CBC-5347-46D0-A0F8-208CA8DC3203}" type="slidenum">
              <a:rPr lang="fr-FR" smtClean="0"/>
              <a:pPr/>
              <a:t>‹N°›</a:t>
            </a:fld>
            <a:endParaRPr lang="fr-FR"/>
          </a:p>
        </p:txBody>
      </p:sp>
    </p:spTree>
    <p:extLst>
      <p:ext uri="{BB962C8B-B14F-4D97-AF65-F5344CB8AC3E}">
        <p14:creationId xmlns:p14="http://schemas.microsoft.com/office/powerpoint/2010/main" val="16684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3FE1CBC-5347-46D0-A0F8-208CA8DC3203}" type="slidenum">
              <a:rPr lang="fr-FR" smtClean="0"/>
              <a:pPr/>
              <a:t>18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738701B-AE63-4CDD-937E-C6BE14F5A592}" type="datetimeFigureOut">
              <a:rPr lang="fr-FR" smtClean="0"/>
              <a:pPr/>
              <a:t>05/06/2020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FEA28B-9DE1-4761-B841-AB0444027F1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38701B-AE63-4CDD-937E-C6BE14F5A592}" type="datetimeFigureOut">
              <a:rPr lang="fr-FR" smtClean="0"/>
              <a:pPr/>
              <a:t>05/06/2020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FEA28B-9DE1-4761-B841-AB0444027F1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38701B-AE63-4CDD-937E-C6BE14F5A592}" type="datetimeFigureOut">
              <a:rPr lang="fr-FR" smtClean="0"/>
              <a:pPr/>
              <a:t>05/06/2020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FEA28B-9DE1-4761-B841-AB0444027F1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38701B-AE63-4CDD-937E-C6BE14F5A592}" type="datetimeFigureOut">
              <a:rPr lang="fr-FR" smtClean="0"/>
              <a:pPr/>
              <a:t>05/06/2020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FEA28B-9DE1-4761-B841-AB0444027F1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738701B-AE63-4CDD-937E-C6BE14F5A592}" type="datetimeFigureOut">
              <a:rPr lang="fr-FR" smtClean="0"/>
              <a:pPr/>
              <a:t>05/06/2020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FEA28B-9DE1-4761-B841-AB0444027F1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738701B-AE63-4CDD-937E-C6BE14F5A592}" type="datetimeFigureOut">
              <a:rPr lang="fr-FR" smtClean="0"/>
              <a:pPr/>
              <a:t>05/06/2020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FEA28B-9DE1-4761-B841-AB0444027F1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738701B-AE63-4CDD-937E-C6BE14F5A592}" type="datetimeFigureOut">
              <a:rPr lang="fr-FR" smtClean="0"/>
              <a:pPr/>
              <a:t>05/06/2020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FEA28B-9DE1-4761-B841-AB0444027F1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738701B-AE63-4CDD-937E-C6BE14F5A592}" type="datetimeFigureOut">
              <a:rPr lang="fr-FR" smtClean="0"/>
              <a:pPr/>
              <a:t>05/06/2020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FEA28B-9DE1-4761-B841-AB0444027F1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38701B-AE63-4CDD-937E-C6BE14F5A592}" type="datetimeFigureOut">
              <a:rPr lang="fr-FR" smtClean="0"/>
              <a:pPr/>
              <a:t>05/06/2020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FEA28B-9DE1-4761-B841-AB0444027F1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38701B-AE63-4CDD-937E-C6BE14F5A592}" type="datetimeFigureOut">
              <a:rPr lang="fr-FR" smtClean="0"/>
              <a:pPr/>
              <a:t>05/06/2020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FEA28B-9DE1-4761-B841-AB0444027F1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38701B-AE63-4CDD-937E-C6BE14F5A592}" type="datetimeFigureOut">
              <a:rPr lang="fr-FR" smtClean="0"/>
              <a:pPr/>
              <a:t>05/06/2020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FEA28B-9DE1-4761-B841-AB0444027F1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8701B-AE63-4CDD-937E-C6BE14F5A592}" type="datetimeFigureOut">
              <a:rPr lang="fr-FR" smtClean="0"/>
              <a:pPr/>
              <a:t>05/06/2020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EA28B-9DE1-4761-B841-AB0444027F1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785794"/>
            <a:ext cx="7772400" cy="1470025"/>
          </a:xfrm>
        </p:spPr>
        <p:txBody>
          <a:bodyPr/>
          <a:lstStyle/>
          <a:p>
            <a:r>
              <a:rPr lang="fr-FR" dirty="0" smtClean="0"/>
              <a:t>Livret personnel </a:t>
            </a:r>
            <a:r>
              <a:rPr lang="fr-FR" dirty="0" smtClean="0"/>
              <a:t>en </a:t>
            </a:r>
            <a:r>
              <a:rPr lang="fr-FR" dirty="0" smtClean="0"/>
              <a:t>EPS</a:t>
            </a:r>
            <a:endParaRPr lang="fr-FR" dirty="0"/>
          </a:p>
        </p:txBody>
      </p:sp>
      <p:pic>
        <p:nvPicPr>
          <p:cNvPr id="4" name="Image 3" descr="SAVE0097.BMP"/>
          <p:cNvPicPr>
            <a:picLocks noChangeAspect="1"/>
          </p:cNvPicPr>
          <p:nvPr/>
        </p:nvPicPr>
        <p:blipFill>
          <a:blip r:embed="rId2"/>
          <a:stretch>
            <a:fillRect/>
          </a:stretch>
        </p:blipFill>
        <p:spPr>
          <a:xfrm>
            <a:off x="857224" y="3429000"/>
            <a:ext cx="2286016" cy="2507795"/>
          </a:xfrm>
          <a:prstGeom prst="rect">
            <a:avLst/>
          </a:prstGeom>
        </p:spPr>
      </p:pic>
      <p:pic>
        <p:nvPicPr>
          <p:cNvPr id="5" name="Image 4" descr="controle.bmp"/>
          <p:cNvPicPr>
            <a:picLocks noChangeAspect="1"/>
          </p:cNvPicPr>
          <p:nvPr/>
        </p:nvPicPr>
        <p:blipFill>
          <a:blip r:embed="rId3"/>
          <a:stretch>
            <a:fillRect/>
          </a:stretch>
        </p:blipFill>
        <p:spPr>
          <a:xfrm>
            <a:off x="3357554" y="3500438"/>
            <a:ext cx="2357454" cy="2181525"/>
          </a:xfrm>
          <a:prstGeom prst="rect">
            <a:avLst/>
          </a:prstGeom>
        </p:spPr>
      </p:pic>
      <p:pic>
        <p:nvPicPr>
          <p:cNvPr id="6" name="Image 5" descr="arnaud 10 ans.BMP"/>
          <p:cNvPicPr>
            <a:picLocks noChangeAspect="1"/>
          </p:cNvPicPr>
          <p:nvPr/>
        </p:nvPicPr>
        <p:blipFill>
          <a:blip r:embed="rId4" cstate="print"/>
          <a:stretch>
            <a:fillRect/>
          </a:stretch>
        </p:blipFill>
        <p:spPr>
          <a:xfrm>
            <a:off x="5857884" y="3500438"/>
            <a:ext cx="2875201" cy="21431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2143116"/>
            <a:ext cx="7858180" cy="4392692"/>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fr-FR" dirty="0" smtClean="0"/>
              <a:t>Je </a:t>
            </a:r>
            <a:r>
              <a:rPr lang="fr-FR" dirty="0"/>
              <a:t>saurai mettre en situation de la </a:t>
            </a:r>
            <a:r>
              <a:rPr lang="fr-FR" dirty="0" smtClean="0"/>
              <a:t>gymnastique. J’ai </a:t>
            </a:r>
            <a:r>
              <a:rPr lang="fr-FR" dirty="0"/>
              <a:t>lu les </a:t>
            </a:r>
            <a:r>
              <a:rPr lang="fr-FR" dirty="0" smtClean="0"/>
              <a:t>programmes. </a:t>
            </a:r>
            <a:r>
              <a:rPr lang="fr-FR" dirty="0"/>
              <a:t>Je  </a:t>
            </a:r>
            <a:r>
              <a:rPr lang="fr-FR" dirty="0" smtClean="0"/>
              <a:t>propose 2 </a:t>
            </a:r>
            <a:r>
              <a:rPr lang="fr-FR" dirty="0"/>
              <a:t>heures d’EPS par </a:t>
            </a:r>
            <a:r>
              <a:rPr lang="fr-FR" dirty="0" smtClean="0"/>
              <a:t>semaine, aux élèves. Je </a:t>
            </a:r>
            <a:r>
              <a:rPr lang="fr-FR" dirty="0"/>
              <a:t>connais des sites EPS</a:t>
            </a:r>
            <a:r>
              <a:rPr lang="fr-FR" dirty="0" smtClean="0"/>
              <a:t>.  </a:t>
            </a:r>
            <a:r>
              <a:rPr lang="fr-FR" dirty="0"/>
              <a:t>Je ne reporte pas la séance d’EPS lorsque je manque de </a:t>
            </a:r>
            <a:r>
              <a:rPr lang="fr-FR" dirty="0" smtClean="0"/>
              <a:t>temps. J e </a:t>
            </a:r>
            <a:r>
              <a:rPr lang="fr-FR" dirty="0"/>
              <a:t>constitue des équipes mixtes. J’utilise les ouvrages d’une bibliothèque pédagogique .Je peux organiser une rencontre </a:t>
            </a:r>
            <a:r>
              <a:rPr lang="fr-FR" dirty="0" err="1"/>
              <a:t>inter-classe</a:t>
            </a:r>
            <a:r>
              <a:rPr lang="fr-FR" dirty="0" smtClean="0"/>
              <a:t>. </a:t>
            </a:r>
            <a:r>
              <a:rPr lang="fr-FR" dirty="0"/>
              <a:t>J’intègre des compétences EPS au livret scolaire</a:t>
            </a:r>
            <a:r>
              <a:rPr lang="fr-FR" dirty="0" smtClean="0"/>
              <a:t>. Je </a:t>
            </a:r>
            <a:r>
              <a:rPr lang="fr-FR" dirty="0"/>
              <a:t>fais une heure d’EPS par semaine</a:t>
            </a:r>
            <a:r>
              <a:rPr lang="fr-FR" dirty="0" smtClean="0"/>
              <a:t>.  Je sais </a:t>
            </a:r>
            <a:r>
              <a:rPr lang="fr-FR" dirty="0"/>
              <a:t>mettre en situation de l’athlétisme</a:t>
            </a:r>
            <a:r>
              <a:rPr lang="fr-FR" dirty="0" smtClean="0"/>
              <a:t>. Je </a:t>
            </a:r>
            <a:r>
              <a:rPr lang="fr-FR" dirty="0"/>
              <a:t>fais plus de 3 heures par </a:t>
            </a:r>
            <a:r>
              <a:rPr lang="fr-FR" dirty="0" smtClean="0"/>
              <a:t>semaine. Je sais </a:t>
            </a:r>
            <a:r>
              <a:rPr lang="fr-FR" dirty="0"/>
              <a:t>mettre en situation des </a:t>
            </a:r>
            <a:r>
              <a:rPr lang="fr-FR" dirty="0" smtClean="0"/>
              <a:t>APEX.  </a:t>
            </a:r>
            <a:r>
              <a:rPr lang="fr-FR" dirty="0"/>
              <a:t>Je fais 45 minutes quotidiennes. Je parle d’EPS aux parents. Je participe à des animations pédagogiques </a:t>
            </a:r>
            <a:r>
              <a:rPr lang="fr-FR" dirty="0" smtClean="0"/>
              <a:t>EPS.  </a:t>
            </a:r>
            <a:r>
              <a:rPr lang="fr-FR" dirty="0"/>
              <a:t>Je construis avec les élèves une trace écrite de ce qui a été vécu en EPS</a:t>
            </a:r>
            <a:r>
              <a:rPr lang="fr-FR" dirty="0" smtClean="0"/>
              <a:t>. J’organise </a:t>
            </a:r>
            <a:r>
              <a:rPr lang="fr-FR" dirty="0"/>
              <a:t>des séances d’EPS bien qu’il y ait un intervenant EPS, dans </a:t>
            </a:r>
            <a:r>
              <a:rPr lang="fr-FR" dirty="0" smtClean="0"/>
              <a:t>l’école. J’ai </a:t>
            </a:r>
            <a:r>
              <a:rPr lang="fr-FR" dirty="0"/>
              <a:t>une pratique physique personnelle. Je saurais mettre en situation des rondes et jeux dansés. J’évalue l’action des élèves. Je fais un lien entre EPS et les autres disciplines.  Je prends en compte la différence. </a:t>
            </a:r>
            <a:r>
              <a:rPr lang="fr-FR" dirty="0" smtClean="0"/>
              <a:t>Les élèves évaluent leurs progrès.</a:t>
            </a:r>
            <a:endParaRPr lang="fr-FR" dirty="0"/>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 name="Rectangle à coins arrondis 6"/>
          <p:cNvSpPr/>
          <p:nvPr/>
        </p:nvSpPr>
        <p:spPr>
          <a:xfrm>
            <a:off x="357158" y="428604"/>
            <a:ext cx="8143932" cy="1532334"/>
          </a:xfrm>
          <a:prstGeom prst="roundRect">
            <a:avLst/>
          </a:prstGeom>
          <a:solidFill>
            <a:schemeClr val="accent5">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lvl="0" eaLnBrk="0" fontAlgn="base" hangingPunct="0">
              <a:spcBef>
                <a:spcPct val="0"/>
              </a:spcBef>
              <a:spcAft>
                <a:spcPct val="0"/>
              </a:spcAft>
            </a:pPr>
            <a:r>
              <a:rPr lang="fr-FR" sz="2000" dirty="0" smtClean="0">
                <a:solidFill>
                  <a:prstClr val="black"/>
                </a:solidFill>
                <a:latin typeface="Arial" pitchFamily="34" charset="0"/>
              </a:rPr>
              <a:t>Exemple de «carte </a:t>
            </a:r>
            <a:r>
              <a:rPr lang="fr-FR" sz="2000" dirty="0">
                <a:solidFill>
                  <a:prstClr val="black"/>
                </a:solidFill>
                <a:latin typeface="Arial" pitchFamily="34" charset="0"/>
              </a:rPr>
              <a:t>d’identité </a:t>
            </a:r>
            <a:r>
              <a:rPr lang="fr-FR" sz="2000" dirty="0" smtClean="0">
                <a:solidFill>
                  <a:prstClr val="black"/>
                </a:solidFill>
                <a:latin typeface="Arial" pitchFamily="34" charset="0"/>
              </a:rPr>
              <a:t>EPS » proposé aux T1 pour une analyse de la discipline et de ses aptitudes  </a:t>
            </a:r>
            <a:endParaRPr lang="fr-FR" sz="2000" dirty="0">
              <a:solidFill>
                <a:prstClr val="black"/>
              </a:solidFill>
              <a:latin typeface="Arial" pitchFamily="34" charset="0"/>
            </a:endParaRPr>
          </a:p>
          <a:p>
            <a:pPr lvl="0" eaLnBrk="0" fontAlgn="base" hangingPunct="0">
              <a:spcBef>
                <a:spcPct val="0"/>
              </a:spcBef>
              <a:spcAft>
                <a:spcPct val="0"/>
              </a:spcAft>
            </a:pPr>
            <a:r>
              <a:rPr lang="fr-FR" sz="1200" dirty="0">
                <a:solidFill>
                  <a:prstClr val="black"/>
                </a:solidFill>
                <a:latin typeface="Arial" pitchFamily="34" charset="0"/>
                <a:ea typeface="Times New Roman" pitchFamily="18" charset="0"/>
              </a:rPr>
              <a:t>Je colorie </a:t>
            </a:r>
            <a:r>
              <a:rPr lang="fr-FR" sz="1200" dirty="0" smtClean="0">
                <a:solidFill>
                  <a:prstClr val="black"/>
                </a:solidFill>
                <a:latin typeface="Arial" pitchFamily="34" charset="0"/>
                <a:ea typeface="Times New Roman" pitchFamily="18" charset="0"/>
              </a:rPr>
              <a:t>les propositions  :  en </a:t>
            </a:r>
            <a:r>
              <a:rPr lang="fr-FR" sz="1200" dirty="0">
                <a:solidFill>
                  <a:prstClr val="black"/>
                </a:solidFill>
                <a:latin typeface="Arial" pitchFamily="34" charset="0"/>
                <a:ea typeface="Times New Roman" pitchFamily="18" charset="0"/>
              </a:rPr>
              <a:t>vert </a:t>
            </a:r>
            <a:r>
              <a:rPr lang="fr-FR" sz="1200" dirty="0" smtClean="0">
                <a:solidFill>
                  <a:prstClr val="black"/>
                </a:solidFill>
                <a:latin typeface="Arial" pitchFamily="34" charset="0"/>
                <a:ea typeface="Times New Roman" pitchFamily="18" charset="0"/>
              </a:rPr>
              <a:t>  les </a:t>
            </a:r>
            <a:r>
              <a:rPr lang="fr-FR" sz="1200" dirty="0">
                <a:solidFill>
                  <a:prstClr val="black"/>
                </a:solidFill>
                <a:latin typeface="Arial" pitchFamily="34" charset="0"/>
                <a:ea typeface="Times New Roman" pitchFamily="18" charset="0"/>
              </a:rPr>
              <a:t>« oui »  </a:t>
            </a:r>
            <a:r>
              <a:rPr lang="fr-FR" sz="1200" dirty="0" smtClean="0">
                <a:solidFill>
                  <a:prstClr val="black"/>
                </a:solidFill>
                <a:latin typeface="Arial" pitchFamily="34" charset="0"/>
                <a:ea typeface="Times New Roman" pitchFamily="18" charset="0"/>
              </a:rPr>
              <a:t>et en bleu  « les peut-être »,  </a:t>
            </a:r>
          </a:p>
          <a:p>
            <a:pPr lvl="0" eaLnBrk="0" fontAlgn="base" hangingPunct="0">
              <a:spcBef>
                <a:spcPct val="0"/>
              </a:spcBef>
              <a:spcAft>
                <a:spcPct val="0"/>
              </a:spcAft>
            </a:pPr>
            <a:endParaRPr lang="fr-FR" sz="1200" dirty="0" smtClean="0">
              <a:solidFill>
                <a:prstClr val="black"/>
              </a:solidFill>
              <a:latin typeface="Arial" pitchFamily="34" charset="0"/>
            </a:endParaRPr>
          </a:p>
          <a:p>
            <a:pPr lvl="0" eaLnBrk="0" fontAlgn="base" hangingPunct="0">
              <a:spcBef>
                <a:spcPct val="0"/>
              </a:spcBef>
              <a:spcAft>
                <a:spcPct val="0"/>
              </a:spcAft>
            </a:pPr>
            <a:r>
              <a:rPr lang="fr-FR" sz="2000" dirty="0" smtClean="0">
                <a:solidFill>
                  <a:prstClr val="black"/>
                </a:solidFill>
                <a:latin typeface="Arial" pitchFamily="34" charset="0"/>
              </a:rPr>
              <a:t>A transférer avec les élèves d’une classe</a:t>
            </a:r>
            <a:endParaRPr lang="fr-FR" sz="3200" dirty="0">
              <a:solidFill>
                <a:prstClr val="black"/>
              </a:solidFill>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Construction du projet EPS avec la classe</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50"/>
                </a:solidFill>
              </a:rPr>
              <a:t>Compétences et activités</a:t>
            </a:r>
            <a:endParaRPr lang="fr-FR" dirty="0">
              <a:solidFill>
                <a:srgbClr val="00B050"/>
              </a:solidFill>
            </a:endParaRPr>
          </a:p>
        </p:txBody>
      </p:sp>
      <p:pic>
        <p:nvPicPr>
          <p:cNvPr id="5" name="Espace réservé du contenu 4" descr="Sans titre-1.jpg"/>
          <p:cNvPicPr>
            <a:picLocks noGrp="1" noChangeAspect="1"/>
          </p:cNvPicPr>
          <p:nvPr>
            <p:ph sz="half" idx="1"/>
          </p:nvPr>
        </p:nvPicPr>
        <p:blipFill>
          <a:blip r:embed="rId2"/>
          <a:stretch>
            <a:fillRect/>
          </a:stretch>
        </p:blipFill>
        <p:spPr>
          <a:xfrm>
            <a:off x="870951" y="1600200"/>
            <a:ext cx="3211097" cy="4525963"/>
          </a:xfrm>
        </p:spPr>
      </p:pic>
      <p:pic>
        <p:nvPicPr>
          <p:cNvPr id="6" name="Espace réservé du contenu 5" descr="Sans titre-3.jpg"/>
          <p:cNvPicPr>
            <a:picLocks noGrp="1" noChangeAspect="1"/>
          </p:cNvPicPr>
          <p:nvPr>
            <p:ph sz="half" idx="2"/>
          </p:nvPr>
        </p:nvPicPr>
        <p:blipFill>
          <a:blip r:embed="rId3"/>
          <a:stretch>
            <a:fillRect/>
          </a:stretch>
        </p:blipFill>
        <p:spPr>
          <a:xfrm>
            <a:off x="5067672" y="1600200"/>
            <a:ext cx="3199655"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50"/>
                </a:solidFill>
              </a:rPr>
              <a:t>Représentation des Compétences</a:t>
            </a:r>
            <a:endParaRPr lang="fr-FR" dirty="0">
              <a:solidFill>
                <a:srgbClr val="00B050"/>
              </a:solidFill>
            </a:endParaRPr>
          </a:p>
        </p:txBody>
      </p:sp>
      <p:pic>
        <p:nvPicPr>
          <p:cNvPr id="5" name="Espace réservé du contenu 4" descr="Sans titre-2.jpg"/>
          <p:cNvPicPr>
            <a:picLocks noGrp="1" noChangeAspect="1"/>
          </p:cNvPicPr>
          <p:nvPr>
            <p:ph sz="half" idx="1"/>
          </p:nvPr>
        </p:nvPicPr>
        <p:blipFill>
          <a:blip r:embed="rId2"/>
          <a:stretch>
            <a:fillRect/>
          </a:stretch>
        </p:blipFill>
        <p:spPr>
          <a:xfrm>
            <a:off x="876672" y="1600200"/>
            <a:ext cx="3199655" cy="4525963"/>
          </a:xfrm>
        </p:spPr>
      </p:pic>
      <p:pic>
        <p:nvPicPr>
          <p:cNvPr id="6" name="Espace réservé du contenu 5" descr="Sans titre-4.jpg"/>
          <p:cNvPicPr>
            <a:picLocks noGrp="1" noChangeAspect="1"/>
          </p:cNvPicPr>
          <p:nvPr>
            <p:ph sz="half" idx="2"/>
          </p:nvPr>
        </p:nvPicPr>
        <p:blipFill>
          <a:blip r:embed="rId3"/>
          <a:stretch>
            <a:fillRect/>
          </a:stretch>
        </p:blipFill>
        <p:spPr>
          <a:xfrm>
            <a:off x="5067672" y="1600200"/>
            <a:ext cx="3199655"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B050"/>
                </a:solidFill>
              </a:rPr>
              <a:t>Travail autour des actions, utilisation du  « Je »</a:t>
            </a:r>
            <a:endParaRPr lang="fr-FR" dirty="0">
              <a:solidFill>
                <a:srgbClr val="00B050"/>
              </a:solidFill>
            </a:endParaRPr>
          </a:p>
        </p:txBody>
      </p:sp>
      <p:pic>
        <p:nvPicPr>
          <p:cNvPr id="5" name="Espace réservé du contenu 4" descr="Sans titre-8.jpg"/>
          <p:cNvPicPr>
            <a:picLocks noGrp="1" noChangeAspect="1"/>
          </p:cNvPicPr>
          <p:nvPr>
            <p:ph sz="half" idx="1"/>
          </p:nvPr>
        </p:nvPicPr>
        <p:blipFill>
          <a:blip r:embed="rId2"/>
          <a:stretch>
            <a:fillRect/>
          </a:stretch>
        </p:blipFill>
        <p:spPr>
          <a:xfrm>
            <a:off x="876672" y="1600200"/>
            <a:ext cx="3199655" cy="4525963"/>
          </a:xfrm>
        </p:spPr>
      </p:pic>
      <p:pic>
        <p:nvPicPr>
          <p:cNvPr id="6" name="Espace réservé du contenu 5" descr="Sans titre-9.jpg"/>
          <p:cNvPicPr>
            <a:picLocks noGrp="1" noChangeAspect="1"/>
          </p:cNvPicPr>
          <p:nvPr>
            <p:ph sz="half" idx="2"/>
          </p:nvPr>
        </p:nvPicPr>
        <p:blipFill>
          <a:blip r:embed="rId3"/>
          <a:stretch>
            <a:fillRect/>
          </a:stretch>
        </p:blipFill>
        <p:spPr>
          <a:xfrm>
            <a:off x="5067672" y="1600200"/>
            <a:ext cx="3199655"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50"/>
                </a:solidFill>
              </a:rPr>
              <a:t>Suite, avec différentes écritures</a:t>
            </a:r>
            <a:endParaRPr lang="fr-FR" dirty="0">
              <a:solidFill>
                <a:srgbClr val="00B050"/>
              </a:solidFill>
            </a:endParaRPr>
          </a:p>
        </p:txBody>
      </p:sp>
      <p:pic>
        <p:nvPicPr>
          <p:cNvPr id="5" name="Espace réservé du contenu 4" descr="Sans titre-10.jpg"/>
          <p:cNvPicPr>
            <a:picLocks noGrp="1" noChangeAspect="1"/>
          </p:cNvPicPr>
          <p:nvPr>
            <p:ph sz="half" idx="1"/>
          </p:nvPr>
        </p:nvPicPr>
        <p:blipFill>
          <a:blip r:embed="rId2"/>
          <a:stretch>
            <a:fillRect/>
          </a:stretch>
        </p:blipFill>
        <p:spPr>
          <a:xfrm>
            <a:off x="876672" y="1600200"/>
            <a:ext cx="3199655" cy="4525963"/>
          </a:xfrm>
        </p:spPr>
      </p:pic>
      <p:pic>
        <p:nvPicPr>
          <p:cNvPr id="6" name="Espace réservé du contenu 5" descr="Sans titre-11.jpg"/>
          <p:cNvPicPr>
            <a:picLocks noGrp="1" noChangeAspect="1"/>
          </p:cNvPicPr>
          <p:nvPr>
            <p:ph sz="half" idx="2"/>
          </p:nvPr>
        </p:nvPicPr>
        <p:blipFill>
          <a:blip r:embed="rId3"/>
          <a:stretch>
            <a:fillRect/>
          </a:stretch>
        </p:blipFill>
        <p:spPr>
          <a:xfrm>
            <a:off x="5067672" y="1600200"/>
            <a:ext cx="3199655"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Sans titre-14.jpg"/>
          <p:cNvPicPr>
            <a:picLocks noGrp="1" noChangeAspect="1"/>
          </p:cNvPicPr>
          <p:nvPr>
            <p:ph idx="1"/>
          </p:nvPr>
        </p:nvPicPr>
        <p:blipFill>
          <a:blip r:embed="rId2"/>
          <a:stretch>
            <a:fillRect/>
          </a:stretch>
        </p:blipFill>
        <p:spPr>
          <a:xfrm>
            <a:off x="3575050" y="349315"/>
            <a:ext cx="5111750" cy="5700583"/>
          </a:xfrm>
        </p:spPr>
      </p:pic>
      <p:sp>
        <p:nvSpPr>
          <p:cNvPr id="7" name="Espace réservé du texte 6"/>
          <p:cNvSpPr>
            <a:spLocks noGrp="1"/>
          </p:cNvSpPr>
          <p:nvPr>
            <p:ph type="body" sz="half" idx="2"/>
          </p:nvPr>
        </p:nvSpPr>
        <p:spPr>
          <a:xfrm>
            <a:off x="457200" y="1435100"/>
            <a:ext cx="3008313" cy="4208477"/>
          </a:xfrm>
        </p:spPr>
        <p:txBody>
          <a:bodyPr>
            <a:noAutofit/>
          </a:bodyPr>
          <a:lstStyle/>
          <a:p>
            <a:pPr algn="just"/>
            <a:r>
              <a:rPr lang="fr-FR" sz="1600" dirty="0" smtClean="0">
                <a:solidFill>
                  <a:srgbClr val="00B050"/>
                </a:solidFill>
              </a:rPr>
              <a:t>Illustration d’un parcours en action  où l’on peut ajouter un travail sur la chronologie des actions effectuées</a:t>
            </a:r>
          </a:p>
          <a:p>
            <a:pPr algn="just"/>
            <a:endParaRPr lang="fr-FR" sz="1600" dirty="0" smtClean="0"/>
          </a:p>
          <a:p>
            <a:pPr algn="just"/>
            <a:endParaRPr lang="fr-FR" sz="1600" dirty="0" smtClean="0"/>
          </a:p>
          <a:p>
            <a:pPr algn="just"/>
            <a:r>
              <a:rPr lang="fr-FR" sz="1600" dirty="0" smtClean="0">
                <a:solidFill>
                  <a:srgbClr val="0070C0"/>
                </a:solidFill>
              </a:rPr>
              <a:t>On peut aussi avoir pris des photos pour construire le projet d’actions en visuel, pour étayer le passage à l’écrit.</a:t>
            </a:r>
          </a:p>
          <a:p>
            <a:pPr algn="just"/>
            <a:endParaRPr lang="fr-FR" sz="1600" dirty="0" smtClean="0"/>
          </a:p>
          <a:p>
            <a:pPr algn="just"/>
            <a:endParaRPr lang="fr-FR" sz="1600" dirty="0" smtClean="0"/>
          </a:p>
          <a:p>
            <a:pPr algn="just"/>
            <a:r>
              <a:rPr lang="fr-FR" sz="1600" dirty="0" smtClean="0">
                <a:solidFill>
                  <a:srgbClr val="7030A0"/>
                </a:solidFill>
              </a:rPr>
              <a:t>On peut aussi construire avec l’élève son projet de réalisation et le valider ou non après action</a:t>
            </a:r>
            <a:endParaRPr lang="fr-FR" sz="1600" dirty="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043890" cy="792182"/>
          </a:xfrm>
        </p:spPr>
        <p:txBody>
          <a:bodyPr/>
          <a:lstStyle/>
          <a:p>
            <a:pPr algn="ctr"/>
            <a:r>
              <a:rPr lang="fr-FR" dirty="0" smtClean="0"/>
              <a:t>Pouvoir ajuster son action , par la connaissance de </a:t>
            </a:r>
            <a:r>
              <a:rPr lang="fr-FR" smtClean="0"/>
              <a:t>ses possibles :</a:t>
            </a:r>
            <a:br>
              <a:rPr lang="fr-FR" smtClean="0"/>
            </a:br>
            <a:r>
              <a:rPr lang="fr-FR" smtClean="0"/>
              <a:t>Exemple </a:t>
            </a:r>
            <a:r>
              <a:rPr lang="fr-FR" dirty="0" smtClean="0"/>
              <a:t>de fiches de score en course longue</a:t>
            </a:r>
            <a:endParaRPr lang="fr-FR" dirty="0"/>
          </a:p>
        </p:txBody>
      </p:sp>
      <p:graphicFrame>
        <p:nvGraphicFramePr>
          <p:cNvPr id="5" name="Espace réservé du contenu 4"/>
          <p:cNvGraphicFramePr>
            <a:graphicFrameLocks noGrp="1"/>
          </p:cNvGraphicFramePr>
          <p:nvPr>
            <p:ph idx="1"/>
          </p:nvPr>
        </p:nvGraphicFramePr>
        <p:xfrm>
          <a:off x="2857488" y="1857364"/>
          <a:ext cx="5611815" cy="3532192"/>
        </p:xfrm>
        <a:graphic>
          <a:graphicData uri="http://schemas.openxmlformats.org/drawingml/2006/table">
            <a:tbl>
              <a:tblPr firstRow="1" bandRow="1">
                <a:tableStyleId>{00A15C55-8517-42AA-B614-E9B94910E393}</a:tableStyleId>
              </a:tblPr>
              <a:tblGrid>
                <a:gridCol w="1122363">
                  <a:extLst>
                    <a:ext uri="{9D8B030D-6E8A-4147-A177-3AD203B41FA5}">
                      <a16:colId xmlns:a16="http://schemas.microsoft.com/office/drawing/2014/main" val="20000"/>
                    </a:ext>
                  </a:extLst>
                </a:gridCol>
                <a:gridCol w="1122363">
                  <a:extLst>
                    <a:ext uri="{9D8B030D-6E8A-4147-A177-3AD203B41FA5}">
                      <a16:colId xmlns:a16="http://schemas.microsoft.com/office/drawing/2014/main" val="20001"/>
                    </a:ext>
                  </a:extLst>
                </a:gridCol>
                <a:gridCol w="1122363">
                  <a:extLst>
                    <a:ext uri="{9D8B030D-6E8A-4147-A177-3AD203B41FA5}">
                      <a16:colId xmlns:a16="http://schemas.microsoft.com/office/drawing/2014/main" val="20002"/>
                    </a:ext>
                  </a:extLst>
                </a:gridCol>
                <a:gridCol w="1122363">
                  <a:extLst>
                    <a:ext uri="{9D8B030D-6E8A-4147-A177-3AD203B41FA5}">
                      <a16:colId xmlns:a16="http://schemas.microsoft.com/office/drawing/2014/main" val="20003"/>
                    </a:ext>
                  </a:extLst>
                </a:gridCol>
                <a:gridCol w="1122363">
                  <a:extLst>
                    <a:ext uri="{9D8B030D-6E8A-4147-A177-3AD203B41FA5}">
                      <a16:colId xmlns:a16="http://schemas.microsoft.com/office/drawing/2014/main" val="20004"/>
                    </a:ext>
                  </a:extLst>
                </a:gridCol>
              </a:tblGrid>
              <a:tr h="432000">
                <a:tc>
                  <a:txBody>
                    <a:bodyPr/>
                    <a:lstStyle/>
                    <a:p>
                      <a:pPr algn="l" fontAlgn="b"/>
                      <a:r>
                        <a:rPr lang="fr-FR" sz="1400" u="none" strike="noStrike" dirty="0"/>
                        <a:t>Coureur</a:t>
                      </a:r>
                      <a:endParaRPr lang="fr-FR" sz="1400" b="0" i="0" u="none" strike="noStrike" dirty="0">
                        <a:latin typeface="Arial"/>
                      </a:endParaRPr>
                    </a:p>
                  </a:txBody>
                  <a:tcPr marL="9525" marR="9525" marT="9525" marB="0" anchor="b"/>
                </a:tc>
                <a:tc>
                  <a:txBody>
                    <a:bodyPr/>
                    <a:lstStyle/>
                    <a:p>
                      <a:pPr algn="l" fontAlgn="b"/>
                      <a:r>
                        <a:rPr lang="fr-FR" sz="1400" u="none" strike="noStrike" dirty="0"/>
                        <a:t> </a:t>
                      </a:r>
                      <a:endParaRPr lang="fr-FR" sz="1400" b="0" i="0" u="none" strike="noStrike" dirty="0">
                        <a:latin typeface="Arial"/>
                      </a:endParaRPr>
                    </a:p>
                  </a:txBody>
                  <a:tcPr marL="9525" marR="9525" marT="9525" marB="0" anchor="b"/>
                </a:tc>
                <a:tc>
                  <a:txBody>
                    <a:bodyPr/>
                    <a:lstStyle/>
                    <a:p>
                      <a:pPr algn="l" fontAlgn="b"/>
                      <a:r>
                        <a:rPr lang="fr-FR" sz="1400" u="none" strike="noStrike" dirty="0"/>
                        <a:t>Compteur</a:t>
                      </a:r>
                      <a:endParaRPr lang="fr-FR" sz="1400" b="0" i="0" u="none" strike="noStrike" dirty="0">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extLst>
                  <a:ext uri="{0D108BD9-81ED-4DB2-BD59-A6C34878D82A}">
                    <a16:rowId xmlns:a16="http://schemas.microsoft.com/office/drawing/2014/main" val="10000"/>
                  </a:ext>
                </a:extLst>
              </a:tr>
              <a:tr h="432000">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endParaRPr lang="fr-FR" sz="1000" b="0" i="0" u="none" strike="noStrike">
                        <a:latin typeface="Arial"/>
                      </a:endParaRPr>
                    </a:p>
                  </a:txBody>
                  <a:tcPr marL="9525" marR="9525" marT="9525" marB="0" anchor="b"/>
                </a:tc>
                <a:tc>
                  <a:txBody>
                    <a:bodyPr/>
                    <a:lstStyle/>
                    <a:p>
                      <a:pPr algn="l" fontAlgn="b"/>
                      <a:endParaRPr lang="fr-FR" sz="1000" b="0" i="0" u="none" strike="noStrike">
                        <a:latin typeface="Arial"/>
                      </a:endParaRPr>
                    </a:p>
                  </a:txBody>
                  <a:tcPr marL="9525" marR="9525" marT="9525" marB="0" anchor="b"/>
                </a:tc>
                <a:tc>
                  <a:txBody>
                    <a:bodyPr/>
                    <a:lstStyle/>
                    <a:p>
                      <a:pPr algn="l" fontAlgn="b"/>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extLst>
                  <a:ext uri="{0D108BD9-81ED-4DB2-BD59-A6C34878D82A}">
                    <a16:rowId xmlns:a16="http://schemas.microsoft.com/office/drawing/2014/main" val="10001"/>
                  </a:ext>
                </a:extLst>
              </a:tr>
              <a:tr h="508192">
                <a:tc>
                  <a:txBody>
                    <a:bodyPr/>
                    <a:lstStyle/>
                    <a:p>
                      <a:pPr algn="ctr" fontAlgn="b"/>
                      <a:r>
                        <a:rPr lang="fr-FR" sz="1400" u="none" strike="noStrike" dirty="0"/>
                        <a:t>séance - </a:t>
                      </a:r>
                      <a:br>
                        <a:rPr lang="fr-FR" sz="1400" u="none" strike="noStrike" dirty="0"/>
                      </a:br>
                      <a:r>
                        <a:rPr lang="fr-FR" sz="1400" u="none" strike="noStrike" dirty="0"/>
                        <a:t>date</a:t>
                      </a:r>
                      <a:endParaRPr lang="fr-FR" sz="1400" b="0" i="0" u="none" strike="noStrike" dirty="0">
                        <a:latin typeface="Arial"/>
                      </a:endParaRPr>
                    </a:p>
                  </a:txBody>
                  <a:tcPr marL="9525" marR="9525" marT="9525" marB="0" anchor="b"/>
                </a:tc>
                <a:tc>
                  <a:txBody>
                    <a:bodyPr/>
                    <a:lstStyle/>
                    <a:p>
                      <a:pPr algn="ctr" fontAlgn="b"/>
                      <a:r>
                        <a:rPr lang="fr-FR" sz="1400" u="none" strike="noStrike" dirty="0"/>
                        <a:t>Nb de jetons</a:t>
                      </a:r>
                      <a:endParaRPr lang="fr-FR" sz="1400" b="0" i="0" u="none" strike="noStrike" dirty="0">
                        <a:latin typeface="Arial"/>
                      </a:endParaRPr>
                    </a:p>
                  </a:txBody>
                  <a:tcPr marL="9525" marR="9525" marT="9525" marB="0" anchor="b"/>
                </a:tc>
                <a:tc>
                  <a:txBody>
                    <a:bodyPr/>
                    <a:lstStyle/>
                    <a:p>
                      <a:pPr algn="ctr" fontAlgn="b"/>
                      <a:r>
                        <a:rPr lang="fr-FR" sz="1400" u="none" strike="noStrike" dirty="0"/>
                        <a:t>Nb de tours</a:t>
                      </a:r>
                      <a:endParaRPr lang="fr-FR" sz="1400" b="0" i="0" u="none" strike="noStrike" dirty="0">
                        <a:latin typeface="Arial"/>
                      </a:endParaRPr>
                    </a:p>
                  </a:txBody>
                  <a:tcPr marL="9525" marR="9525" marT="9525" marB="0" anchor="b"/>
                </a:tc>
                <a:tc>
                  <a:txBody>
                    <a:bodyPr/>
                    <a:lstStyle/>
                    <a:p>
                      <a:pPr algn="ctr" fontAlgn="b"/>
                      <a:r>
                        <a:rPr lang="fr-FR" sz="1400" u="none" strike="noStrike" dirty="0"/>
                        <a:t>Distance </a:t>
                      </a:r>
                      <a:r>
                        <a:rPr lang="fr-FR" sz="1400" u="none" strike="noStrike" dirty="0" smtClean="0"/>
                        <a:t>parcoure</a:t>
                      </a:r>
                      <a:endParaRPr lang="fr-FR" sz="1400" b="0" i="0" u="none" strike="noStrike" dirty="0">
                        <a:latin typeface="Arial"/>
                      </a:endParaRPr>
                    </a:p>
                  </a:txBody>
                  <a:tcPr marL="9525" marR="9525" marT="9525" marB="0" anchor="b"/>
                </a:tc>
                <a:tc>
                  <a:txBody>
                    <a:bodyPr/>
                    <a:lstStyle/>
                    <a:p>
                      <a:pPr algn="ctr" fontAlgn="b"/>
                      <a:r>
                        <a:rPr lang="fr-FR" sz="1400" u="none" strike="noStrike" dirty="0"/>
                        <a:t>Temps</a:t>
                      </a:r>
                      <a:endParaRPr lang="fr-FR" sz="1400" b="0" i="0" u="none" strike="noStrike" dirty="0">
                        <a:latin typeface="Arial"/>
                      </a:endParaRPr>
                    </a:p>
                  </a:txBody>
                  <a:tcPr marL="9525" marR="9525" marT="9525" marB="0" anchor="b"/>
                </a:tc>
                <a:extLst>
                  <a:ext uri="{0D108BD9-81ED-4DB2-BD59-A6C34878D82A}">
                    <a16:rowId xmlns:a16="http://schemas.microsoft.com/office/drawing/2014/main" val="10002"/>
                  </a:ext>
                </a:extLst>
              </a:tr>
              <a:tr h="432000">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extLst>
                  <a:ext uri="{0D108BD9-81ED-4DB2-BD59-A6C34878D82A}">
                    <a16:rowId xmlns:a16="http://schemas.microsoft.com/office/drawing/2014/main" val="10003"/>
                  </a:ext>
                </a:extLst>
              </a:tr>
              <a:tr h="432000">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extLst>
                  <a:ext uri="{0D108BD9-81ED-4DB2-BD59-A6C34878D82A}">
                    <a16:rowId xmlns:a16="http://schemas.microsoft.com/office/drawing/2014/main" val="10004"/>
                  </a:ext>
                </a:extLst>
              </a:tr>
              <a:tr h="432000">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extLst>
                  <a:ext uri="{0D108BD9-81ED-4DB2-BD59-A6C34878D82A}">
                    <a16:rowId xmlns:a16="http://schemas.microsoft.com/office/drawing/2014/main" val="10005"/>
                  </a:ext>
                </a:extLst>
              </a:tr>
              <a:tr h="432000">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extLst>
                  <a:ext uri="{0D108BD9-81ED-4DB2-BD59-A6C34878D82A}">
                    <a16:rowId xmlns:a16="http://schemas.microsoft.com/office/drawing/2014/main" val="10006"/>
                  </a:ext>
                </a:extLst>
              </a:tr>
              <a:tr h="432000">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a:t> </a:t>
                      </a:r>
                      <a:endParaRPr lang="fr-FR" sz="1000" b="0" i="0" u="none" strike="noStrike">
                        <a:latin typeface="Arial"/>
                      </a:endParaRPr>
                    </a:p>
                  </a:txBody>
                  <a:tcPr marL="9525" marR="9525" marT="9525" marB="0" anchor="b"/>
                </a:tc>
                <a:tc>
                  <a:txBody>
                    <a:bodyPr/>
                    <a:lstStyle/>
                    <a:p>
                      <a:pPr algn="l" fontAlgn="b"/>
                      <a:r>
                        <a:rPr lang="fr-FR" sz="1000" u="none" strike="noStrike" dirty="0"/>
                        <a:t> </a:t>
                      </a:r>
                      <a:endParaRPr lang="fr-FR" sz="1000" b="0" i="0" u="none" strike="noStrike" dirty="0">
                        <a:latin typeface="Arial"/>
                      </a:endParaRPr>
                    </a:p>
                  </a:txBody>
                  <a:tcPr marL="9525" marR="9525" marT="9525" marB="0" anchor="b"/>
                </a:tc>
                <a:extLst>
                  <a:ext uri="{0D108BD9-81ED-4DB2-BD59-A6C34878D82A}">
                    <a16:rowId xmlns:a16="http://schemas.microsoft.com/office/drawing/2014/main" val="10007"/>
                  </a:ext>
                </a:extLst>
              </a:tr>
            </a:tbl>
          </a:graphicData>
        </a:graphic>
      </p:graphicFrame>
      <p:sp>
        <p:nvSpPr>
          <p:cNvPr id="4" name="Espace réservé du texte 3"/>
          <p:cNvSpPr>
            <a:spLocks noGrp="1"/>
          </p:cNvSpPr>
          <p:nvPr>
            <p:ph type="body" sz="half" idx="2"/>
          </p:nvPr>
        </p:nvSpPr>
        <p:spPr>
          <a:xfrm>
            <a:off x="457200" y="1435100"/>
            <a:ext cx="1971659" cy="4137039"/>
          </a:xfrm>
        </p:spPr>
        <p:txBody>
          <a:bodyPr/>
          <a:lstStyle/>
          <a:p>
            <a:pPr algn="just"/>
            <a:r>
              <a:rPr lang="fr-FR" sz="1600" dirty="0" smtClean="0"/>
              <a:t>Pour :</a:t>
            </a:r>
          </a:p>
          <a:p>
            <a:pPr algn="just"/>
            <a:endParaRPr lang="fr-FR" sz="1600" dirty="0" smtClean="0"/>
          </a:p>
          <a:p>
            <a:r>
              <a:rPr lang="fr-FR" sz="1600" dirty="0" smtClean="0"/>
              <a:t>  </a:t>
            </a:r>
            <a:r>
              <a:rPr lang="fr-FR" sz="1600" dirty="0" smtClean="0">
                <a:sym typeface="Wingdings" pitchFamily="2" charset="2"/>
              </a:rPr>
              <a:t> </a:t>
            </a:r>
            <a:r>
              <a:rPr lang="fr-FR" sz="1600" dirty="0" smtClean="0"/>
              <a:t>Garder une trace .</a:t>
            </a:r>
          </a:p>
          <a:p>
            <a:r>
              <a:rPr lang="fr-FR" sz="1600" dirty="0" smtClean="0">
                <a:sym typeface="Wingdings" pitchFamily="2" charset="2"/>
              </a:rPr>
              <a:t> </a:t>
            </a:r>
            <a:r>
              <a:rPr lang="fr-FR" sz="1600" dirty="0" smtClean="0"/>
              <a:t>Pouvoir mesurer les écarts, les progrès.</a:t>
            </a:r>
          </a:p>
          <a:p>
            <a:endParaRPr lang="fr-FR" sz="1600" dirty="0" smtClean="0"/>
          </a:p>
          <a:p>
            <a:r>
              <a:rPr lang="fr-FR" sz="1600" dirty="0" smtClean="0">
                <a:sym typeface="Wingdings" pitchFamily="2" charset="2"/>
              </a:rPr>
              <a:t> </a:t>
            </a:r>
            <a:r>
              <a:rPr lang="fr-FR" sz="1600" dirty="0" smtClean="0"/>
              <a:t>Construire des représentation d’une course et établir des comparaisons</a:t>
            </a:r>
          </a:p>
          <a:p>
            <a:endParaRPr lang="fr-FR" dirty="0" smtClean="0"/>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noAutofit/>
          </a:bodyPr>
          <a:lstStyle/>
          <a:p>
            <a:r>
              <a:rPr lang="fr-FR" sz="2400" dirty="0" smtClean="0"/>
              <a:t>Faire comprendre : Autre exemple avec l’idée d’insister sur la notion d’endurance</a:t>
            </a:r>
            <a:endParaRPr lang="fr-FR" sz="2400" dirty="0"/>
          </a:p>
        </p:txBody>
      </p:sp>
      <p:graphicFrame>
        <p:nvGraphicFramePr>
          <p:cNvPr id="4" name="Espace réservé du contenu 3"/>
          <p:cNvGraphicFramePr>
            <a:graphicFrameLocks noGrp="1"/>
          </p:cNvGraphicFramePr>
          <p:nvPr>
            <p:ph idx="1"/>
          </p:nvPr>
        </p:nvGraphicFramePr>
        <p:xfrm>
          <a:off x="357159" y="1600200"/>
          <a:ext cx="8494742" cy="3471873"/>
        </p:xfrm>
        <a:graphic>
          <a:graphicData uri="http://schemas.openxmlformats.org/drawingml/2006/table">
            <a:tbl>
              <a:tblPr firstRow="1" bandRow="1">
                <a:tableStyleId>{5C22544A-7EE6-4342-B048-85BDC9FD1C3A}</a:tableStyleId>
              </a:tblPr>
              <a:tblGrid>
                <a:gridCol w="2286016">
                  <a:extLst>
                    <a:ext uri="{9D8B030D-6E8A-4147-A177-3AD203B41FA5}">
                      <a16:colId xmlns:a16="http://schemas.microsoft.com/office/drawing/2014/main" val="20000"/>
                    </a:ext>
                  </a:extLst>
                </a:gridCol>
                <a:gridCol w="857256">
                  <a:extLst>
                    <a:ext uri="{9D8B030D-6E8A-4147-A177-3AD203B41FA5}">
                      <a16:colId xmlns:a16="http://schemas.microsoft.com/office/drawing/2014/main" val="20001"/>
                    </a:ext>
                  </a:extLst>
                </a:gridCol>
                <a:gridCol w="785818">
                  <a:extLst>
                    <a:ext uri="{9D8B030D-6E8A-4147-A177-3AD203B41FA5}">
                      <a16:colId xmlns:a16="http://schemas.microsoft.com/office/drawing/2014/main" val="20002"/>
                    </a:ext>
                  </a:extLst>
                </a:gridCol>
                <a:gridCol w="642942">
                  <a:extLst>
                    <a:ext uri="{9D8B030D-6E8A-4147-A177-3AD203B41FA5}">
                      <a16:colId xmlns:a16="http://schemas.microsoft.com/office/drawing/2014/main" val="20003"/>
                    </a:ext>
                  </a:extLst>
                </a:gridCol>
                <a:gridCol w="714380">
                  <a:extLst>
                    <a:ext uri="{9D8B030D-6E8A-4147-A177-3AD203B41FA5}">
                      <a16:colId xmlns:a16="http://schemas.microsoft.com/office/drawing/2014/main" val="20004"/>
                    </a:ext>
                  </a:extLst>
                </a:gridCol>
                <a:gridCol w="785818">
                  <a:extLst>
                    <a:ext uri="{9D8B030D-6E8A-4147-A177-3AD203B41FA5}">
                      <a16:colId xmlns:a16="http://schemas.microsoft.com/office/drawing/2014/main" val="20005"/>
                    </a:ext>
                  </a:extLst>
                </a:gridCol>
                <a:gridCol w="714380">
                  <a:extLst>
                    <a:ext uri="{9D8B030D-6E8A-4147-A177-3AD203B41FA5}">
                      <a16:colId xmlns:a16="http://schemas.microsoft.com/office/drawing/2014/main" val="20006"/>
                    </a:ext>
                  </a:extLst>
                </a:gridCol>
                <a:gridCol w="928694">
                  <a:extLst>
                    <a:ext uri="{9D8B030D-6E8A-4147-A177-3AD203B41FA5}">
                      <a16:colId xmlns:a16="http://schemas.microsoft.com/office/drawing/2014/main" val="20007"/>
                    </a:ext>
                  </a:extLst>
                </a:gridCol>
                <a:gridCol w="779438">
                  <a:extLst>
                    <a:ext uri="{9D8B030D-6E8A-4147-A177-3AD203B41FA5}">
                      <a16:colId xmlns:a16="http://schemas.microsoft.com/office/drawing/2014/main" val="20008"/>
                    </a:ext>
                  </a:extLst>
                </a:gridCol>
              </a:tblGrid>
              <a:tr h="487453">
                <a:tc gridSpan="9">
                  <a:txBody>
                    <a:bodyPr/>
                    <a:lstStyle/>
                    <a:p>
                      <a:pPr algn="ctr">
                        <a:spcAft>
                          <a:spcPts val="0"/>
                        </a:spcAft>
                      </a:pPr>
                      <a:r>
                        <a:rPr lang="fr-FR" sz="1000" b="1" dirty="0" smtClean="0">
                          <a:latin typeface="Arial"/>
                          <a:ea typeface="Times New Roman"/>
                          <a:cs typeface="Times New Roman"/>
                        </a:rPr>
                        <a:t>Course de longue durée  </a:t>
                      </a:r>
                      <a:r>
                        <a:rPr lang="fr-FR" sz="1000" b="1" dirty="0">
                          <a:latin typeface="Arial"/>
                          <a:ea typeface="Times New Roman"/>
                          <a:cs typeface="Times New Roman"/>
                        </a:rPr>
                        <a:t>(….. minutes)</a:t>
                      </a:r>
                      <a:endParaRPr lang="fr-FR" sz="1200" dirty="0">
                        <a:latin typeface="Times New Roman"/>
                        <a:ea typeface="Times New Roman"/>
                        <a:cs typeface="Times New Roman"/>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87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latin typeface="Arial"/>
                          <a:ea typeface="Times New Roman"/>
                          <a:cs typeface="Times New Roman"/>
                        </a:rPr>
                        <a:t>Coureurs</a:t>
                      </a:r>
                      <a:endParaRPr lang="fr-FR" sz="1200" b="1" dirty="0" smtClean="0">
                        <a:latin typeface="Times New Roman"/>
                        <a:ea typeface="Times New Roman"/>
                        <a:cs typeface="Times New Roman"/>
                      </a:endParaRPr>
                    </a:p>
                    <a:p>
                      <a:pPr algn="l">
                        <a:spcAft>
                          <a:spcPts val="0"/>
                        </a:spcAft>
                      </a:pPr>
                      <a:endParaRPr lang="fr-FR" sz="1200" b="1" dirty="0">
                        <a:latin typeface="Times New Roman"/>
                        <a:ea typeface="Times New Roman"/>
                        <a:cs typeface="Times New Roman"/>
                      </a:endParaRPr>
                    </a:p>
                  </a:txBody>
                  <a:tcPr marL="44450" marR="44450" marT="0" marB="0" anchor="ctr"/>
                </a:tc>
                <a:tc gridSpan="4">
                  <a:txBody>
                    <a:bodyPr/>
                    <a:lstStyle/>
                    <a:p>
                      <a:pPr algn="ctr">
                        <a:spcAft>
                          <a:spcPts val="0"/>
                        </a:spcAft>
                      </a:pPr>
                      <a:r>
                        <a:rPr lang="fr-FR" sz="1800" b="1" dirty="0" smtClean="0">
                          <a:latin typeface="Arial"/>
                          <a:ea typeface="Times New Roman"/>
                          <a:cs typeface="Times New Roman"/>
                        </a:rPr>
                        <a:t>1</a:t>
                      </a:r>
                      <a:endParaRPr lang="fr-FR" sz="1800" b="1" dirty="0">
                        <a:latin typeface="Arial"/>
                        <a:ea typeface="Times New Roman"/>
                        <a:cs typeface="Times New Roman"/>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r>
                        <a:rPr lang="fr-FR" b="1" dirty="0" smtClean="0"/>
                        <a:t>2</a:t>
                      </a:r>
                      <a:endParaRPr lang="fr-FR" b="1" dirty="0"/>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449737">
                <a:tc>
                  <a:txBody>
                    <a:bodyPr/>
                    <a:lstStyle/>
                    <a:p>
                      <a:pPr algn="l">
                        <a:spcAft>
                          <a:spcPts val="0"/>
                        </a:spcAft>
                      </a:pPr>
                      <a:r>
                        <a:rPr lang="fr-FR" sz="1400" b="1" dirty="0" smtClean="0">
                          <a:latin typeface="Times New Roman"/>
                          <a:ea typeface="Times New Roman"/>
                          <a:cs typeface="Times New Roman"/>
                        </a:rPr>
                        <a:t>N° de la séance</a:t>
                      </a:r>
                      <a:endParaRPr lang="fr-FR" sz="1400" b="1" dirty="0">
                        <a:latin typeface="Times New Roman"/>
                        <a:ea typeface="Times New Roman"/>
                        <a:cs typeface="Times New Roman"/>
                      </a:endParaRPr>
                    </a:p>
                  </a:txBody>
                  <a:tcPr marL="44450" marR="44450" marT="0" marB="0" anchor="ctr"/>
                </a:tc>
                <a:tc>
                  <a:txBody>
                    <a:bodyPr/>
                    <a:lstStyle/>
                    <a:p>
                      <a:pPr algn="ctr">
                        <a:spcAft>
                          <a:spcPts val="0"/>
                        </a:spcAft>
                      </a:pPr>
                      <a:r>
                        <a:rPr lang="fr-FR" sz="1400" b="1" dirty="0" smtClean="0">
                          <a:latin typeface="Arial"/>
                          <a:ea typeface="Times New Roman"/>
                          <a:cs typeface="Times New Roman"/>
                        </a:rPr>
                        <a:t>1</a:t>
                      </a:r>
                      <a:endParaRPr lang="fr-FR" sz="1400" b="1" dirty="0">
                        <a:latin typeface="Arial"/>
                        <a:ea typeface="Times New Roman"/>
                        <a:cs typeface="Times New Roman"/>
                      </a:endParaRPr>
                    </a:p>
                  </a:txBody>
                  <a:tcPr marL="44450" marR="44450" marT="0" marB="0" anchor="ctr"/>
                </a:tc>
                <a:tc>
                  <a:txBody>
                    <a:bodyPr/>
                    <a:lstStyle/>
                    <a:p>
                      <a:pPr algn="ctr"/>
                      <a:r>
                        <a:rPr lang="fr-FR" sz="1400" b="1" dirty="0" smtClean="0"/>
                        <a:t>2</a:t>
                      </a:r>
                      <a:endParaRPr lang="fr-FR" sz="1400" b="1" dirty="0"/>
                    </a:p>
                  </a:txBody>
                  <a:tcPr marL="44450" marR="44450" marT="0" marB="0" anchor="ctr"/>
                </a:tc>
                <a:tc>
                  <a:txBody>
                    <a:bodyPr/>
                    <a:lstStyle/>
                    <a:p>
                      <a:pPr algn="ctr"/>
                      <a:r>
                        <a:rPr lang="fr-FR" sz="1400" b="1" dirty="0" smtClean="0"/>
                        <a:t>3</a:t>
                      </a:r>
                      <a:endParaRPr lang="fr-FR" sz="1400" b="1" dirty="0"/>
                    </a:p>
                  </a:txBody>
                  <a:tcPr marL="44450" marR="44450" marT="0" marB="0" anchor="ctr"/>
                </a:tc>
                <a:tc>
                  <a:txBody>
                    <a:bodyPr/>
                    <a:lstStyle/>
                    <a:p>
                      <a:pPr algn="ctr"/>
                      <a:r>
                        <a:rPr lang="fr-FR" sz="1400" b="1" dirty="0" smtClean="0"/>
                        <a:t>4</a:t>
                      </a:r>
                      <a:endParaRPr lang="fr-FR" sz="1400" b="1" dirty="0"/>
                    </a:p>
                  </a:txBody>
                  <a:tcPr marL="44450" marR="44450" marT="0" marB="0" anchor="ctr"/>
                </a:tc>
                <a:tc>
                  <a:txBody>
                    <a:bodyPr/>
                    <a:lstStyle/>
                    <a:p>
                      <a:pPr algn="ctr">
                        <a:spcAft>
                          <a:spcPts val="0"/>
                        </a:spcAft>
                      </a:pPr>
                      <a:r>
                        <a:rPr lang="fr-FR" sz="1400" b="1" dirty="0" smtClean="0">
                          <a:latin typeface="Arial"/>
                          <a:ea typeface="Times New Roman"/>
                          <a:cs typeface="Times New Roman"/>
                        </a:rPr>
                        <a:t>1</a:t>
                      </a:r>
                      <a:endParaRPr lang="fr-FR" sz="1400" b="1" dirty="0">
                        <a:latin typeface="Arial"/>
                        <a:ea typeface="Times New Roman"/>
                        <a:cs typeface="Times New Roman"/>
                      </a:endParaRPr>
                    </a:p>
                  </a:txBody>
                  <a:tcPr marL="44450" marR="44450" marT="0" marB="0" anchor="ctr"/>
                </a:tc>
                <a:tc>
                  <a:txBody>
                    <a:bodyPr/>
                    <a:lstStyle/>
                    <a:p>
                      <a:pPr algn="ctr">
                        <a:spcAft>
                          <a:spcPts val="0"/>
                        </a:spcAft>
                      </a:pPr>
                      <a:r>
                        <a:rPr lang="fr-FR" sz="1400" b="1" dirty="0" smtClean="0">
                          <a:latin typeface="Arial"/>
                          <a:ea typeface="Times New Roman"/>
                          <a:cs typeface="Times New Roman"/>
                        </a:rPr>
                        <a:t>2</a:t>
                      </a:r>
                      <a:endParaRPr lang="fr-FR" sz="1400" b="1" dirty="0">
                        <a:latin typeface="Arial"/>
                        <a:ea typeface="Times New Roman"/>
                        <a:cs typeface="Times New Roman"/>
                      </a:endParaRPr>
                    </a:p>
                  </a:txBody>
                  <a:tcPr marL="44450" marR="44450" marT="0" marB="0" anchor="ctr"/>
                </a:tc>
                <a:tc>
                  <a:txBody>
                    <a:bodyPr/>
                    <a:lstStyle/>
                    <a:p>
                      <a:pPr algn="ctr">
                        <a:spcAft>
                          <a:spcPts val="0"/>
                        </a:spcAft>
                      </a:pPr>
                      <a:r>
                        <a:rPr lang="fr-FR" sz="1400" b="1" dirty="0" smtClean="0">
                          <a:latin typeface="Arial"/>
                          <a:ea typeface="Times New Roman"/>
                          <a:cs typeface="Times New Roman"/>
                        </a:rPr>
                        <a:t>3</a:t>
                      </a:r>
                      <a:endParaRPr lang="fr-FR" sz="1400" b="1" dirty="0">
                        <a:latin typeface="Arial"/>
                        <a:ea typeface="Times New Roman"/>
                        <a:cs typeface="Times New Roman"/>
                      </a:endParaRPr>
                    </a:p>
                  </a:txBody>
                  <a:tcPr marL="44450" marR="44450" marT="0" marB="0" anchor="ctr"/>
                </a:tc>
                <a:tc>
                  <a:txBody>
                    <a:bodyPr/>
                    <a:lstStyle/>
                    <a:p>
                      <a:pPr algn="ctr">
                        <a:spcAft>
                          <a:spcPts val="0"/>
                        </a:spcAft>
                      </a:pPr>
                      <a:r>
                        <a:rPr lang="fr-FR" sz="1400" b="1" dirty="0" smtClean="0">
                          <a:latin typeface="Arial"/>
                          <a:ea typeface="Times New Roman"/>
                          <a:cs typeface="Times New Roman"/>
                        </a:rPr>
                        <a:t>4</a:t>
                      </a:r>
                      <a:endParaRPr lang="fr-FR" sz="1400" b="1" dirty="0">
                        <a:latin typeface="Arial"/>
                        <a:ea typeface="Times New Roman"/>
                        <a:cs typeface="Times New Roman"/>
                      </a:endParaRPr>
                    </a:p>
                  </a:txBody>
                  <a:tcPr marL="44450" marR="44450" marT="0" marB="0" anchor="ctr"/>
                </a:tc>
                <a:extLst>
                  <a:ext uri="{0D108BD9-81ED-4DB2-BD59-A6C34878D82A}">
                    <a16:rowId xmlns:a16="http://schemas.microsoft.com/office/drawing/2014/main" val="10002"/>
                  </a:ext>
                </a:extLst>
              </a:tr>
              <a:tr h="536162">
                <a:tc>
                  <a:txBody>
                    <a:bodyPr/>
                    <a:lstStyle/>
                    <a:p>
                      <a:pPr algn="l">
                        <a:spcAft>
                          <a:spcPts val="0"/>
                        </a:spcAft>
                      </a:pPr>
                      <a:r>
                        <a:rPr lang="fr-FR" sz="1200" b="1" dirty="0">
                          <a:latin typeface="Arial"/>
                          <a:ea typeface="Times New Roman"/>
                          <a:cs typeface="Times New Roman"/>
                        </a:rPr>
                        <a:t>Pulsations au repos en 15 sec</a:t>
                      </a:r>
                      <a:endParaRPr lang="fr-FR" sz="1200" b="1" dirty="0">
                        <a:latin typeface="Times New Roman"/>
                        <a:ea typeface="Times New Roman"/>
                        <a:cs typeface="Times New Roman"/>
                      </a:endParaRPr>
                    </a:p>
                  </a:txBody>
                  <a:tcPr marL="44450" marR="44450" marT="0" marB="0" anchor="ctr"/>
                </a:tc>
                <a:tc>
                  <a:txBody>
                    <a:bodyPr/>
                    <a:lstStyle/>
                    <a:p>
                      <a:pPr algn="ctr">
                        <a:spcAft>
                          <a:spcPts val="0"/>
                        </a:spcAft>
                      </a:pPr>
                      <a:endParaRPr lang="fr-FR" sz="1200" dirty="0">
                        <a:latin typeface="Arial"/>
                        <a:ea typeface="Times New Roman"/>
                        <a:cs typeface="Times New Roman"/>
                      </a:endParaRPr>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tc>
                  <a:txBody>
                    <a:bodyPr/>
                    <a:lstStyle/>
                    <a:p>
                      <a:pPr algn="ctr">
                        <a:spcAft>
                          <a:spcPts val="0"/>
                        </a:spcAft>
                      </a:pPr>
                      <a:endParaRPr lang="fr-FR" sz="1200">
                        <a:latin typeface="Arial"/>
                        <a:ea typeface="Times New Roman"/>
                        <a:cs typeface="Times New Roman"/>
                      </a:endParaRPr>
                    </a:p>
                  </a:txBody>
                  <a:tcPr marL="44450" marR="44450" marT="0" marB="0" anchor="ctr"/>
                </a:tc>
                <a:tc>
                  <a:txBody>
                    <a:bodyPr/>
                    <a:lstStyle/>
                    <a:p>
                      <a:pPr algn="ctr">
                        <a:spcAft>
                          <a:spcPts val="0"/>
                        </a:spcAft>
                      </a:pPr>
                      <a:endParaRPr lang="fr-FR" sz="1200" dirty="0">
                        <a:latin typeface="Arial"/>
                        <a:ea typeface="Times New Roman"/>
                        <a:cs typeface="Times New Roman"/>
                      </a:endParaRPr>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extLst>
                  <a:ext uri="{0D108BD9-81ED-4DB2-BD59-A6C34878D82A}">
                    <a16:rowId xmlns:a16="http://schemas.microsoft.com/office/drawing/2014/main" val="10003"/>
                  </a:ext>
                </a:extLst>
              </a:tr>
              <a:tr h="536162">
                <a:tc>
                  <a:txBody>
                    <a:bodyPr/>
                    <a:lstStyle/>
                    <a:p>
                      <a:pPr algn="l">
                        <a:spcAft>
                          <a:spcPts val="0"/>
                        </a:spcAft>
                      </a:pPr>
                      <a:r>
                        <a:rPr lang="fr-FR" sz="1200" b="1" dirty="0">
                          <a:latin typeface="Arial"/>
                          <a:ea typeface="Times New Roman"/>
                          <a:cs typeface="Times New Roman"/>
                        </a:rPr>
                        <a:t>Pulsations après </a:t>
                      </a:r>
                      <a:r>
                        <a:rPr lang="fr-FR" sz="1200" b="1" dirty="0" smtClean="0">
                          <a:latin typeface="Arial"/>
                          <a:ea typeface="Times New Roman"/>
                          <a:cs typeface="Times New Roman"/>
                        </a:rPr>
                        <a:t>récupération</a:t>
                      </a:r>
                      <a:endParaRPr lang="fr-FR" sz="1200" b="1" dirty="0">
                        <a:latin typeface="Times New Roman"/>
                        <a:ea typeface="Times New Roman"/>
                        <a:cs typeface="Times New Roman"/>
                      </a:endParaRPr>
                    </a:p>
                  </a:txBody>
                  <a:tcPr marL="44450" marR="44450" marT="0" marB="0" anchor="ctr"/>
                </a:tc>
                <a:tc>
                  <a:txBody>
                    <a:bodyPr/>
                    <a:lstStyle/>
                    <a:p>
                      <a:pPr algn="ctr">
                        <a:spcAft>
                          <a:spcPts val="0"/>
                        </a:spcAft>
                      </a:pPr>
                      <a:endParaRPr lang="fr-FR" sz="1200" dirty="0">
                        <a:latin typeface="Arial"/>
                        <a:ea typeface="Times New Roman"/>
                        <a:cs typeface="Times New Roman"/>
                      </a:endParaRPr>
                    </a:p>
                  </a:txBody>
                  <a:tcPr marL="44450" marR="44450" marT="0" marB="0" anchor="ctr"/>
                </a:tc>
                <a:tc>
                  <a:txBody>
                    <a:bodyPr/>
                    <a:lstStyle/>
                    <a:p>
                      <a:pPr algn="ctr">
                        <a:spcAft>
                          <a:spcPts val="0"/>
                        </a:spcAft>
                      </a:pPr>
                      <a:endParaRPr lang="fr-FR" sz="1200" dirty="0">
                        <a:latin typeface="Arial"/>
                        <a:ea typeface="Times New Roman"/>
                        <a:cs typeface="Times New Roman"/>
                      </a:endParaRPr>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tc>
                  <a:txBody>
                    <a:bodyPr/>
                    <a:lstStyle/>
                    <a:p>
                      <a:pPr algn="ctr">
                        <a:spcAft>
                          <a:spcPts val="0"/>
                        </a:spcAft>
                      </a:pPr>
                      <a:endParaRPr lang="fr-FR" sz="1200">
                        <a:latin typeface="Arial"/>
                        <a:ea typeface="Times New Roman"/>
                        <a:cs typeface="Times New Roman"/>
                      </a:endParaRPr>
                    </a:p>
                  </a:txBody>
                  <a:tcPr marL="44450" marR="44450" marT="0" marB="0" anchor="ctr"/>
                </a:tc>
                <a:tc>
                  <a:txBody>
                    <a:bodyPr/>
                    <a:lstStyle/>
                    <a:p>
                      <a:pPr algn="ctr">
                        <a:spcAft>
                          <a:spcPts val="0"/>
                        </a:spcAft>
                      </a:pPr>
                      <a:endParaRPr lang="fr-FR" sz="1200" dirty="0">
                        <a:latin typeface="Arial"/>
                        <a:ea typeface="Times New Roman"/>
                        <a:cs typeface="Times New Roman"/>
                      </a:endParaRPr>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extLst>
                  <a:ext uri="{0D108BD9-81ED-4DB2-BD59-A6C34878D82A}">
                    <a16:rowId xmlns:a16="http://schemas.microsoft.com/office/drawing/2014/main" val="10004"/>
                  </a:ext>
                </a:extLst>
              </a:tr>
              <a:tr h="487453">
                <a:tc>
                  <a:txBody>
                    <a:bodyPr/>
                    <a:lstStyle/>
                    <a:p>
                      <a:pPr algn="l">
                        <a:spcAft>
                          <a:spcPts val="0"/>
                        </a:spcAft>
                      </a:pPr>
                      <a:r>
                        <a:rPr lang="fr-FR" sz="1200" b="1" dirty="0">
                          <a:latin typeface="Arial"/>
                          <a:ea typeface="Times New Roman"/>
                          <a:cs typeface="Times New Roman"/>
                        </a:rPr>
                        <a:t>Nombre de tours réalisés</a:t>
                      </a:r>
                      <a:endParaRPr lang="fr-FR" sz="1200" b="1" dirty="0">
                        <a:latin typeface="Times New Roman"/>
                        <a:ea typeface="Times New Roman"/>
                        <a:cs typeface="Times New Roman"/>
                      </a:endParaRPr>
                    </a:p>
                  </a:txBody>
                  <a:tcPr marL="44450" marR="44450" marT="0" marB="0" anchor="ctr"/>
                </a:tc>
                <a:tc>
                  <a:txBody>
                    <a:bodyPr/>
                    <a:lstStyle/>
                    <a:p>
                      <a:pPr algn="ctr">
                        <a:spcAft>
                          <a:spcPts val="0"/>
                        </a:spcAft>
                      </a:pPr>
                      <a:endParaRPr lang="fr-FR" sz="1200" dirty="0">
                        <a:latin typeface="Arial"/>
                        <a:ea typeface="Times New Roman"/>
                        <a:cs typeface="Times New Roman"/>
                      </a:endParaRPr>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extLst>
                  <a:ext uri="{0D108BD9-81ED-4DB2-BD59-A6C34878D82A}">
                    <a16:rowId xmlns:a16="http://schemas.microsoft.com/office/drawing/2014/main" val="10005"/>
                  </a:ext>
                </a:extLst>
              </a:tr>
              <a:tr h="487453">
                <a:tc>
                  <a:txBody>
                    <a:bodyPr/>
                    <a:lstStyle/>
                    <a:p>
                      <a:pPr algn="l">
                        <a:spcAft>
                          <a:spcPts val="0"/>
                        </a:spcAft>
                      </a:pPr>
                      <a:r>
                        <a:rPr lang="fr-FR" sz="1200" b="1" dirty="0">
                          <a:latin typeface="Arial"/>
                          <a:ea typeface="Times New Roman"/>
                          <a:cs typeface="Times New Roman"/>
                        </a:rPr>
                        <a:t>Distance parcourue</a:t>
                      </a:r>
                      <a:endParaRPr lang="fr-FR" sz="1200" b="1" dirty="0">
                        <a:latin typeface="Times New Roman"/>
                        <a:ea typeface="Times New Roman"/>
                        <a:cs typeface="Times New Roman"/>
                      </a:endParaRPr>
                    </a:p>
                    <a:p>
                      <a:pPr algn="l">
                        <a:spcAft>
                          <a:spcPts val="0"/>
                        </a:spcAft>
                      </a:pPr>
                      <a:r>
                        <a:rPr lang="fr-FR" sz="1000" b="1" dirty="0">
                          <a:latin typeface="Arial"/>
                          <a:ea typeface="Times New Roman"/>
                          <a:cs typeface="Times New Roman"/>
                        </a:rPr>
                        <a:t> (1t = 150m)</a:t>
                      </a:r>
                      <a:endParaRPr lang="fr-FR" sz="1200" b="1" dirty="0">
                        <a:latin typeface="Times New Roman"/>
                        <a:ea typeface="Times New Roman"/>
                        <a:cs typeface="Times New Roman"/>
                      </a:endParaRPr>
                    </a:p>
                  </a:txBody>
                  <a:tcPr marL="44450" marR="44450" marT="0" marB="0" anchor="ctr"/>
                </a:tc>
                <a:tc>
                  <a:txBody>
                    <a:bodyPr/>
                    <a:lstStyle/>
                    <a:p>
                      <a:pPr algn="ctr">
                        <a:spcAft>
                          <a:spcPts val="0"/>
                        </a:spcAft>
                      </a:pPr>
                      <a:endParaRPr lang="fr-FR" sz="1200" dirty="0">
                        <a:latin typeface="Times New Roman"/>
                        <a:ea typeface="Times New Roman"/>
                        <a:cs typeface="Times New Roman"/>
                      </a:endParaRPr>
                    </a:p>
                  </a:txBody>
                  <a:tcPr marL="44450" marR="44450" marT="0" marB="0" anchor="ctr"/>
                </a:tc>
                <a:tc>
                  <a:txBody>
                    <a:bodyPr/>
                    <a:lstStyle/>
                    <a:p>
                      <a:endParaRPr lang="fr-FR" dirty="0"/>
                    </a:p>
                  </a:txBody>
                  <a:tcPr marL="44450" marR="44450" marT="0" marB="0" anchor="ctr"/>
                </a:tc>
                <a:tc>
                  <a:txBody>
                    <a:bodyPr/>
                    <a:lstStyle/>
                    <a:p>
                      <a:pPr algn="ctr">
                        <a:spcAft>
                          <a:spcPts val="0"/>
                        </a:spcAft>
                      </a:pPr>
                      <a:endParaRPr lang="fr-FR" sz="1200" dirty="0">
                        <a:latin typeface="Times New Roman"/>
                        <a:ea typeface="Times New Roman"/>
                        <a:cs typeface="Times New Roman"/>
                      </a:endParaRPr>
                    </a:p>
                  </a:txBody>
                  <a:tcPr marL="44450" marR="44450" marT="0" marB="0" anchor="ctr"/>
                </a:tc>
                <a:tc>
                  <a:txBody>
                    <a:bodyPr/>
                    <a:lstStyle/>
                    <a:p>
                      <a:pPr algn="ctr">
                        <a:spcAft>
                          <a:spcPts val="0"/>
                        </a:spcAft>
                      </a:pPr>
                      <a:endParaRPr lang="fr-FR" sz="1200" dirty="0">
                        <a:latin typeface="Times New Roman"/>
                        <a:ea typeface="Times New Roman"/>
                        <a:cs typeface="Times New Roman"/>
                      </a:endParaRPr>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tc>
                  <a:txBody>
                    <a:bodyPr/>
                    <a:lstStyle/>
                    <a:p>
                      <a:endParaRPr lang="fr-FR" dirty="0"/>
                    </a:p>
                  </a:txBody>
                  <a:tcPr marL="44450" marR="44450" marT="0"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290"/>
            <a:ext cx="8229600" cy="571504"/>
          </a:xfrm>
        </p:spPr>
        <p:txBody>
          <a:bodyPr>
            <a:noAutofit/>
          </a:bodyPr>
          <a:lstStyle/>
          <a:p>
            <a:r>
              <a:rPr lang="fr-FR" sz="1800" dirty="0" smtClean="0"/>
              <a:t>Prise de conscience : Fiche permettant à l'élève une analyse des effets de l’effort sur son corps</a:t>
            </a:r>
            <a:endParaRPr lang="fr-FR" sz="1800" dirty="0"/>
          </a:p>
        </p:txBody>
      </p:sp>
      <p:graphicFrame>
        <p:nvGraphicFramePr>
          <p:cNvPr id="5" name="Espace réservé du contenu 4"/>
          <p:cNvGraphicFramePr>
            <a:graphicFrameLocks noGrp="1"/>
          </p:cNvGraphicFramePr>
          <p:nvPr>
            <p:ph idx="1"/>
          </p:nvPr>
        </p:nvGraphicFramePr>
        <p:xfrm>
          <a:off x="571472" y="857233"/>
          <a:ext cx="8158162" cy="5721352"/>
        </p:xfrm>
        <a:graphic>
          <a:graphicData uri="http://schemas.openxmlformats.org/drawingml/2006/table">
            <a:tbl>
              <a:tblPr firstRow="1" bandRow="1">
                <a:tableStyleId>{5C22544A-7EE6-4342-B048-85BDC9FD1C3A}</a:tableStyleId>
              </a:tblPr>
              <a:tblGrid>
                <a:gridCol w="7072362">
                  <a:extLst>
                    <a:ext uri="{9D8B030D-6E8A-4147-A177-3AD203B41FA5}">
                      <a16:colId xmlns:a16="http://schemas.microsoft.com/office/drawing/2014/main" val="20000"/>
                    </a:ext>
                  </a:extLst>
                </a:gridCol>
                <a:gridCol w="1085800">
                  <a:extLst>
                    <a:ext uri="{9D8B030D-6E8A-4147-A177-3AD203B41FA5}">
                      <a16:colId xmlns:a16="http://schemas.microsoft.com/office/drawing/2014/main" val="20001"/>
                    </a:ext>
                  </a:extLst>
                </a:gridCol>
              </a:tblGrid>
              <a:tr h="529592">
                <a:tc>
                  <a:txBody>
                    <a:bodyPr/>
                    <a:lstStyle/>
                    <a:p>
                      <a:pPr>
                        <a:spcAft>
                          <a:spcPts val="0"/>
                        </a:spcAft>
                      </a:pPr>
                      <a:r>
                        <a:rPr lang="fr-FR" sz="1600" dirty="0">
                          <a:latin typeface="Times New Roman"/>
                          <a:ea typeface="Times New Roman"/>
                        </a:rPr>
                        <a:t>1 – Les transformations de mon corps : effets physiquement observables</a:t>
                      </a:r>
                    </a:p>
                  </a:txBody>
                  <a:tcPr marL="68580" marR="68580" marT="0" marB="0"/>
                </a:tc>
                <a:tc>
                  <a:txBody>
                    <a:bodyPr/>
                    <a:lstStyle/>
                    <a:p>
                      <a:pPr>
                        <a:spcAft>
                          <a:spcPts val="0"/>
                        </a:spcAft>
                      </a:pPr>
                      <a:r>
                        <a:rPr lang="fr-FR" sz="1200">
                          <a:latin typeface="Times New Roman"/>
                          <a:ea typeface="Times New Roman"/>
                        </a:rPr>
                        <a:t>Cocher si oui</a:t>
                      </a:r>
                    </a:p>
                  </a:txBody>
                  <a:tcPr marL="68580" marR="68580" marT="0" marB="0"/>
                </a:tc>
                <a:extLst>
                  <a:ext uri="{0D108BD9-81ED-4DB2-BD59-A6C34878D82A}">
                    <a16:rowId xmlns:a16="http://schemas.microsoft.com/office/drawing/2014/main" val="10000"/>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je suis essoufflé</a:t>
                      </a:r>
                    </a:p>
                  </a:txBody>
                  <a:tcPr marL="68580" marR="68580" marT="0" marB="0"/>
                </a:tc>
                <a:tc>
                  <a:txBody>
                    <a:bodyPr/>
                    <a:lstStyle/>
                    <a:p>
                      <a:pPr marL="2286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je peine à reprendre ma respiration</a:t>
                      </a:r>
                    </a:p>
                  </a:txBody>
                  <a:tcPr marL="68580" marR="68580" marT="0" marB="0"/>
                </a:tc>
                <a:tc>
                  <a:txBody>
                    <a:bodyPr/>
                    <a:lstStyle/>
                    <a:p>
                      <a:pPr marL="2286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j’ai mal quelque part</a:t>
                      </a:r>
                    </a:p>
                  </a:txBody>
                  <a:tcPr marL="68580" marR="68580" marT="0" marB="0"/>
                </a:tc>
                <a:tc>
                  <a:txBody>
                    <a:bodyPr/>
                    <a:lstStyle/>
                    <a:p>
                      <a:pPr marL="2286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je suis rouge</a:t>
                      </a:r>
                    </a:p>
                  </a:txBody>
                  <a:tcPr marL="68580" marR="68580" marT="0" marB="0"/>
                </a:tc>
                <a:tc>
                  <a:txBody>
                    <a:bodyPr/>
                    <a:lstStyle/>
                    <a:p>
                      <a:pPr marL="2286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je suis pâle</a:t>
                      </a:r>
                    </a:p>
                  </a:txBody>
                  <a:tcPr marL="68580" marR="68580" marT="0" marB="0"/>
                </a:tc>
                <a:tc>
                  <a:txBody>
                    <a:bodyPr/>
                    <a:lstStyle/>
                    <a:p>
                      <a:pPr marL="2286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05"/>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je tousse</a:t>
                      </a:r>
                    </a:p>
                  </a:txBody>
                  <a:tcPr marL="68580" marR="68580" marT="0" marB="0"/>
                </a:tc>
                <a:tc>
                  <a:txBody>
                    <a:bodyPr/>
                    <a:lstStyle/>
                    <a:p>
                      <a:pPr marL="2286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06"/>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j’ai soif</a:t>
                      </a:r>
                    </a:p>
                  </a:txBody>
                  <a:tcPr marL="68580" marR="68580" marT="0" marB="0"/>
                </a:tc>
                <a:tc>
                  <a:txBody>
                    <a:bodyPr/>
                    <a:lstStyle/>
                    <a:p>
                      <a:pPr marL="2286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07"/>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j’ai faim</a:t>
                      </a:r>
                    </a:p>
                  </a:txBody>
                  <a:tcPr marL="68580" marR="68580" marT="0" marB="0"/>
                </a:tc>
                <a:tc>
                  <a:txBody>
                    <a:bodyPr/>
                    <a:lstStyle/>
                    <a:p>
                      <a:pPr marL="2286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08"/>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j’ai le cœur qui bat vite</a:t>
                      </a:r>
                    </a:p>
                  </a:txBody>
                  <a:tcPr marL="68580" marR="68580" marT="0" marB="0"/>
                </a:tc>
                <a:tc>
                  <a:txBody>
                    <a:bodyPr/>
                    <a:lstStyle/>
                    <a:p>
                      <a:pPr marL="4572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09"/>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j’ai le cœur qui bat très vite</a:t>
                      </a:r>
                    </a:p>
                  </a:txBody>
                  <a:tcPr marL="68580" marR="68580" marT="0" marB="0"/>
                </a:tc>
                <a:tc>
                  <a:txBody>
                    <a:bodyPr/>
                    <a:lstStyle/>
                    <a:p>
                      <a:pPr marL="4572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10"/>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au bout de quelques temps j’arrive à parler sans être essoufflé</a:t>
                      </a:r>
                    </a:p>
                  </a:txBody>
                  <a:tcPr marL="68580" marR="68580" marT="0" marB="0"/>
                </a:tc>
                <a:tc>
                  <a:txBody>
                    <a:bodyPr/>
                    <a:lstStyle/>
                    <a:p>
                      <a:pPr marL="4572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11"/>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j’ai envie de vomir</a:t>
                      </a:r>
                    </a:p>
                  </a:txBody>
                  <a:tcPr marL="68580" marR="68580" marT="0" marB="0"/>
                </a:tc>
                <a:tc>
                  <a:txBody>
                    <a:bodyPr/>
                    <a:lstStyle/>
                    <a:p>
                      <a:pPr marL="457200">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12"/>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je ne peux plus parler</a:t>
                      </a:r>
                    </a:p>
                  </a:txBody>
                  <a:tcPr marL="68580" marR="68580" marT="0" marB="0"/>
                </a:tc>
                <a:tc>
                  <a:txBody>
                    <a:bodyPr/>
                    <a:lstStyle/>
                    <a:p>
                      <a:pPr>
                        <a:spcAft>
                          <a:spcPts val="0"/>
                        </a:spcAft>
                      </a:pPr>
                      <a:endParaRPr lang="fr-FR" sz="1200">
                        <a:latin typeface="Times New Roman"/>
                        <a:ea typeface="Times New Roman"/>
                      </a:endParaRPr>
                    </a:p>
                  </a:txBody>
                  <a:tcPr marL="68580" marR="68580" marT="0" marB="0"/>
                </a:tc>
                <a:extLst>
                  <a:ext uri="{0D108BD9-81ED-4DB2-BD59-A6C34878D82A}">
                    <a16:rowId xmlns:a16="http://schemas.microsoft.com/office/drawing/2014/main" val="10013"/>
                  </a:ext>
                </a:extLst>
              </a:tr>
              <a:tr h="370840">
                <a:tc>
                  <a:txBody>
                    <a:bodyPr/>
                    <a:lstStyle/>
                    <a:p>
                      <a:pPr marL="342900" lvl="0" indent="-342900">
                        <a:spcAft>
                          <a:spcPts val="0"/>
                        </a:spcAft>
                        <a:buFont typeface="Wingdings"/>
                        <a:buChar char=""/>
                        <a:tabLst>
                          <a:tab pos="685800" algn="l"/>
                        </a:tabLst>
                      </a:pPr>
                      <a:r>
                        <a:rPr lang="fr-FR" sz="1600" dirty="0">
                          <a:latin typeface="Times New Roman"/>
                          <a:ea typeface="Times New Roman"/>
                        </a:rPr>
                        <a:t>j’ai envie de m’asseoir</a:t>
                      </a:r>
                    </a:p>
                  </a:txBody>
                  <a:tcPr marL="68580" marR="68580" marT="0" marB="0"/>
                </a:tc>
                <a:tc>
                  <a:txBody>
                    <a:bodyPr/>
                    <a:lstStyle/>
                    <a:p>
                      <a:pPr>
                        <a:spcAft>
                          <a:spcPts val="0"/>
                        </a:spcAft>
                      </a:pPr>
                      <a:endParaRPr lang="fr-FR" sz="1200" dirty="0">
                        <a:latin typeface="Times New Roman"/>
                        <a:ea typeface="Times New Roman"/>
                      </a:endParaRPr>
                    </a:p>
                  </a:txBody>
                  <a:tcPr marL="68580" marR="68580" marT="0" marB="0"/>
                </a:tc>
                <a:extLst>
                  <a:ext uri="{0D108BD9-81ED-4DB2-BD59-A6C34878D82A}">
                    <a16:rowId xmlns:a16="http://schemas.microsoft.com/office/drawing/2014/main" val="1001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Identité propre</a:t>
            </a:r>
            <a:endParaRPr lang="fr-FR" dirty="0">
              <a:solidFill>
                <a:srgbClr val="7030A0"/>
              </a:solidFill>
            </a:endParaRPr>
          </a:p>
        </p:txBody>
      </p:sp>
      <p:pic>
        <p:nvPicPr>
          <p:cNvPr id="4" name="Espace réservé du contenu 3" descr="Sans titre-22.jpg"/>
          <p:cNvPicPr>
            <a:picLocks noGrp="1" noChangeAspect="1"/>
          </p:cNvPicPr>
          <p:nvPr>
            <p:ph idx="1"/>
          </p:nvPr>
        </p:nvPicPr>
        <p:blipFill>
          <a:blip r:embed="rId2"/>
          <a:stretch>
            <a:fillRect/>
          </a:stretch>
        </p:blipFill>
        <p:spPr>
          <a:xfrm>
            <a:off x="1142976" y="4143380"/>
            <a:ext cx="2901696" cy="975360"/>
          </a:xfrm>
        </p:spPr>
      </p:pic>
      <p:pic>
        <p:nvPicPr>
          <p:cNvPr id="6" name="Image 5" descr="je m'appelle3.jpg"/>
          <p:cNvPicPr>
            <a:picLocks noChangeAspect="1"/>
          </p:cNvPicPr>
          <p:nvPr/>
        </p:nvPicPr>
        <p:blipFill>
          <a:blip r:embed="rId3"/>
          <a:stretch>
            <a:fillRect/>
          </a:stretch>
        </p:blipFill>
        <p:spPr>
          <a:xfrm>
            <a:off x="428596" y="1142984"/>
            <a:ext cx="7144512" cy="3060192"/>
          </a:xfrm>
          <a:prstGeom prst="rect">
            <a:avLst/>
          </a:prstGeom>
        </p:spPr>
      </p:pic>
      <p:pic>
        <p:nvPicPr>
          <p:cNvPr id="7" name="Image 6" descr="garcon-5.jpg"/>
          <p:cNvPicPr>
            <a:picLocks noChangeAspect="1"/>
          </p:cNvPicPr>
          <p:nvPr/>
        </p:nvPicPr>
        <p:blipFill>
          <a:blip r:embed="rId4"/>
          <a:stretch>
            <a:fillRect/>
          </a:stretch>
        </p:blipFill>
        <p:spPr>
          <a:xfrm>
            <a:off x="5857884" y="3857628"/>
            <a:ext cx="2450726" cy="23947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Mise en projet : Fiche permettant à l’élève de réguler son effort  en choisissant 2 ou 3 items sur lesquels il va   travailler pour s’améliorer</a:t>
            </a:r>
            <a:endParaRPr lang="fr-FR" sz="1800" dirty="0"/>
          </a:p>
        </p:txBody>
      </p:sp>
      <p:graphicFrame>
        <p:nvGraphicFramePr>
          <p:cNvPr id="4" name="Espace réservé du contenu 3"/>
          <p:cNvGraphicFramePr>
            <a:graphicFrameLocks noGrp="1"/>
          </p:cNvGraphicFramePr>
          <p:nvPr>
            <p:ph idx="1"/>
          </p:nvPr>
        </p:nvGraphicFramePr>
        <p:xfrm>
          <a:off x="457200" y="1600200"/>
          <a:ext cx="8229600" cy="4079240"/>
        </p:xfrm>
        <a:graphic>
          <a:graphicData uri="http://schemas.openxmlformats.org/drawingml/2006/table">
            <a:tbl>
              <a:tblPr firstRow="1" bandRow="1">
                <a:tableStyleId>{93296810-A885-4BE3-A3E7-6D5BEEA58F35}</a:tableStyleId>
              </a:tblPr>
              <a:tblGrid>
                <a:gridCol w="6543692">
                  <a:extLst>
                    <a:ext uri="{9D8B030D-6E8A-4147-A177-3AD203B41FA5}">
                      <a16:colId xmlns:a16="http://schemas.microsoft.com/office/drawing/2014/main" val="20000"/>
                    </a:ext>
                  </a:extLst>
                </a:gridCol>
                <a:gridCol w="1685908">
                  <a:extLst>
                    <a:ext uri="{9D8B030D-6E8A-4147-A177-3AD203B41FA5}">
                      <a16:colId xmlns:a16="http://schemas.microsoft.com/office/drawing/2014/main" val="20001"/>
                    </a:ext>
                  </a:extLst>
                </a:gridCol>
              </a:tblGrid>
              <a:tr h="370840">
                <a:tc>
                  <a:txBody>
                    <a:bodyPr/>
                    <a:lstStyle/>
                    <a:p>
                      <a:pPr>
                        <a:spcAft>
                          <a:spcPts val="0"/>
                        </a:spcAft>
                      </a:pPr>
                      <a:r>
                        <a:rPr lang="fr-FR" sz="1600" dirty="0"/>
                        <a:t>2  Oui, comment :</a:t>
                      </a:r>
                      <a:endParaRPr lang="fr-FR" sz="1600" dirty="0">
                        <a:latin typeface="Times New Roman"/>
                        <a:ea typeface="Times New Roman"/>
                      </a:endParaRPr>
                    </a:p>
                  </a:txBody>
                  <a:tcPr marL="68580" marR="68580" marT="0" marB="0"/>
                </a:tc>
                <a:tc>
                  <a:txBody>
                    <a:bodyPr/>
                    <a:lstStyle/>
                    <a:p>
                      <a:endParaRPr lang="fr-FR"/>
                    </a:p>
                  </a:txBody>
                  <a:tcPr/>
                </a:tc>
                <a:extLst>
                  <a:ext uri="{0D108BD9-81ED-4DB2-BD59-A6C34878D82A}">
                    <a16:rowId xmlns:a16="http://schemas.microsoft.com/office/drawing/2014/main" val="10000"/>
                  </a:ext>
                </a:extLst>
              </a:tr>
              <a:tr h="370840">
                <a:tc>
                  <a:txBody>
                    <a:bodyPr/>
                    <a:lstStyle/>
                    <a:p>
                      <a:pPr>
                        <a:spcAft>
                          <a:spcPts val="0"/>
                        </a:spcAft>
                      </a:pPr>
                      <a:endParaRPr lang="fr-FR" sz="1600" dirty="0">
                        <a:latin typeface="Times New Roman"/>
                        <a:ea typeface="Times New Roman"/>
                      </a:endParaRPr>
                    </a:p>
                  </a:txBody>
                  <a:tcPr marL="68580" marR="68580" marT="0" marB="0"/>
                </a:tc>
                <a:tc>
                  <a:txBody>
                    <a:bodyPr/>
                    <a:lstStyle/>
                    <a:p>
                      <a:endParaRPr lang="fr-FR"/>
                    </a:p>
                  </a:txBody>
                  <a:tcPr/>
                </a:tc>
                <a:extLst>
                  <a:ext uri="{0D108BD9-81ED-4DB2-BD59-A6C34878D82A}">
                    <a16:rowId xmlns:a16="http://schemas.microsoft.com/office/drawing/2014/main" val="10001"/>
                  </a:ext>
                </a:extLst>
              </a:tr>
              <a:tr h="370840">
                <a:tc>
                  <a:txBody>
                    <a:bodyPr/>
                    <a:lstStyle/>
                    <a:p>
                      <a:pPr marL="342900" lvl="0" indent="-342900">
                        <a:spcAft>
                          <a:spcPts val="0"/>
                        </a:spcAft>
                        <a:buFont typeface="Wingdings"/>
                        <a:buChar char=""/>
                        <a:tabLst>
                          <a:tab pos="457200" algn="l"/>
                        </a:tabLst>
                      </a:pPr>
                      <a:r>
                        <a:rPr lang="fr-FR" sz="1600" dirty="0"/>
                        <a:t>je prends un départ adapté à l’ensemble de la course</a:t>
                      </a:r>
                      <a:endParaRPr lang="fr-FR" sz="1600" dirty="0">
                        <a:latin typeface="Times New Roman"/>
                        <a:ea typeface="Times New Roman"/>
                      </a:endParaRPr>
                    </a:p>
                  </a:txBody>
                  <a:tcPr marL="68580" marR="68580" marT="0" marB="0"/>
                </a:tc>
                <a:tc>
                  <a:txBody>
                    <a:bodyPr/>
                    <a:lstStyle/>
                    <a:p>
                      <a:endParaRPr lang="fr-FR"/>
                    </a:p>
                  </a:txBody>
                  <a:tcPr/>
                </a:tc>
                <a:extLst>
                  <a:ext uri="{0D108BD9-81ED-4DB2-BD59-A6C34878D82A}">
                    <a16:rowId xmlns:a16="http://schemas.microsoft.com/office/drawing/2014/main" val="10002"/>
                  </a:ext>
                </a:extLst>
              </a:tr>
              <a:tr h="370840">
                <a:tc>
                  <a:txBody>
                    <a:bodyPr/>
                    <a:lstStyle/>
                    <a:p>
                      <a:pPr marL="342900" lvl="0" indent="-342900">
                        <a:spcAft>
                          <a:spcPts val="0"/>
                        </a:spcAft>
                        <a:buFont typeface="Wingdings"/>
                        <a:buChar char=""/>
                        <a:tabLst>
                          <a:tab pos="457200" algn="l"/>
                        </a:tabLst>
                      </a:pPr>
                      <a:r>
                        <a:rPr lang="fr-FR" sz="1600" dirty="0"/>
                        <a:t>je contrôle ma respiration</a:t>
                      </a:r>
                      <a:endParaRPr lang="fr-FR" sz="1600" dirty="0">
                        <a:latin typeface="Times New Roman"/>
                        <a:ea typeface="Times New Roman"/>
                      </a:endParaRPr>
                    </a:p>
                  </a:txBody>
                  <a:tcPr marL="68580" marR="68580" marT="0" marB="0"/>
                </a:tc>
                <a:tc>
                  <a:txBody>
                    <a:bodyPr/>
                    <a:lstStyle/>
                    <a:p>
                      <a:endParaRPr lang="fr-FR"/>
                    </a:p>
                  </a:txBody>
                  <a:tcPr/>
                </a:tc>
                <a:extLst>
                  <a:ext uri="{0D108BD9-81ED-4DB2-BD59-A6C34878D82A}">
                    <a16:rowId xmlns:a16="http://schemas.microsoft.com/office/drawing/2014/main" val="10003"/>
                  </a:ext>
                </a:extLst>
              </a:tr>
              <a:tr h="370840">
                <a:tc>
                  <a:txBody>
                    <a:bodyPr/>
                    <a:lstStyle/>
                    <a:p>
                      <a:pPr marL="342900" lvl="0" indent="-342900">
                        <a:spcAft>
                          <a:spcPts val="0"/>
                        </a:spcAft>
                        <a:buFont typeface="Wingdings"/>
                        <a:buChar char=""/>
                        <a:tabLst>
                          <a:tab pos="457200" algn="l"/>
                        </a:tabLst>
                      </a:pPr>
                      <a:r>
                        <a:rPr lang="fr-FR" sz="1600" dirty="0"/>
                        <a:t>je réalise une course régulière</a:t>
                      </a:r>
                      <a:endParaRPr lang="fr-FR" sz="1600" dirty="0">
                        <a:latin typeface="Times New Roman"/>
                        <a:ea typeface="Times New Roman"/>
                      </a:endParaRPr>
                    </a:p>
                  </a:txBody>
                  <a:tcPr marL="68580" marR="68580" marT="0" marB="0"/>
                </a:tc>
                <a:tc>
                  <a:txBody>
                    <a:bodyPr/>
                    <a:lstStyle/>
                    <a:p>
                      <a:endParaRPr lang="fr-FR"/>
                    </a:p>
                  </a:txBody>
                  <a:tcPr/>
                </a:tc>
                <a:extLst>
                  <a:ext uri="{0D108BD9-81ED-4DB2-BD59-A6C34878D82A}">
                    <a16:rowId xmlns:a16="http://schemas.microsoft.com/office/drawing/2014/main" val="10004"/>
                  </a:ext>
                </a:extLst>
              </a:tr>
              <a:tr h="370840">
                <a:tc>
                  <a:txBody>
                    <a:bodyPr/>
                    <a:lstStyle/>
                    <a:p>
                      <a:pPr marL="342900" lvl="0" indent="-342900">
                        <a:spcAft>
                          <a:spcPts val="0"/>
                        </a:spcAft>
                        <a:buFont typeface="Wingdings"/>
                        <a:buChar char=""/>
                        <a:tabLst>
                          <a:tab pos="457200" algn="l"/>
                        </a:tabLst>
                      </a:pPr>
                      <a:r>
                        <a:rPr lang="fr-FR" sz="1600" dirty="0"/>
                        <a:t>je connais la difficulté qui m’attend</a:t>
                      </a:r>
                      <a:endParaRPr lang="fr-FR" sz="1600" dirty="0">
                        <a:latin typeface="Times New Roman"/>
                        <a:ea typeface="Times New Roman"/>
                      </a:endParaRPr>
                    </a:p>
                  </a:txBody>
                  <a:tcPr marL="68580" marR="68580" marT="0" marB="0"/>
                </a:tc>
                <a:tc>
                  <a:txBody>
                    <a:bodyPr/>
                    <a:lstStyle/>
                    <a:p>
                      <a:endParaRPr lang="fr-FR"/>
                    </a:p>
                  </a:txBody>
                  <a:tcPr/>
                </a:tc>
                <a:extLst>
                  <a:ext uri="{0D108BD9-81ED-4DB2-BD59-A6C34878D82A}">
                    <a16:rowId xmlns:a16="http://schemas.microsoft.com/office/drawing/2014/main" val="10005"/>
                  </a:ext>
                </a:extLst>
              </a:tr>
              <a:tr h="370840">
                <a:tc>
                  <a:txBody>
                    <a:bodyPr/>
                    <a:lstStyle/>
                    <a:p>
                      <a:pPr marL="342900" lvl="0" indent="-342900">
                        <a:spcAft>
                          <a:spcPts val="0"/>
                        </a:spcAft>
                        <a:buFont typeface="Wingdings"/>
                        <a:buChar char=""/>
                        <a:tabLst>
                          <a:tab pos="457200" algn="l"/>
                        </a:tabLst>
                      </a:pPr>
                      <a:r>
                        <a:rPr lang="fr-FR" sz="1600" dirty="0"/>
                        <a:t>je sais à quel moment la course sera plus difficile</a:t>
                      </a:r>
                      <a:endParaRPr lang="fr-FR" sz="1600" dirty="0">
                        <a:latin typeface="Times New Roman"/>
                        <a:ea typeface="Times New Roman"/>
                      </a:endParaRPr>
                    </a:p>
                  </a:txBody>
                  <a:tcPr marL="68580" marR="68580" marT="0" marB="0"/>
                </a:tc>
                <a:tc>
                  <a:txBody>
                    <a:bodyPr/>
                    <a:lstStyle/>
                    <a:p>
                      <a:endParaRPr lang="fr-FR"/>
                    </a:p>
                  </a:txBody>
                  <a:tcPr/>
                </a:tc>
                <a:extLst>
                  <a:ext uri="{0D108BD9-81ED-4DB2-BD59-A6C34878D82A}">
                    <a16:rowId xmlns:a16="http://schemas.microsoft.com/office/drawing/2014/main" val="10006"/>
                  </a:ext>
                </a:extLst>
              </a:tr>
              <a:tr h="370840">
                <a:tc>
                  <a:txBody>
                    <a:bodyPr/>
                    <a:lstStyle/>
                    <a:p>
                      <a:pPr marL="342900" lvl="0" indent="-342900">
                        <a:spcAft>
                          <a:spcPts val="0"/>
                        </a:spcAft>
                        <a:buFont typeface="Wingdings"/>
                        <a:buChar char=""/>
                        <a:tabLst>
                          <a:tab pos="457200" algn="l"/>
                        </a:tabLst>
                      </a:pPr>
                      <a:r>
                        <a:rPr lang="fr-FR" sz="1600" dirty="0"/>
                        <a:t>je ne suis plus sur une situation inconnue</a:t>
                      </a:r>
                      <a:endParaRPr lang="fr-FR" sz="1600" dirty="0">
                        <a:latin typeface="Times New Roman"/>
                        <a:ea typeface="Times New Roman"/>
                      </a:endParaRPr>
                    </a:p>
                  </a:txBody>
                  <a:tcPr marL="68580" marR="68580" marT="0" marB="0"/>
                </a:tc>
                <a:tc>
                  <a:txBody>
                    <a:bodyPr/>
                    <a:lstStyle/>
                    <a:p>
                      <a:endParaRPr lang="fr-FR"/>
                    </a:p>
                  </a:txBody>
                  <a:tcPr/>
                </a:tc>
                <a:extLst>
                  <a:ext uri="{0D108BD9-81ED-4DB2-BD59-A6C34878D82A}">
                    <a16:rowId xmlns:a16="http://schemas.microsoft.com/office/drawing/2014/main" val="10007"/>
                  </a:ext>
                </a:extLst>
              </a:tr>
              <a:tr h="370840">
                <a:tc>
                  <a:txBody>
                    <a:bodyPr/>
                    <a:lstStyle/>
                    <a:p>
                      <a:pPr marL="342900" lvl="0" indent="-342900">
                        <a:spcAft>
                          <a:spcPts val="0"/>
                        </a:spcAft>
                        <a:buFont typeface="Wingdings"/>
                        <a:buChar char=""/>
                        <a:tabLst>
                          <a:tab pos="457200" algn="l"/>
                        </a:tabLst>
                      </a:pPr>
                      <a:r>
                        <a:rPr lang="fr-FR" sz="1600" dirty="0"/>
                        <a:t>j’ai compris la consigne</a:t>
                      </a:r>
                      <a:endParaRPr lang="fr-FR" sz="1600" dirty="0">
                        <a:latin typeface="Times New Roman"/>
                        <a:ea typeface="Times New Roman"/>
                      </a:endParaRPr>
                    </a:p>
                  </a:txBody>
                  <a:tcPr marL="68580" marR="68580" marT="0" marB="0"/>
                </a:tc>
                <a:tc>
                  <a:txBody>
                    <a:bodyPr/>
                    <a:lstStyle/>
                    <a:p>
                      <a:endParaRPr lang="fr-FR"/>
                    </a:p>
                  </a:txBody>
                  <a:tcPr/>
                </a:tc>
                <a:extLst>
                  <a:ext uri="{0D108BD9-81ED-4DB2-BD59-A6C34878D82A}">
                    <a16:rowId xmlns:a16="http://schemas.microsoft.com/office/drawing/2014/main" val="10008"/>
                  </a:ext>
                </a:extLst>
              </a:tr>
              <a:tr h="370840">
                <a:tc>
                  <a:txBody>
                    <a:bodyPr/>
                    <a:lstStyle/>
                    <a:p>
                      <a:pPr marL="342900" lvl="0" indent="-342900">
                        <a:spcAft>
                          <a:spcPts val="0"/>
                        </a:spcAft>
                        <a:buFont typeface="Wingdings"/>
                        <a:buChar char=""/>
                        <a:tabLst>
                          <a:tab pos="457200" algn="l"/>
                        </a:tabLst>
                      </a:pPr>
                      <a:r>
                        <a:rPr lang="fr-FR" sz="1600" dirty="0"/>
                        <a:t>j’ai moins peur du regard des autres</a:t>
                      </a:r>
                      <a:endParaRPr lang="fr-FR" sz="1600" dirty="0">
                        <a:latin typeface="Times New Roman"/>
                        <a:ea typeface="Times New Roman"/>
                      </a:endParaRPr>
                    </a:p>
                  </a:txBody>
                  <a:tcPr marL="68580" marR="68580" marT="0" marB="0"/>
                </a:tc>
                <a:tc>
                  <a:txBody>
                    <a:bodyPr/>
                    <a:lstStyle/>
                    <a:p>
                      <a:endParaRPr lang="fr-FR"/>
                    </a:p>
                  </a:txBody>
                  <a:tcPr/>
                </a:tc>
                <a:extLst>
                  <a:ext uri="{0D108BD9-81ED-4DB2-BD59-A6C34878D82A}">
                    <a16:rowId xmlns:a16="http://schemas.microsoft.com/office/drawing/2014/main" val="10009"/>
                  </a:ext>
                </a:extLst>
              </a:tr>
              <a:tr h="370840">
                <a:tc>
                  <a:txBody>
                    <a:bodyPr/>
                    <a:lstStyle/>
                    <a:p>
                      <a:pPr marL="342900" lvl="0" indent="-342900">
                        <a:spcAft>
                          <a:spcPts val="0"/>
                        </a:spcAft>
                        <a:buFont typeface="Wingdings"/>
                        <a:buChar char=""/>
                        <a:tabLst>
                          <a:tab pos="457200" algn="l"/>
                        </a:tabLst>
                      </a:pPr>
                      <a:r>
                        <a:rPr lang="fr-FR" sz="1600" dirty="0"/>
                        <a:t>je m’efforce de ne pas abandonner</a:t>
                      </a:r>
                      <a:endParaRPr lang="fr-FR" sz="1600" dirty="0">
                        <a:latin typeface="Times New Roman"/>
                        <a:ea typeface="Times New Roman"/>
                      </a:endParaRPr>
                    </a:p>
                  </a:txBody>
                  <a:tcPr marL="68580" marR="68580" marT="0" marB="0"/>
                </a:tc>
                <a:tc>
                  <a:txBody>
                    <a:bodyPr/>
                    <a:lstStyle/>
                    <a:p>
                      <a:endParaRPr lang="fr-FR" dirty="0"/>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t>Je lis </a:t>
            </a:r>
            <a:r>
              <a:rPr lang="fr-FR" b="1" u="sng" dirty="0" smtClean="0"/>
              <a:t>, je dessine, je cherche: </a:t>
            </a:r>
            <a:endParaRPr lang="fr-FR" dirty="0"/>
          </a:p>
        </p:txBody>
      </p:sp>
      <p:sp>
        <p:nvSpPr>
          <p:cNvPr id="3" name="Espace réservé du contenu 2"/>
          <p:cNvSpPr>
            <a:spLocks noGrp="1"/>
          </p:cNvSpPr>
          <p:nvPr>
            <p:ph idx="1"/>
          </p:nvPr>
        </p:nvSpPr>
        <p:spPr>
          <a:xfrm>
            <a:off x="457200" y="1600201"/>
            <a:ext cx="8229600" cy="1180728"/>
          </a:xfrm>
        </p:spPr>
        <p:txBody>
          <a:bodyPr>
            <a:normAutofit/>
          </a:bodyPr>
          <a:lstStyle/>
          <a:p>
            <a:r>
              <a:rPr lang="fr-FR" dirty="0" smtClean="0"/>
              <a:t>Réseau d’ouvrages et albums de jeunesse sur un thème sportif .</a:t>
            </a:r>
            <a:endParaRPr lang="fr-FR" dirty="0"/>
          </a:p>
          <a:p>
            <a:endParaRPr lang="fr-FR" dirty="0"/>
          </a:p>
        </p:txBody>
      </p:sp>
      <p:sp>
        <p:nvSpPr>
          <p:cNvPr id="4" name="Espace réservé du contenu 2"/>
          <p:cNvSpPr txBox="1">
            <a:spLocks/>
          </p:cNvSpPr>
          <p:nvPr/>
        </p:nvSpPr>
        <p:spPr>
          <a:xfrm>
            <a:off x="491805" y="3212976"/>
            <a:ext cx="8229600" cy="11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Je me documente sur ...</a:t>
            </a:r>
            <a:endParaRPr lang="fr-FR" dirty="0"/>
          </a:p>
        </p:txBody>
      </p:sp>
      <p:sp>
        <p:nvSpPr>
          <p:cNvPr id="5" name="Espace réservé du contenu 2"/>
          <p:cNvSpPr txBox="1">
            <a:spLocks/>
          </p:cNvSpPr>
          <p:nvPr/>
        </p:nvSpPr>
        <p:spPr>
          <a:xfrm>
            <a:off x="447506" y="4235387"/>
            <a:ext cx="8229600" cy="11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Je collecte des informations sur un thème sportif .</a:t>
            </a:r>
          </a:p>
          <a:p>
            <a:endParaRPr lang="fr-FR" dirty="0"/>
          </a:p>
        </p:txBody>
      </p:sp>
    </p:spTree>
    <p:extLst>
      <p:ext uri="{BB962C8B-B14F-4D97-AF65-F5344CB8AC3E}">
        <p14:creationId xmlns:p14="http://schemas.microsoft.com/office/powerpoint/2010/main" val="2056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Vers une identité sociale</a:t>
            </a:r>
            <a:endParaRPr lang="fr-FR" dirty="0">
              <a:solidFill>
                <a:srgbClr val="7030A0"/>
              </a:solidFill>
            </a:endParaRPr>
          </a:p>
        </p:txBody>
      </p:sp>
      <p:pic>
        <p:nvPicPr>
          <p:cNvPr id="4" name="Espace réservé du contenu 3" descr="maison7.jpg"/>
          <p:cNvPicPr>
            <a:picLocks noGrp="1" noChangeAspect="1"/>
          </p:cNvPicPr>
          <p:nvPr>
            <p:ph idx="1"/>
          </p:nvPr>
        </p:nvPicPr>
        <p:blipFill>
          <a:blip r:embed="rId2"/>
          <a:stretch>
            <a:fillRect/>
          </a:stretch>
        </p:blipFill>
        <p:spPr>
          <a:xfrm>
            <a:off x="642910" y="1431538"/>
            <a:ext cx="3857652" cy="2481675"/>
          </a:xfrm>
        </p:spPr>
      </p:pic>
      <p:pic>
        <p:nvPicPr>
          <p:cNvPr id="5" name="Image 4" descr="l'ecole-8.jpg"/>
          <p:cNvPicPr>
            <a:picLocks noChangeAspect="1"/>
          </p:cNvPicPr>
          <p:nvPr/>
        </p:nvPicPr>
        <p:blipFill>
          <a:blip r:embed="rId3"/>
          <a:stretch>
            <a:fillRect/>
          </a:stretch>
        </p:blipFill>
        <p:spPr>
          <a:xfrm>
            <a:off x="4500562" y="3143248"/>
            <a:ext cx="4221912" cy="2643206"/>
          </a:xfrm>
          <a:prstGeom prst="rect">
            <a:avLst/>
          </a:prstGeom>
        </p:spPr>
      </p:pic>
      <p:pic>
        <p:nvPicPr>
          <p:cNvPr id="6" name="Image 5" descr="Sans titre-24.jpg"/>
          <p:cNvPicPr>
            <a:picLocks noChangeAspect="1"/>
          </p:cNvPicPr>
          <p:nvPr/>
        </p:nvPicPr>
        <p:blipFill>
          <a:blip r:embed="rId4"/>
          <a:stretch>
            <a:fillRect/>
          </a:stretch>
        </p:blipFill>
        <p:spPr>
          <a:xfrm>
            <a:off x="571472" y="4214818"/>
            <a:ext cx="2000264" cy="18680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Se connaitre aujourd’hui?</a:t>
            </a:r>
            <a:endParaRPr lang="fr-FR" dirty="0">
              <a:solidFill>
                <a:srgbClr val="7030A0"/>
              </a:solidFill>
            </a:endParaRPr>
          </a:p>
        </p:txBody>
      </p:sp>
      <p:pic>
        <p:nvPicPr>
          <p:cNvPr id="4" name="Espace réservé du contenu 3" descr="j'aimee-6.jpg"/>
          <p:cNvPicPr>
            <a:picLocks noGrp="1" noChangeAspect="1"/>
          </p:cNvPicPr>
          <p:nvPr>
            <p:ph idx="1"/>
          </p:nvPr>
        </p:nvPicPr>
        <p:blipFill>
          <a:blip r:embed="rId2"/>
          <a:stretch>
            <a:fillRect/>
          </a:stretch>
        </p:blipFill>
        <p:spPr>
          <a:xfrm>
            <a:off x="428596" y="1428736"/>
            <a:ext cx="3690053" cy="4525963"/>
          </a:xfrm>
        </p:spPr>
      </p:pic>
      <p:pic>
        <p:nvPicPr>
          <p:cNvPr id="5" name="Image 4" descr="image piscine-11.jpg"/>
          <p:cNvPicPr>
            <a:picLocks noChangeAspect="1"/>
          </p:cNvPicPr>
          <p:nvPr/>
        </p:nvPicPr>
        <p:blipFill>
          <a:blip r:embed="rId3"/>
          <a:stretch>
            <a:fillRect/>
          </a:stretch>
        </p:blipFill>
        <p:spPr>
          <a:xfrm>
            <a:off x="4929190" y="1214422"/>
            <a:ext cx="3182112" cy="2670048"/>
          </a:xfrm>
          <a:prstGeom prst="rect">
            <a:avLst/>
          </a:prstGeom>
        </p:spPr>
      </p:pic>
      <p:pic>
        <p:nvPicPr>
          <p:cNvPr id="6" name="Image 5" descr="image véloe-10.jpg"/>
          <p:cNvPicPr>
            <a:picLocks noChangeAspect="1"/>
          </p:cNvPicPr>
          <p:nvPr/>
        </p:nvPicPr>
        <p:blipFill>
          <a:blip r:embed="rId4"/>
          <a:stretch>
            <a:fillRect/>
          </a:stretch>
        </p:blipFill>
        <p:spPr>
          <a:xfrm>
            <a:off x="5072066" y="4000504"/>
            <a:ext cx="2279904" cy="23530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Mon capital santé</a:t>
            </a:r>
            <a:endParaRPr lang="fr-FR" dirty="0">
              <a:solidFill>
                <a:srgbClr val="FF0000"/>
              </a:solidFill>
            </a:endParaRPr>
          </a:p>
        </p:txBody>
      </p:sp>
      <p:pic>
        <p:nvPicPr>
          <p:cNvPr id="4" name="Espace réservé du contenu 3" descr="Sans titre-21.jpg"/>
          <p:cNvPicPr>
            <a:picLocks noGrp="1" noChangeAspect="1"/>
          </p:cNvPicPr>
          <p:nvPr>
            <p:ph idx="1"/>
          </p:nvPr>
        </p:nvPicPr>
        <p:blipFill>
          <a:blip r:embed="rId2"/>
          <a:stretch>
            <a:fillRect/>
          </a:stretch>
        </p:blipFill>
        <p:spPr>
          <a:xfrm>
            <a:off x="285720" y="1643050"/>
            <a:ext cx="6181344" cy="1780032"/>
          </a:xfrm>
        </p:spPr>
      </p:pic>
      <p:pic>
        <p:nvPicPr>
          <p:cNvPr id="5" name="Image 4" descr="Sans titre-23.jpg"/>
          <p:cNvPicPr>
            <a:picLocks noChangeAspect="1"/>
          </p:cNvPicPr>
          <p:nvPr/>
        </p:nvPicPr>
        <p:blipFill>
          <a:blip r:embed="rId3"/>
          <a:stretch>
            <a:fillRect/>
          </a:stretch>
        </p:blipFill>
        <p:spPr>
          <a:xfrm>
            <a:off x="4071934" y="3571876"/>
            <a:ext cx="4901184" cy="29138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Mon alimentation pour débuter la journée</a:t>
            </a:r>
            <a:endParaRPr lang="fr-FR" dirty="0">
              <a:solidFill>
                <a:srgbClr val="FF0000"/>
              </a:solidFill>
            </a:endParaRPr>
          </a:p>
        </p:txBody>
      </p:sp>
      <p:pic>
        <p:nvPicPr>
          <p:cNvPr id="4" name="Espace réservé du contenu 3" descr="Sans titre-26.jpg"/>
          <p:cNvPicPr>
            <a:picLocks noGrp="1" noChangeAspect="1"/>
          </p:cNvPicPr>
          <p:nvPr>
            <p:ph idx="1"/>
          </p:nvPr>
        </p:nvPicPr>
        <p:blipFill>
          <a:blip r:embed="rId2"/>
          <a:stretch>
            <a:fillRect/>
          </a:stretch>
        </p:blipFill>
        <p:spPr>
          <a:xfrm>
            <a:off x="500034" y="2500306"/>
            <a:ext cx="3108960" cy="2267712"/>
          </a:xfrm>
        </p:spPr>
      </p:pic>
      <p:pic>
        <p:nvPicPr>
          <p:cNvPr id="5" name="Image 4" descr="Sans titre-27.jpg"/>
          <p:cNvPicPr>
            <a:picLocks noChangeAspect="1"/>
          </p:cNvPicPr>
          <p:nvPr/>
        </p:nvPicPr>
        <p:blipFill>
          <a:blip r:embed="rId3"/>
          <a:stretch>
            <a:fillRect/>
          </a:stretch>
        </p:blipFill>
        <p:spPr>
          <a:xfrm>
            <a:off x="5500694" y="1571612"/>
            <a:ext cx="2499360" cy="39136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EPS : essai de définition</a:t>
            </a:r>
            <a:endParaRPr lang="fr-FR" dirty="0">
              <a:solidFill>
                <a:srgbClr val="0070C0"/>
              </a:solidFill>
            </a:endParaRPr>
          </a:p>
        </p:txBody>
      </p:sp>
      <p:pic>
        <p:nvPicPr>
          <p:cNvPr id="4" name="Espace réservé du contenu 3" descr="définition1.jpg"/>
          <p:cNvPicPr>
            <a:picLocks noGrp="1" noChangeAspect="1"/>
          </p:cNvPicPr>
          <p:nvPr>
            <p:ph idx="1"/>
          </p:nvPr>
        </p:nvPicPr>
        <p:blipFill>
          <a:blip r:embed="rId2"/>
          <a:stretch>
            <a:fillRect/>
          </a:stretch>
        </p:blipFill>
        <p:spPr>
          <a:xfrm>
            <a:off x="214282" y="2143116"/>
            <a:ext cx="4931299" cy="4143403"/>
          </a:xfrm>
        </p:spPr>
      </p:pic>
      <p:pic>
        <p:nvPicPr>
          <p:cNvPr id="5" name="Image 4" descr="photo bouger-2.jpg"/>
          <p:cNvPicPr>
            <a:picLocks noChangeAspect="1"/>
          </p:cNvPicPr>
          <p:nvPr/>
        </p:nvPicPr>
        <p:blipFill>
          <a:blip r:embed="rId3"/>
          <a:stretch>
            <a:fillRect/>
          </a:stretch>
        </p:blipFill>
        <p:spPr>
          <a:xfrm>
            <a:off x="5258352" y="1643050"/>
            <a:ext cx="3511124" cy="26432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70C0"/>
                </a:solidFill>
              </a:rPr>
              <a:t>Réflexion sur la tenue  vestimentaire</a:t>
            </a:r>
            <a:br>
              <a:rPr lang="fr-FR" dirty="0" smtClean="0">
                <a:solidFill>
                  <a:srgbClr val="0070C0"/>
                </a:solidFill>
              </a:rPr>
            </a:br>
            <a:r>
              <a:rPr lang="fr-FR" dirty="0" smtClean="0">
                <a:solidFill>
                  <a:srgbClr val="0070C0"/>
                </a:solidFill>
              </a:rPr>
              <a:t>lexique, tri et catégorisation </a:t>
            </a:r>
            <a:endParaRPr lang="fr-FR" dirty="0">
              <a:solidFill>
                <a:srgbClr val="0070C0"/>
              </a:solidFill>
            </a:endParaRPr>
          </a:p>
        </p:txBody>
      </p:sp>
      <p:pic>
        <p:nvPicPr>
          <p:cNvPr id="4" name="Espace réservé du contenu 3" descr="Sans titre-7.jpg"/>
          <p:cNvPicPr>
            <a:picLocks noGrp="1" noChangeAspect="1"/>
          </p:cNvPicPr>
          <p:nvPr>
            <p:ph idx="1"/>
          </p:nvPr>
        </p:nvPicPr>
        <p:blipFill>
          <a:blip r:embed="rId2"/>
          <a:stretch>
            <a:fillRect/>
          </a:stretch>
        </p:blipFill>
        <p:spPr>
          <a:xfrm>
            <a:off x="2972172" y="1600200"/>
            <a:ext cx="3199655" cy="4525963"/>
          </a:xfrm>
        </p:spPr>
      </p:pic>
      <p:sp>
        <p:nvSpPr>
          <p:cNvPr id="5" name="ZoneTexte 4"/>
          <p:cNvSpPr txBox="1"/>
          <p:nvPr/>
        </p:nvSpPr>
        <p:spPr>
          <a:xfrm>
            <a:off x="357158" y="1643050"/>
            <a:ext cx="235745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FR"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Comment dois - je m’habiller pour aller à l’école?</a:t>
            </a:r>
            <a:endParaRPr lang="fr-FR"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Quelle tenue pour faire de l’EPS?</a:t>
            </a:r>
            <a:endParaRPr lang="fr-FR" dirty="0">
              <a:solidFill>
                <a:srgbClr val="0070C0"/>
              </a:solidFill>
            </a:endParaRPr>
          </a:p>
        </p:txBody>
      </p:sp>
      <p:pic>
        <p:nvPicPr>
          <p:cNvPr id="5" name="Espace réservé du contenu 4" descr="Sans titre-6.jpg"/>
          <p:cNvPicPr>
            <a:picLocks noGrp="1" noChangeAspect="1"/>
          </p:cNvPicPr>
          <p:nvPr>
            <p:ph idx="1"/>
          </p:nvPr>
        </p:nvPicPr>
        <p:blipFill>
          <a:blip r:embed="rId2"/>
          <a:stretch>
            <a:fillRect/>
          </a:stretch>
        </p:blipFill>
        <p:spPr>
          <a:xfrm>
            <a:off x="2972172" y="1600200"/>
            <a:ext cx="3199655" cy="4525963"/>
          </a:xfr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776</Words>
  <Application>Microsoft Office PowerPoint</Application>
  <PresentationFormat>Affichage à l'écran (4:3)</PresentationFormat>
  <Paragraphs>128</Paragraphs>
  <Slides>21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Times New Roman</vt:lpstr>
      <vt:lpstr>Wingdings</vt:lpstr>
      <vt:lpstr>Thème Office</vt:lpstr>
      <vt:lpstr>Livret personnel en EPS</vt:lpstr>
      <vt:lpstr>Identité propre</vt:lpstr>
      <vt:lpstr>Vers une identité sociale</vt:lpstr>
      <vt:lpstr>Se connaitre aujourd’hui?</vt:lpstr>
      <vt:lpstr>Mon capital santé</vt:lpstr>
      <vt:lpstr>Mon alimentation pour débuter la journée</vt:lpstr>
      <vt:lpstr>EPS : essai de définition</vt:lpstr>
      <vt:lpstr>Réflexion sur la tenue  vestimentaire lexique, tri et catégorisation </vt:lpstr>
      <vt:lpstr>Quelle tenue pour faire de l’EPS?</vt:lpstr>
      <vt:lpstr>Présentation PowerPoint</vt:lpstr>
      <vt:lpstr>Construction du projet EPS avec la classe</vt:lpstr>
      <vt:lpstr>Compétences et activités</vt:lpstr>
      <vt:lpstr>Représentation des Compétences</vt:lpstr>
      <vt:lpstr>Travail autour des actions, utilisation du  « Je »</vt:lpstr>
      <vt:lpstr>Suite, avec différentes écritures</vt:lpstr>
      <vt:lpstr>Présentation PowerPoint</vt:lpstr>
      <vt:lpstr>Pouvoir ajuster son action , par la connaissance de ses possibles : Exemple de fiches de score en course longue</vt:lpstr>
      <vt:lpstr>Faire comprendre : Autre exemple avec l’idée d’insister sur la notion d’endurance</vt:lpstr>
      <vt:lpstr>Prise de conscience : Fiche permettant à l'élève une analyse des effets de l’effort sur son corps</vt:lpstr>
      <vt:lpstr>Mise en projet : Fiche permettant à l’élève de réguler son effort  en choisissant 2 ou 3 items sur lesquels il va   travailler pour s’améliorer</vt:lpstr>
      <vt:lpstr>Je lis , je dessine, je cherche: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Livret de compétence en EPS</dc:title>
  <dc:creator> </dc:creator>
  <cp:lastModifiedBy>Marie-Claude Cintrat</cp:lastModifiedBy>
  <cp:revision>13</cp:revision>
  <dcterms:created xsi:type="dcterms:W3CDTF">2011-11-26T16:39:04Z</dcterms:created>
  <dcterms:modified xsi:type="dcterms:W3CDTF">2020-06-05T18:13:25Z</dcterms:modified>
</cp:coreProperties>
</file>