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70" r:id="rId2"/>
    <p:sldId id="269" r:id="rId3"/>
    <p:sldId id="273" r:id="rId4"/>
    <p:sldId id="272" r:id="rId5"/>
    <p:sldId id="271" r:id="rId6"/>
  </p:sldIdLst>
  <p:sldSz cx="18288000" cy="10287000"/>
  <p:notesSz cx="6858000" cy="9144000"/>
  <p:embeddedFontLst>
    <p:embeddedFont>
      <p:font typeface="Mongolian Baiti" panose="03000500000000000000" pitchFamily="66" charset="0"/>
      <p:regular r:id="rId7"/>
    </p:embeddedFont>
    <p:embeddedFont>
      <p:font typeface="Calibri" panose="020F0502020204030204" pitchFamily="34" charset="0"/>
      <p:regular r:id="rId8"/>
      <p:bold r:id="rId9"/>
      <p:italic r:id="rId10"/>
      <p:boldItalic r:id="rId11"/>
    </p:embeddedFont>
    <p:embeddedFont>
      <p:font typeface="Bookman Old Style" panose="02050604050505020204" pitchFamily="18" charset="0"/>
      <p:regular r:id="rId12"/>
      <p:bold r:id="rId13"/>
      <p:italic r:id="rId14"/>
      <p:boldItalic r:id="rId15"/>
    </p:embeddedFont>
    <p:embeddedFont>
      <p:font typeface="Ametist " panose="02000503020000020003" pitchFamily="2" charset="0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4" d="100"/>
          <a:sy n="44" d="100"/>
        </p:scale>
        <p:origin x="65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8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0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font" Target="fonts/font9.fntdata"/><Relationship Id="rId10" Type="http://schemas.openxmlformats.org/officeDocument/2006/relationships/font" Target="fonts/font4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Word_97_20031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с одним скругленным углом 2"/>
          <p:cNvSpPr/>
          <p:nvPr/>
        </p:nvSpPr>
        <p:spPr>
          <a:xfrm>
            <a:off x="9906000" y="1281793"/>
            <a:ext cx="2819400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4000" b="1" i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армия</a:t>
            </a:r>
            <a:endParaRPr lang="ru-RU" sz="4000" b="1" i="1" dirty="0"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4" name="Прямоугольник с одним скругленным углом 3"/>
          <p:cNvSpPr/>
          <p:nvPr/>
        </p:nvSpPr>
        <p:spPr>
          <a:xfrm>
            <a:off x="9895114" y="2182585"/>
            <a:ext cx="2830286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Ametist " panose="02000503020000020003" pitchFamily="2" charset="0"/>
                <a:cs typeface="Mongolian Baiti" panose="03000500000000000000" pitchFamily="66" charset="0"/>
              </a:rPr>
              <a:t> </a:t>
            </a:r>
            <a:r>
              <a:rPr lang="ru-RU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финансы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с одним скругленным углом 4"/>
          <p:cNvSpPr/>
          <p:nvPr/>
        </p:nvSpPr>
        <p:spPr>
          <a:xfrm>
            <a:off x="2514600" y="277586"/>
            <a:ext cx="7391400" cy="802822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 </a:t>
            </a:r>
            <a:r>
              <a:rPr lang="ru-RU" sz="5400" b="1" dirty="0" smtClean="0">
                <a:solidFill>
                  <a:srgbClr val="002060"/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Реформы в Иране</a:t>
            </a:r>
            <a:endParaRPr lang="ru-RU" sz="16600" b="1" dirty="0">
              <a:solidFill>
                <a:srgbClr val="002060"/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685800" y="1953981"/>
            <a:ext cx="4724400" cy="24765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 1919 – 1921 гг. –</a:t>
            </a:r>
          </a:p>
          <a:p>
            <a:pPr algn="ctr"/>
            <a:r>
              <a:rPr lang="ru-RU" sz="3200" b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 Иран оккупирован</a:t>
            </a:r>
          </a:p>
          <a:p>
            <a:pPr algn="ctr"/>
            <a:r>
              <a:rPr lang="ru-RU" sz="4400" b="1" dirty="0">
                <a:latin typeface="Bookman Old Style" panose="02050604050505020204" pitchFamily="18" charset="0"/>
                <a:cs typeface="Mongolian Baiti" panose="03000500000000000000" pitchFamily="66" charset="0"/>
              </a:rPr>
              <a:t>?</a:t>
            </a:r>
            <a:endParaRPr lang="ru-RU" sz="11500" b="1" dirty="0"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7" name="Правая фигурная скобка 6"/>
          <p:cNvSpPr/>
          <p:nvPr/>
        </p:nvSpPr>
        <p:spPr>
          <a:xfrm>
            <a:off x="8534400" y="1847845"/>
            <a:ext cx="1066800" cy="2476500"/>
          </a:xfrm>
          <a:prstGeom prst="rightBrace">
            <a:avLst>
              <a:gd name="adj1" fmla="val 20578"/>
              <a:gd name="adj2" fmla="val 49015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с одним скругленным углом 8"/>
          <p:cNvSpPr/>
          <p:nvPr/>
        </p:nvSpPr>
        <p:spPr>
          <a:xfrm>
            <a:off x="9862457" y="3116033"/>
            <a:ext cx="5029200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i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внешняя торговля</a:t>
            </a:r>
            <a:endParaRPr lang="ru-RU" sz="3600" b="1" i="1" dirty="0"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10" name="Прямоугольник с одним скругленным углом 9"/>
          <p:cNvSpPr/>
          <p:nvPr/>
        </p:nvSpPr>
        <p:spPr>
          <a:xfrm>
            <a:off x="9862457" y="4049481"/>
            <a:ext cx="3886200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4400" b="1" dirty="0" smtClean="0">
                <a:latin typeface="Ametist " panose="02000503020000020003" pitchFamily="2" charset="0"/>
                <a:cs typeface="Mongolian Baiti" panose="03000500000000000000" pitchFamily="66" charset="0"/>
              </a:rPr>
              <a:t> </a:t>
            </a:r>
            <a:r>
              <a:rPr lang="ru-RU" sz="3600" b="1" i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другие сферы</a:t>
            </a:r>
            <a:endParaRPr lang="ru-RU" sz="3600" b="1" i="1" dirty="0"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5736770" y="2811230"/>
            <a:ext cx="3026229" cy="884469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4000" b="1" i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контроль</a:t>
            </a:r>
            <a:endParaRPr lang="ru-RU" sz="4000" b="1" i="1" dirty="0"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12" name="Прямоугольник с одним скругленным углом 11"/>
          <p:cNvSpPr/>
          <p:nvPr/>
        </p:nvSpPr>
        <p:spPr>
          <a:xfrm>
            <a:off x="1371600" y="5448300"/>
            <a:ext cx="2819400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Ametist " panose="02000503020000020003" pitchFamily="2" charset="0"/>
                <a:cs typeface="Mongolian Baiti" panose="03000500000000000000" pitchFamily="66" charset="0"/>
              </a:rPr>
              <a:t>  </a:t>
            </a:r>
            <a:r>
              <a:rPr lang="ru-RU" sz="3600" b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 1925 г.</a:t>
            </a:r>
            <a:endParaRPr lang="ru-RU" sz="3600" b="1" dirty="0"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13" name="Прямоугольник с одним скругленным углом 12"/>
          <p:cNvSpPr/>
          <p:nvPr/>
        </p:nvSpPr>
        <p:spPr>
          <a:xfrm>
            <a:off x="6553200" y="5421079"/>
            <a:ext cx="2819400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latin typeface="Ametist " panose="02000503020000020003" pitchFamily="2" charset="0"/>
                <a:cs typeface="Mongolian Baiti" panose="03000500000000000000" pitchFamily="66" charset="0"/>
              </a:rPr>
              <a:t>?</a:t>
            </a:r>
            <a:endParaRPr lang="ru-RU" sz="4400" b="1" dirty="0"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14" name="Прямоугольник с одним скругленным углом 13"/>
          <p:cNvSpPr/>
          <p:nvPr/>
        </p:nvSpPr>
        <p:spPr>
          <a:xfrm>
            <a:off x="12181114" y="5421079"/>
            <a:ext cx="2819400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Пехлеви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трелка вправо с вырезом 14"/>
          <p:cNvSpPr/>
          <p:nvPr/>
        </p:nvSpPr>
        <p:spPr>
          <a:xfrm>
            <a:off x="4343400" y="5600694"/>
            <a:ext cx="2057399" cy="337456"/>
          </a:xfrm>
          <a:prstGeom prst="notchedRight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с вырезом 15"/>
          <p:cNvSpPr/>
          <p:nvPr/>
        </p:nvSpPr>
        <p:spPr>
          <a:xfrm>
            <a:off x="9677401" y="5687770"/>
            <a:ext cx="2057399" cy="337456"/>
          </a:xfrm>
          <a:prstGeom prst="notchedRight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с одним скругленным углом 16"/>
          <p:cNvSpPr/>
          <p:nvPr/>
        </p:nvSpPr>
        <p:spPr>
          <a:xfrm>
            <a:off x="2247899" y="7581900"/>
            <a:ext cx="3124200" cy="17526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Ametist " panose="02000503020000020003" pitchFamily="2" charset="0"/>
                <a:cs typeface="Mongolian Baiti" panose="03000500000000000000" pitchFamily="66" charset="0"/>
              </a:rPr>
              <a:t> </a:t>
            </a:r>
            <a:r>
              <a:rPr lang="ru-RU" sz="3600" b="1" i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 Реза-шах-Пехлеви</a:t>
            </a:r>
            <a:endParaRPr lang="ru-RU" sz="3600" b="1" i="1" dirty="0"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18" name="Прямоугольник с одним скругленным углом 17"/>
          <p:cNvSpPr/>
          <p:nvPr/>
        </p:nvSpPr>
        <p:spPr>
          <a:xfrm>
            <a:off x="7511139" y="7007651"/>
            <a:ext cx="7380518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i="1" dirty="0" smtClean="0">
                <a:solidFill>
                  <a:schemeClr val="accent3">
                    <a:lumMod val="50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 личная ……………………….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19" name="Прямоугольник с одним скругленным углом 18"/>
          <p:cNvSpPr/>
          <p:nvPr/>
        </p:nvSpPr>
        <p:spPr>
          <a:xfrm>
            <a:off x="7511139" y="8047272"/>
            <a:ext cx="7380518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i="1" dirty="0" smtClean="0">
                <a:solidFill>
                  <a:schemeClr val="accent3">
                    <a:lumMod val="50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  Персия 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20" name="Прямоугольник с одним скругленным углом 19"/>
          <p:cNvSpPr/>
          <p:nvPr/>
        </p:nvSpPr>
        <p:spPr>
          <a:xfrm>
            <a:off x="7511139" y="9086893"/>
            <a:ext cx="7380518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i="1" dirty="0" smtClean="0">
                <a:solidFill>
                  <a:schemeClr val="accent3">
                    <a:lumMod val="50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 Реформы - ?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>
            <a:off x="9906000" y="8458200"/>
            <a:ext cx="1371600" cy="0"/>
          </a:xfrm>
          <a:prstGeom prst="straightConnector1">
            <a:avLst/>
          </a:prstGeom>
          <a:ln w="3810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авая фигурная скобка 23"/>
          <p:cNvSpPr/>
          <p:nvPr/>
        </p:nvSpPr>
        <p:spPr>
          <a:xfrm>
            <a:off x="6019800" y="7094807"/>
            <a:ext cx="1066800" cy="2476500"/>
          </a:xfrm>
          <a:prstGeom prst="rightBrace">
            <a:avLst>
              <a:gd name="adj1" fmla="val 20578"/>
              <a:gd name="adj2" fmla="val 49015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одним скругленным углом 24"/>
          <p:cNvSpPr/>
          <p:nvPr/>
        </p:nvSpPr>
        <p:spPr>
          <a:xfrm>
            <a:off x="14325600" y="250323"/>
            <a:ext cx="3429000" cy="2266942"/>
          </a:xfrm>
          <a:prstGeom prst="round1Rect">
            <a:avLst/>
          </a:prstGeom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  <a:latin typeface="Ametist " panose="02000503020000020003" pitchFamily="2" charset="0"/>
                <a:cs typeface="Mongolian Baiti" panose="03000500000000000000" pitchFamily="66" charset="0"/>
              </a:rPr>
              <a:t>  </a:t>
            </a:r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 </a:t>
            </a:r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 </a:t>
            </a:r>
            <a:r>
              <a:rPr lang="ru-RU" sz="3600" b="1" i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Устно заполните пропуски и ? </a:t>
            </a:r>
            <a:endParaRPr lang="ru-RU" sz="3600" b="1" i="1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75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9012031"/>
              </p:ext>
            </p:extLst>
          </p:nvPr>
        </p:nvGraphicFramePr>
        <p:xfrm>
          <a:off x="838200" y="1714499"/>
          <a:ext cx="15392399" cy="6477003"/>
        </p:xfrm>
        <a:graphic>
          <a:graphicData uri="http://schemas.openxmlformats.org/drawingml/2006/table">
            <a:tbl>
              <a:tblPr firstRow="1" firstCol="1" bandRow="1"/>
              <a:tblGrid>
                <a:gridCol w="5286524"/>
                <a:gridCol w="5286524"/>
                <a:gridCol w="4819351"/>
              </a:tblGrid>
              <a:tr h="26264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36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ходе войны поддержали Антигитлеровскую  коалицию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0108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Нейтральные государства мусульманского мира в годы Второй мировой войны</a:t>
                      </a:r>
                      <a:endParaRPr lang="ru-RU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Т….</a:t>
                      </a:r>
                      <a:endParaRPr lang="ru-RU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01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И…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01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А….</a:t>
                      </a:r>
                      <a:endParaRPr lang="ru-RU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02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Е….</a:t>
                      </a:r>
                      <a:endParaRPr lang="ru-RU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Прямоугольник с одним скругленным углом 6"/>
          <p:cNvSpPr/>
          <p:nvPr/>
        </p:nvSpPr>
        <p:spPr>
          <a:xfrm>
            <a:off x="3048000" y="495300"/>
            <a:ext cx="10744200" cy="802822"/>
          </a:xfrm>
          <a:prstGeom prst="round1Rect">
            <a:avLst/>
          </a:prstGeom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accent4">
                    <a:lumMod val="50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 </a:t>
            </a:r>
            <a:r>
              <a:rPr lang="ru-RU" sz="6000" b="1" dirty="0" smtClean="0">
                <a:solidFill>
                  <a:schemeClr val="accent4">
                    <a:lumMod val="50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Заполните таблицу</a:t>
            </a:r>
            <a:endParaRPr lang="ru-RU" sz="19900" b="1" dirty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96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2068079"/>
              </p:ext>
            </p:extLst>
          </p:nvPr>
        </p:nvGraphicFramePr>
        <p:xfrm>
          <a:off x="0" y="132899"/>
          <a:ext cx="15293976" cy="10154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" r:id="rId3" imgW="10433848" imgH="6927848" progId="Word.Document.8">
                  <p:embed/>
                </p:oleObj>
              </mc:Choice>
              <mc:Fallback>
                <p:oleObj name="Document" r:id="rId3" imgW="10433848" imgH="6927848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132899"/>
                        <a:ext cx="15293976" cy="101541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с одним скругленным углом 3"/>
          <p:cNvSpPr/>
          <p:nvPr/>
        </p:nvSpPr>
        <p:spPr>
          <a:xfrm>
            <a:off x="15293976" y="1485900"/>
            <a:ext cx="2765424" cy="8001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С помощью логико-смысловой модели и текста на с. 92 – 93 учебного пособия подумайте, каким образом </a:t>
            </a:r>
            <a:r>
              <a:rPr lang="ru-RU" sz="2800" b="1" i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А</a:t>
            </a:r>
            <a:r>
              <a:rPr lang="ru-RU" sz="2800" b="1" i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фгани-стан  добился своей </a:t>
            </a:r>
            <a:r>
              <a:rPr lang="ru-RU" sz="2800" b="1" i="1" dirty="0" err="1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независи</a:t>
            </a:r>
            <a:r>
              <a:rPr lang="ru-RU" sz="2800" b="1" i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-мости? </a:t>
            </a:r>
            <a:endParaRPr lang="ru-RU" sz="2800" b="1" i="1" dirty="0"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59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2927705"/>
              </p:ext>
            </p:extLst>
          </p:nvPr>
        </p:nvGraphicFramePr>
        <p:xfrm>
          <a:off x="838200" y="2552700"/>
          <a:ext cx="15392399" cy="4817620"/>
        </p:xfrm>
        <a:graphic>
          <a:graphicData uri="http://schemas.openxmlformats.org/drawingml/2006/table">
            <a:tbl>
              <a:tblPr firstRow="1" firstCol="1" bandRow="1"/>
              <a:tblGrid>
                <a:gridCol w="2057400"/>
                <a:gridCol w="3048000"/>
                <a:gridCol w="10286999"/>
              </a:tblGrid>
              <a:tr h="1295400"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Дата</a:t>
                      </a:r>
                      <a:r>
                        <a:rPr lang="ru-RU" sz="3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Событие </a:t>
                      </a:r>
                      <a:endParaRPr lang="ru-RU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090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1882 г.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9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1919 г.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0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1921 г.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5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1922 г.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300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4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1923 г.</a:t>
                      </a:r>
                      <a:endParaRPr lang="ru-RU" sz="4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Прямоугольник с одним скругленным углом 6"/>
          <p:cNvSpPr/>
          <p:nvPr/>
        </p:nvSpPr>
        <p:spPr>
          <a:xfrm>
            <a:off x="533400" y="495300"/>
            <a:ext cx="16002000" cy="802822"/>
          </a:xfrm>
          <a:prstGeom prst="round1Rect">
            <a:avLst/>
          </a:prstGeom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accent4">
                    <a:lumMod val="50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 </a:t>
            </a:r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Заполните таблицу «Борьба </a:t>
            </a:r>
            <a:r>
              <a:rPr lang="ru-RU" sz="4000" b="1" dirty="0">
                <a:solidFill>
                  <a:schemeClr val="accent4">
                    <a:lumMod val="50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Е</a:t>
            </a:r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гипта за независимость»</a:t>
            </a:r>
            <a:endParaRPr lang="ru-RU" sz="9600" b="1" dirty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4" name="Прямоугольник с одним скругленным углом 3"/>
          <p:cNvSpPr/>
          <p:nvPr/>
        </p:nvSpPr>
        <p:spPr>
          <a:xfrm>
            <a:off x="3048000" y="7505700"/>
            <a:ext cx="13258800" cy="762000"/>
          </a:xfrm>
          <a:prstGeom prst="round1Rect">
            <a:avLst/>
          </a:prstGeom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Вывод: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79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одним скругленным углом 3"/>
          <p:cNvSpPr/>
          <p:nvPr/>
        </p:nvSpPr>
        <p:spPr>
          <a:xfrm>
            <a:off x="947058" y="130360"/>
            <a:ext cx="16002000" cy="802822"/>
          </a:xfrm>
          <a:prstGeom prst="round1Rect">
            <a:avLst/>
          </a:prstGeom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accent4">
                    <a:lumMod val="50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 </a:t>
            </a:r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Продолжите кластер, с. 94 учебного пособия</a:t>
            </a:r>
            <a:endParaRPr lang="ru-RU" sz="9600" b="1" dirty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5" name="Прямоугольник с одним скругленным углом 4"/>
          <p:cNvSpPr/>
          <p:nvPr/>
        </p:nvSpPr>
        <p:spPr>
          <a:xfrm>
            <a:off x="5638800" y="1336222"/>
            <a:ext cx="6248400" cy="1597478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 </a:t>
            </a:r>
            <a:r>
              <a:rPr lang="en-US" sz="4400" b="1" dirty="0" smtClean="0">
                <a:solidFill>
                  <a:schemeClr val="tx1"/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I </a:t>
            </a:r>
            <a:r>
              <a:rPr lang="ru-RU" sz="4400" b="1" dirty="0" smtClean="0">
                <a:solidFill>
                  <a:schemeClr val="tx1"/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половина ХХ в. - ислам</a:t>
            </a:r>
            <a:endParaRPr lang="ru-RU" sz="8000" b="1" dirty="0">
              <a:solidFill>
                <a:schemeClr val="tx1"/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2057400" y="4457700"/>
            <a:ext cx="5334000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фундаментализм</a:t>
            </a:r>
            <a:endParaRPr lang="ru-RU" sz="2800" b="1" i="1" dirty="0"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7" name="Прямоугольник с одним скругленным углом 6"/>
          <p:cNvSpPr/>
          <p:nvPr/>
        </p:nvSpPr>
        <p:spPr>
          <a:xfrm>
            <a:off x="10668000" y="4457700"/>
            <a:ext cx="4419600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реформизм</a:t>
            </a:r>
            <a:endParaRPr lang="ru-RU" sz="2800" b="1" i="1" dirty="0"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8" name="Стрелка вправо с вырезом 7"/>
          <p:cNvSpPr/>
          <p:nvPr/>
        </p:nvSpPr>
        <p:spPr>
          <a:xfrm rot="8496709">
            <a:off x="5573416" y="3543299"/>
            <a:ext cx="1480457" cy="304800"/>
          </a:xfrm>
          <a:prstGeom prst="notchedRight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с вырезом 8"/>
          <p:cNvSpPr/>
          <p:nvPr/>
        </p:nvSpPr>
        <p:spPr>
          <a:xfrm rot="2053046">
            <a:off x="10449169" y="3543299"/>
            <a:ext cx="1480457" cy="304800"/>
          </a:xfrm>
          <a:prstGeom prst="notchedRight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с вырезом 9"/>
          <p:cNvSpPr/>
          <p:nvPr/>
        </p:nvSpPr>
        <p:spPr>
          <a:xfrm rot="5400000">
            <a:off x="3984171" y="5914204"/>
            <a:ext cx="1480457" cy="304800"/>
          </a:xfrm>
          <a:prstGeom prst="notchedRight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с вырезом 10"/>
          <p:cNvSpPr/>
          <p:nvPr/>
        </p:nvSpPr>
        <p:spPr>
          <a:xfrm rot="5400000">
            <a:off x="12137572" y="6027252"/>
            <a:ext cx="1480457" cy="304800"/>
          </a:xfrm>
          <a:prstGeom prst="notchedRight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с одним скругленным углом 11"/>
          <p:cNvSpPr/>
          <p:nvPr/>
        </p:nvSpPr>
        <p:spPr>
          <a:xfrm>
            <a:off x="3943349" y="7113986"/>
            <a:ext cx="1562100" cy="762000"/>
          </a:xfrm>
          <a:prstGeom prst="round1Rect">
            <a:avLst/>
          </a:prstGeom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Ametist " panose="02000503020000020003" pitchFamily="2" charset="0"/>
                <a:cs typeface="Mongolian Baiti" panose="03000500000000000000" pitchFamily="66" charset="0"/>
              </a:rPr>
              <a:t> </a:t>
            </a:r>
            <a:r>
              <a:rPr lang="ru-RU" sz="5400" b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?</a:t>
            </a:r>
            <a:endParaRPr lang="ru-RU" sz="5400" b="1" dirty="0"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13" name="Прямоугольник с одним скругленным углом 12"/>
          <p:cNvSpPr/>
          <p:nvPr/>
        </p:nvSpPr>
        <p:spPr>
          <a:xfrm>
            <a:off x="12096750" y="7048500"/>
            <a:ext cx="1562100" cy="762000"/>
          </a:xfrm>
          <a:prstGeom prst="round1Rect">
            <a:avLst/>
          </a:prstGeom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Ametist " panose="02000503020000020003" pitchFamily="2" charset="0"/>
                <a:cs typeface="Mongolian Baiti" panose="03000500000000000000" pitchFamily="66" charset="0"/>
              </a:rPr>
              <a:t> </a:t>
            </a:r>
            <a:r>
              <a:rPr lang="ru-RU" sz="5400" b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?</a:t>
            </a:r>
            <a:endParaRPr lang="ru-RU" sz="5400" b="1" dirty="0"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14" name="Прямоугольник с одним скругленным углом 13"/>
          <p:cNvSpPr/>
          <p:nvPr/>
        </p:nvSpPr>
        <p:spPr>
          <a:xfrm>
            <a:off x="914400" y="8455478"/>
            <a:ext cx="16611600" cy="1267645"/>
          </a:xfrm>
          <a:prstGeom prst="round1Rect">
            <a:avLst/>
          </a:prstGeom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600" b="1" i="1" dirty="0" smtClean="0">
                <a:latin typeface="Ametist " panose="02000503020000020003" pitchFamily="2" charset="0"/>
                <a:cs typeface="Mongolian Baiti" panose="03000500000000000000" pitchFamily="66" charset="0"/>
              </a:rPr>
              <a:t> </a:t>
            </a:r>
            <a:r>
              <a:rPr lang="ru-RU" sz="3600" b="1" i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  </a:t>
            </a:r>
            <a:r>
              <a:rPr lang="ru-RU" sz="3200" b="1" i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Кратко приведите примеры влияния ислама на социально-политическую и культурную жизнь мусульманских стран.</a:t>
            </a:r>
            <a:endParaRPr lang="ru-RU" sz="2400" b="1" i="1" dirty="0"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243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169</Words>
  <Application>Microsoft Office PowerPoint</Application>
  <PresentationFormat>Произвольный</PresentationFormat>
  <Paragraphs>51</Paragraphs>
  <Slides>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3" baseType="lpstr">
      <vt:lpstr>Arial</vt:lpstr>
      <vt:lpstr>Mongolian Baiti</vt:lpstr>
      <vt:lpstr>Calibri</vt:lpstr>
      <vt:lpstr>Bookman Old Style</vt:lpstr>
      <vt:lpstr>Ametist </vt:lpstr>
      <vt:lpstr>Times New Roman</vt:lpstr>
      <vt:lpstr>Office Theme</vt:lpstr>
      <vt:lpstr>Документ Microsoft Word 97–2003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Гражданская война  1432-1439 гг.</dc:title>
  <dc:creator>Илья</dc:creator>
  <cp:lastModifiedBy>Пользователь</cp:lastModifiedBy>
  <cp:revision>44</cp:revision>
  <dcterms:created xsi:type="dcterms:W3CDTF">2006-08-16T00:00:00Z</dcterms:created>
  <dcterms:modified xsi:type="dcterms:W3CDTF">2020-04-22T19:09:15Z</dcterms:modified>
  <dc:identifier>DAD2y--5D50</dc:identifier>
</cp:coreProperties>
</file>