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70" r:id="rId3"/>
    <p:sldId id="271" r:id="rId4"/>
    <p:sldId id="272" r:id="rId5"/>
    <p:sldId id="273" r:id="rId6"/>
    <p:sldId id="274" r:id="rId7"/>
    <p:sldId id="275" r:id="rId8"/>
  </p:sldIdLst>
  <p:sldSz cx="18288000" cy="10287000"/>
  <p:notesSz cx="6858000" cy="9144000"/>
  <p:embeddedFontLst>
    <p:embeddedFont>
      <p:font typeface="Ametist " panose="02000503020000020003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ookman Old Style" panose="0205060405050502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33392600118532E-2"/>
          <c:y val="1.2334547102191113E-2"/>
          <c:w val="0.9231623063246126"/>
          <c:h val="0.80410507193003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noFill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775D003A-6783-4053-B7E0-ECF8D54FB3D2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sz="2400" dirty="0" smtClean="0"/>
                      <a:t>млрд долларов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2BA1818-6696-469B-AF67-500658654F3A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</a:t>
                    </a:r>
                    <a:r>
                      <a:rPr lang="ru-RU" sz="2400" smtClean="0"/>
                      <a:t>млрд долларов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 1914 г.</c:v>
                </c:pt>
                <c:pt idx="1">
                  <c:v> 1929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1.65</c:v>
                </c:pt>
                <c:pt idx="1">
                  <c:v>5.43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242648592"/>
        <c:axId val="242648984"/>
      </c:barChart>
      <c:catAx>
        <c:axId val="24264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2648984"/>
        <c:crosses val="autoZero"/>
        <c:auto val="1"/>
        <c:lblAlgn val="ctr"/>
        <c:lblOffset val="100"/>
        <c:noMultiLvlLbl val="0"/>
      </c:catAx>
      <c:valAx>
        <c:axId val="242648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64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9147404961476565E-2"/>
          <c:y val="7.6255764679334204E-2"/>
          <c:w val="0.51632884599102535"/>
          <c:h val="9.3697194734558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36831"/>
            <a:ext cx="9220200" cy="9220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674" y="74950"/>
            <a:ext cx="17612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Политические лидеры.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Какие страны </a:t>
            </a:r>
            <a: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Латинской Америки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они представляли?</a:t>
            </a:r>
            <a:endParaRPr lang="ru-RU" sz="3200" b="1" i="1" dirty="0" smtClean="0">
              <a:solidFill>
                <a:srgbClr val="002060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75" y="4000500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Жетулиу</a:t>
            </a:r>
            <a:r>
              <a:rPr lang="ru-RU" sz="3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Варгас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16449" y="4000500"/>
            <a:ext cx="5049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Иполито</a:t>
            </a:r>
            <a:r>
              <a:rPr lang="ru-RU" sz="4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Иригойен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6245" y="8610481"/>
            <a:ext cx="28937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Ласаро</a:t>
            </a:r>
            <a:r>
              <a:rPr lang="ru-RU" sz="4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Карденас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49300" y="9174353"/>
            <a:ext cx="3849131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Хуан </a:t>
            </a:r>
            <a:r>
              <a:rPr lang="ru-RU" sz="48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Перон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7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>
            <a:off x="10287000" y="1515835"/>
            <a:ext cx="5638800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суверенитет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4267200" y="2491466"/>
            <a:ext cx="11658600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  </a:t>
            </a:r>
            <a:r>
              <a:rPr lang="ru-RU" sz="28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экономическая зависимость от иностранного капитала</a:t>
            </a:r>
            <a:endParaRPr lang="ru-RU" sz="2400" b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752600" y="530678"/>
            <a:ext cx="14173200" cy="802822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Социально-экономическое  развитие  Латинской Америки</a:t>
            </a:r>
            <a:endParaRPr lang="ru-RU" sz="8000" b="1" dirty="0">
              <a:solidFill>
                <a:srgbClr val="00B050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9318171" y="1333500"/>
            <a:ext cx="914400" cy="990600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189516" y="1333500"/>
            <a:ext cx="1055913" cy="1888671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073728" y="3894361"/>
            <a:ext cx="4386944" cy="971551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 </a:t>
            </a:r>
            <a:r>
              <a:rPr lang="ru-RU" sz="3600" b="1" i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рост экспорта</a:t>
            </a:r>
            <a:endParaRPr lang="ru-RU" sz="3600" b="1" i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543800" y="3863066"/>
            <a:ext cx="8382000" cy="971551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 </a:t>
            </a:r>
            <a:r>
              <a:rPr lang="ru-RU" sz="3600" b="1" i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развитие  промышленности</a:t>
            </a:r>
            <a:endParaRPr lang="ru-RU" sz="3600" b="1" i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513032" y="4106525"/>
            <a:ext cx="978408" cy="484632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990602" y="1333501"/>
            <a:ext cx="1083126" cy="3046636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2073728" y="5718971"/>
            <a:ext cx="4724400" cy="3082129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Либеральные реформы</a:t>
            </a:r>
            <a:endParaRPr lang="ru-RU" sz="11500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7491440" y="6021785"/>
            <a:ext cx="1066800" cy="2476500"/>
          </a:xfrm>
          <a:prstGeom prst="rightBrace">
            <a:avLst>
              <a:gd name="adj1" fmla="val 20578"/>
              <a:gd name="adj2" fmla="val 49015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8839200" y="5444217"/>
            <a:ext cx="5257800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А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……………………….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8855529" y="6358562"/>
            <a:ext cx="5241471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М ……………………….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8860971" y="7238833"/>
            <a:ext cx="5236029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Б ……………………….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8866415" y="8305633"/>
            <a:ext cx="5230585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Ч ……………………….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470252" y="9018807"/>
            <a:ext cx="16598548" cy="969461"/>
          </a:xfrm>
          <a:prstGeom prst="round1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Охарактеризуйте социально-экономическое развитие Латинской Америки. Где проводились либеральные реформы?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706" t="10416" r="17647" b="12501"/>
          <a:stretch/>
        </p:blipFill>
        <p:spPr>
          <a:xfrm>
            <a:off x="2046072" y="1776097"/>
            <a:ext cx="14870327" cy="83363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000" y="5443"/>
            <a:ext cx="1684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Используя картосхему,  расскажите,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на каких экспортных товарах специализировались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страны Латинской Америки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53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66700"/>
            <a:ext cx="1630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Как повлиял мировой экономический кризис на страны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Латинской Америки?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823" t="46875" r="3529" b="32031"/>
          <a:stretch/>
        </p:blipFill>
        <p:spPr>
          <a:xfrm>
            <a:off x="224837" y="1610684"/>
            <a:ext cx="17584326" cy="2389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4300" y="4657635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3743325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1930 г. – снижение уровня экспорта на 50 %;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743325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развитие новых отраслей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82" t="48562" r="8235" b="38541"/>
          <a:stretch/>
        </p:blipFill>
        <p:spPr>
          <a:xfrm>
            <a:off x="272980" y="6591300"/>
            <a:ext cx="1797147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90500"/>
            <a:ext cx="1531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Какова была политика США в отношении стран</a:t>
            </a:r>
            <a:endParaRPr lang="ru-RU" sz="3600" b="1" i="1" dirty="0">
              <a:solidFill>
                <a:srgbClr val="002060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lvl="0" algn="ctr"/>
            <a:r>
              <a:rPr lang="ru-RU" sz="3600" b="1" i="1" dirty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Латинской Америки?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533400" y="1790700"/>
            <a:ext cx="4724400" cy="192405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политика «большой дубинки»</a:t>
            </a:r>
            <a:endParaRPr lang="ru-RU" sz="8000" b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0591800" y="1790700"/>
            <a:ext cx="4724400" cy="192405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политика «доброго соседа»</a:t>
            </a:r>
            <a:endParaRPr lang="ru-RU" sz="8000" b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6417128" y="2066925"/>
            <a:ext cx="2819400" cy="13716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 середина </a:t>
            </a:r>
          </a:p>
          <a:p>
            <a:pPr algn="ctr"/>
            <a:r>
              <a:rPr lang="ru-RU" sz="32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1930-х гг.</a:t>
            </a:r>
            <a:endParaRPr lang="ru-RU" sz="8000" b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9312728" y="2673805"/>
            <a:ext cx="1083128" cy="280302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10800000">
            <a:off x="5295900" y="2748648"/>
            <a:ext cx="1083128" cy="280302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2420600" y="4914900"/>
            <a:ext cx="5257800" cy="2286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  </a:t>
            </a:r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Отказ от военной силы;</a:t>
            </a:r>
          </a:p>
          <a:p>
            <a:pPr algn="just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  Экономические рычаги давления.</a:t>
            </a:r>
          </a:p>
          <a:p>
            <a:pPr algn="just"/>
            <a:endParaRPr lang="ru-RU" sz="2800" b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12573000" y="4996542"/>
            <a:ext cx="381000" cy="3810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2573000" y="5951764"/>
            <a:ext cx="381000" cy="3810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838200" y="4311925"/>
            <a:ext cx="9753600" cy="5251175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algn="just"/>
            <a:endParaRPr lang="ru-RU" sz="3200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algn="just"/>
            <a:endParaRPr lang="ru-RU" sz="3200" dirty="0" smtClean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algn="just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Прочитайте документ «Из Первой инаугурационной речи президента США Ф. Д. Рузвельта». 4 марта 1933 г. на с. 99 (внизу)</a:t>
            </a:r>
          </a:p>
          <a:p>
            <a:pPr algn="just"/>
            <a:r>
              <a:rPr lang="ru-RU" sz="3200" dirty="0"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  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Назовите основные принципы политики «доброго соседа»:</a:t>
            </a:r>
          </a:p>
          <a:p>
            <a:pPr algn="just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* </a:t>
            </a:r>
          </a:p>
          <a:p>
            <a:pPr algn="just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* </a:t>
            </a:r>
          </a:p>
          <a:p>
            <a:pPr algn="just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*</a:t>
            </a:r>
          </a:p>
          <a:p>
            <a:pPr algn="just"/>
            <a:endParaRPr lang="ru-RU" sz="3200" dirty="0" smtClean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algn="just"/>
            <a:r>
              <a:rPr lang="ru-RU" sz="3200" dirty="0" smtClean="0">
                <a:latin typeface="Bookman Old Style" panose="02050604050505020204" pitchFamily="18" charset="0"/>
                <a:cs typeface="Mongolian Baiti" panose="03000500000000000000" pitchFamily="66" charset="0"/>
              </a:rPr>
              <a:t> </a:t>
            </a:r>
          </a:p>
          <a:p>
            <a:pPr algn="just"/>
            <a:endParaRPr lang="ru-RU" sz="2800" b="1" dirty="0"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0570030" y="3796392"/>
            <a:ext cx="2383970" cy="9730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12954000" y="3714750"/>
            <a:ext cx="1975757" cy="10895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9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5400" y="952500"/>
            <a:ext cx="5257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1. О чём свидетельствует тот факт, что капиталовложения США в Латинской Америке увеличились?</a:t>
            </a:r>
          </a:p>
          <a:p>
            <a:pPr lvl="0" algn="ctr"/>
            <a:endParaRPr lang="ru-RU" sz="3600" b="1" i="1" dirty="0" smtClean="0">
              <a:solidFill>
                <a:srgbClr val="002060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2. При ответе используйте данные диаграммы. </a:t>
            </a:r>
          </a:p>
          <a:p>
            <a:pPr lvl="0" algn="ctr"/>
            <a:endParaRPr lang="ru-RU" sz="3600" b="1" i="1" dirty="0" smtClean="0">
              <a:solidFill>
                <a:srgbClr val="002060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3. Запишите 2 – 3 утверждения.</a:t>
            </a:r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6551183"/>
              </p:ext>
            </p:extLst>
          </p:nvPr>
        </p:nvGraphicFramePr>
        <p:xfrm>
          <a:off x="228600" y="419100"/>
          <a:ext cx="11811000" cy="896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3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412" t="27542" r="15294" b="12500"/>
          <a:stretch/>
        </p:blipFill>
        <p:spPr>
          <a:xfrm>
            <a:off x="304800" y="836831"/>
            <a:ext cx="17678400" cy="918415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190500"/>
            <a:ext cx="1767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 Рассмотрите культуру Латинской Америки, используя схему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231</Words>
  <Application>Microsoft Office PowerPoint</Application>
  <PresentationFormat>Произвольный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Times New Roman</vt:lpstr>
      <vt:lpstr>Ametist </vt:lpstr>
      <vt:lpstr>Arial</vt:lpstr>
      <vt:lpstr>Mongolian Baiti</vt:lpstr>
      <vt:lpstr>Calibri</vt:lpstr>
      <vt:lpstr>Bookman Old Style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47</cp:revision>
  <dcterms:created xsi:type="dcterms:W3CDTF">2006-08-16T00:00:00Z</dcterms:created>
  <dcterms:modified xsi:type="dcterms:W3CDTF">2020-04-28T19:59:04Z</dcterms:modified>
  <dc:identifier>DAD2y--5D50</dc:identifier>
</cp:coreProperties>
</file>