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9"/>
  </p:handoutMasterIdLst>
  <p:sldIdLst>
    <p:sldId id="257" r:id="rId2"/>
    <p:sldId id="256" r:id="rId3"/>
    <p:sldId id="274" r:id="rId4"/>
    <p:sldId id="259" r:id="rId5"/>
    <p:sldId id="261" r:id="rId6"/>
    <p:sldId id="260" r:id="rId7"/>
    <p:sldId id="272" r:id="rId8"/>
    <p:sldId id="268" r:id="rId9"/>
    <p:sldId id="269" r:id="rId10"/>
    <p:sldId id="270" r:id="rId11"/>
    <p:sldId id="271" r:id="rId12"/>
    <p:sldId id="273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FE5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06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D0F1D-521E-43EE-B989-D09323D6F607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D56B5-B7F7-41A9-9918-5B2496F93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67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176A41C-370D-470B-AC78-3F1EA85990F8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27FE294-CE01-4253-BCF8-AE6FC641CF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&#1055;&#1077;&#1088;&#1074;&#1072;&#1103;%20&#1084;&#1080;&#1088;&#1086;&#1074;&#1072;&#1103;%20&#1074;&#1086;&#1081;&#1085;&#1072;%20XVIII%20&#1074;&#1077;&#1082;&#1072;.flv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v-2.flv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3099" y="332656"/>
            <a:ext cx="7801495" cy="54476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/>
                <a:solidFill>
                  <a:schemeClr val="accent3"/>
                </a:solidFill>
                <a:effectLst/>
              </a:rPr>
              <a:t>Домашнее задание:</a:t>
            </a:r>
          </a:p>
          <a:p>
            <a:pPr algn="ctr"/>
            <a:r>
              <a:rPr lang="ru-RU" sz="7200" b="1" dirty="0" smtClean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§ 12,</a:t>
            </a:r>
          </a:p>
          <a:p>
            <a:pPr algn="ctr"/>
            <a:r>
              <a:rPr lang="ru-RU" sz="7200" b="1" dirty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д</a:t>
            </a:r>
            <a:r>
              <a:rPr lang="ru-RU" sz="72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  <a:latin typeface="Constantia"/>
              </a:rPr>
              <a:t>аты и термины,</a:t>
            </a:r>
          </a:p>
          <a:p>
            <a:pPr algn="ctr"/>
            <a:r>
              <a:rPr lang="ru-RU" sz="7200" b="1" dirty="0" smtClean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 </a:t>
            </a:r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посмотреть видеоролик</a:t>
            </a:r>
          </a:p>
          <a:p>
            <a:pPr algn="ctr"/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 «Первая мировая война  </a:t>
            </a:r>
            <a:r>
              <a:rPr lang="en-US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XIII</a:t>
            </a:r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 века»</a:t>
            </a:r>
          </a:p>
          <a:p>
            <a:pPr algn="ctr"/>
            <a:r>
              <a:rPr lang="ru-RU" sz="3200" b="1" dirty="0" smtClean="0">
                <a:ln/>
                <a:solidFill>
                  <a:schemeClr val="accent2">
                    <a:lumMod val="75000"/>
                  </a:schemeClr>
                </a:solidFill>
                <a:latin typeface="Constantia"/>
              </a:rPr>
              <a:t> </a:t>
            </a:r>
          </a:p>
          <a:p>
            <a:pPr algn="ctr"/>
            <a:r>
              <a:rPr lang="en-US" sz="2000" b="1" dirty="0" smtClean="0">
                <a:ln/>
              </a:rPr>
              <a:t>https://www.youtube.com/watch?v=1iEVjAMVLcY</a:t>
            </a:r>
            <a:endParaRPr lang="ru-RU" sz="20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9076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2264"/>
            <a:ext cx="8496945" cy="52649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86535" y="5906478"/>
            <a:ext cx="7370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Шведский период 1630-1635 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7" t="4485" r="2864" b="5129"/>
          <a:stretch/>
        </p:blipFill>
        <p:spPr>
          <a:xfrm>
            <a:off x="5617028" y="333400"/>
            <a:ext cx="3119733" cy="2155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7726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939135"/>
            <a:ext cx="910522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Франко-шведский период 1635-1648гг.</a:t>
            </a:r>
            <a:endParaRPr lang="ru-RU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499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642033"/>
              </p:ext>
            </p:extLst>
          </p:nvPr>
        </p:nvGraphicFramePr>
        <p:xfrm>
          <a:off x="-13117" y="332656"/>
          <a:ext cx="9157117" cy="7589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6765"/>
                <a:gridCol w="1656184"/>
                <a:gridCol w="1440160"/>
                <a:gridCol w="2016224"/>
                <a:gridCol w="26277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Главные 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Хронологические </a:t>
                      </a:r>
                      <a:r>
                        <a:rPr lang="ru-RU" dirty="0" smtClean="0"/>
                        <a:t>рамки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Тридцатилетняя война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Германские князья-протестанты и император Священной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Римской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Империи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1618-</a:t>
                      </a:r>
                    </a:p>
                    <a:p>
                      <a:pPr algn="l"/>
                      <a:r>
                        <a:rPr lang="ru-RU" b="1" dirty="0" smtClean="0"/>
                        <a:t>1648гг </a:t>
                      </a:r>
                      <a:endParaRPr lang="ru-RU" b="1" dirty="0" smtClean="0"/>
                    </a:p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b="1" dirty="0" smtClean="0"/>
                        <a:t>1. Религиозные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/>
                        <a:t>противоречия </a:t>
                      </a:r>
                      <a:endParaRPr lang="ru-RU" b="1" dirty="0" smtClean="0"/>
                    </a:p>
                    <a:p>
                      <a:pPr marL="0" indent="0">
                        <a:buNone/>
                      </a:pPr>
                      <a:r>
                        <a:rPr lang="ru-RU" b="1" dirty="0" smtClean="0"/>
                        <a:t>2. Стремление</a:t>
                      </a:r>
                      <a:r>
                        <a:rPr lang="ru-RU" b="1" baseline="0" dirty="0" smtClean="0"/>
                        <a:t> династии «Габсбургов»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baseline="0" dirty="0" smtClean="0"/>
                        <a:t>к господству в Европе;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Подписание Вестфальского мира, закрепившего раздробленность германского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государства;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 обеспечила свою гегемонию</a:t>
                      </a:r>
                      <a:r>
                        <a:rPr lang="ru-RU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Европейские государства признали независимость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Голландии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Швейцарии;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Швеция получила контроль над германскими землями вдоль Балтийского и Северного морей;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Франция- Эльзас и Лотарингию;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71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2"/>
            <a:ext cx="6984776" cy="47380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05154" y="4941168"/>
            <a:ext cx="71497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effectLst/>
              </a:rPr>
              <a:t>Выяснить причины и итоги</a:t>
            </a:r>
          </a:p>
          <a:p>
            <a:pPr algn="ctr"/>
            <a:r>
              <a:rPr lang="ru-RU" sz="3600" b="1" dirty="0">
                <a:ln/>
              </a:rPr>
              <a:t>в</a:t>
            </a:r>
            <a:r>
              <a:rPr lang="ru-RU" sz="3600" b="1" dirty="0" smtClean="0">
                <a:ln/>
              </a:rPr>
              <a:t>ойны 1701-1714гг.</a:t>
            </a:r>
            <a:endParaRPr lang="ru-RU" sz="36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79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57905"/>
              </p:ext>
            </p:extLst>
          </p:nvPr>
        </p:nvGraphicFramePr>
        <p:xfrm>
          <a:off x="0" y="116632"/>
          <a:ext cx="9144000" cy="87197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5616"/>
                <a:gridCol w="2389584"/>
                <a:gridCol w="1752600"/>
                <a:gridCol w="1828800"/>
                <a:gridCol w="2057400"/>
              </a:tblGrid>
              <a:tr h="9473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Главные 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Хронологи</a:t>
                      </a:r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ru-RU" dirty="0" err="1" smtClean="0"/>
                        <a:t>ческие</a:t>
                      </a:r>
                      <a:r>
                        <a:rPr lang="ru-RU" dirty="0" smtClean="0"/>
                        <a:t> рамки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/>
                </a:tc>
              </a:tr>
              <a:tr h="5644848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Война за испанское наследство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Англия, Республика Соединённых Провинций </a:t>
                      </a:r>
                    </a:p>
                    <a:p>
                      <a:r>
                        <a:rPr lang="ru-RU" b="1" dirty="0" smtClean="0"/>
                        <a:t>Австрия, германские </a:t>
                      </a:r>
                      <a:r>
                        <a:rPr lang="ru-RU" b="1" dirty="0" smtClean="0"/>
                        <a:t>государства</a:t>
                      </a:r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Испании </a:t>
                      </a:r>
                      <a:r>
                        <a:rPr lang="ru-RU" b="1" dirty="0" smtClean="0"/>
                        <a:t>и Франции 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1701-1714гг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Приход к власти в Испании Филиппа Анжуйского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1713г.- подписание </a:t>
                      </a:r>
                      <a:r>
                        <a:rPr lang="ru-RU" b="1" dirty="0" err="1" smtClean="0"/>
                        <a:t>Утрехтского</a:t>
                      </a:r>
                      <a:r>
                        <a:rPr lang="ru-RU" b="1" dirty="0" smtClean="0"/>
                        <a:t> </a:t>
                      </a:r>
                      <a:r>
                        <a:rPr lang="ru-RU" b="1" dirty="0" smtClean="0"/>
                        <a:t>мира:</a:t>
                      </a:r>
                    </a:p>
                    <a:p>
                      <a:r>
                        <a:rPr lang="ru-RU" b="1" baseline="0" dirty="0" smtClean="0"/>
                        <a:t>Франция сохранила свои границы;</a:t>
                      </a:r>
                    </a:p>
                    <a:p>
                      <a:r>
                        <a:rPr lang="ru-RU" b="1" baseline="0" dirty="0" smtClean="0"/>
                        <a:t>Австрия получила испанские Нидерланды;</a:t>
                      </a:r>
                    </a:p>
                    <a:p>
                      <a:r>
                        <a:rPr lang="ru-RU" b="1" baseline="0" dirty="0" smtClean="0"/>
                        <a:t>Англия получила Гибралтар.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/>
                        <a:t>Королём Испании остался Филипп</a:t>
                      </a:r>
                      <a:r>
                        <a:rPr lang="en-US" b="1" baseline="0" dirty="0" smtClean="0"/>
                        <a:t>V</a:t>
                      </a:r>
                      <a:endParaRPr lang="ru-RU" b="1" dirty="0" smtClean="0"/>
                    </a:p>
                    <a:p>
                      <a:r>
                        <a:rPr lang="en-US" b="1" dirty="0" smtClean="0"/>
                        <a:t>1714</a:t>
                      </a:r>
                      <a:r>
                        <a:rPr lang="ru-RU" b="1" dirty="0" smtClean="0"/>
                        <a:t>г.-подписание мира между Францией</a:t>
                      </a:r>
                      <a:r>
                        <a:rPr lang="ru-RU" b="1" baseline="0" dirty="0" smtClean="0"/>
                        <a:t> и Священной Римской Империей, побоявшейся потерять Нидерланды.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1259632" y="3034213"/>
            <a:ext cx="1368152" cy="3863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5" y="532128"/>
            <a:ext cx="7416824" cy="51845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9595" y="5716706"/>
            <a:ext cx="66640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эту войну называют</a:t>
            </a:r>
          </a:p>
          <a:p>
            <a:pPr algn="ctr"/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«Первой мировой войной 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XVIII</a:t>
            </a:r>
            <a:r>
              <a:rPr lang="ru-RU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века»?</a:t>
            </a:r>
            <a:endParaRPr lang="ru-RU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715676"/>
            <a:ext cx="69847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Семилетняя война 1756-1763 </a:t>
            </a:r>
            <a:r>
              <a:rPr lang="ru-RU" sz="2400" b="1" dirty="0" err="1" smtClean="0">
                <a:solidFill>
                  <a:schemeClr val="tx1"/>
                </a:solidFill>
              </a:rPr>
              <a:t>гг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5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522670"/>
              </p:ext>
            </p:extLst>
          </p:nvPr>
        </p:nvGraphicFramePr>
        <p:xfrm>
          <a:off x="251520" y="332656"/>
          <a:ext cx="8640960" cy="5690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84176"/>
                <a:gridCol w="1728192"/>
                <a:gridCol w="1728192"/>
                <a:gridCol w="1872208"/>
                <a:gridCol w="172819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Война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Главные участники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Хронологи-</a:t>
                      </a:r>
                    </a:p>
                    <a:p>
                      <a:pPr algn="ctr"/>
                      <a:r>
                        <a:rPr lang="ru-RU" dirty="0" err="1" smtClean="0"/>
                        <a:t>ческие</a:t>
                      </a:r>
                      <a:r>
                        <a:rPr lang="ru-RU" dirty="0" smtClean="0"/>
                        <a:t> рамки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/>
                </a:tc>
              </a:tr>
              <a:tr h="111226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Семилетняя война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Австрия, Франция, Россия, Испания, Саксония, Швеция</a:t>
                      </a:r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r>
                        <a:rPr lang="ru-RU" b="1" dirty="0" smtClean="0"/>
                        <a:t>Англии, </a:t>
                      </a:r>
                    </a:p>
                    <a:p>
                      <a:r>
                        <a:rPr lang="ru-RU" b="1" dirty="0" smtClean="0"/>
                        <a:t>Ганновера, Португалии и Пруссии.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1756-1763гг.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b="1" dirty="0" smtClean="0"/>
                        <a:t>Установление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/>
                        <a:t>господства в Европе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/>
                        <a:t>2. Установление господства над морями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b="1" dirty="0" smtClean="0"/>
                        <a:t>3. Ослабление политических противников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Подписание</a:t>
                      </a:r>
                      <a:r>
                        <a:rPr lang="ru-RU" b="1" baseline="0" dirty="0" smtClean="0"/>
                        <a:t> мирных договоров:</a:t>
                      </a:r>
                    </a:p>
                    <a:p>
                      <a:r>
                        <a:rPr lang="ru-RU" b="1" baseline="0" dirty="0" smtClean="0"/>
                        <a:t>Англия получила часть французских владений в Индии, Америке, Африке;</a:t>
                      </a:r>
                    </a:p>
                    <a:p>
                      <a:r>
                        <a:rPr lang="ru-RU" b="1" baseline="0" dirty="0" smtClean="0"/>
                        <a:t>Пруссия сохранила Силезию;</a:t>
                      </a:r>
                    </a:p>
                    <a:p>
                      <a:endParaRPr lang="ru-RU" b="1" baseline="0" dirty="0" smtClean="0"/>
                    </a:p>
                    <a:p>
                      <a:endParaRPr lang="ru-RU" b="1" baseline="0" dirty="0" smtClean="0"/>
                    </a:p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1979712" y="3068960"/>
            <a:ext cx="1440159" cy="45834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252" y="153889"/>
            <a:ext cx="608371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rgbClr val="C00000"/>
                </a:solidFill>
                <a:effectLst/>
              </a:rPr>
              <a:t>Основные выводы:</a:t>
            </a:r>
            <a:endParaRPr lang="ru-RU" sz="4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8871318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indent="-742950">
              <a:buAutoNum type="arabicPeriod"/>
            </a:pPr>
            <a:r>
              <a:rPr lang="ru-RU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Основными причинами международных </a:t>
            </a:r>
          </a:p>
          <a:p>
            <a:r>
              <a:rPr lang="ru-RU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конфликтов </a:t>
            </a:r>
            <a:r>
              <a:rPr lang="en-US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XVI-XVIII</a:t>
            </a:r>
            <a:r>
              <a:rPr lang="ru-RU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вв. было стремление</a:t>
            </a:r>
          </a:p>
          <a:p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европейских государств к усилению своих</a:t>
            </a:r>
          </a:p>
          <a:p>
            <a:r>
              <a:rPr lang="ru-RU" sz="28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позиций в Европе;</a:t>
            </a:r>
          </a:p>
          <a:p>
            <a:pPr marL="742950" indent="-742950">
              <a:buAutoNum type="arabicPeriod" startAt="2"/>
            </a:pPr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результате этих конфликтов лидерство</a:t>
            </a:r>
          </a:p>
          <a:p>
            <a:r>
              <a:rPr lang="ru-RU" sz="2800" b="1" cap="none" spc="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переходит к усилившимся Австрии, </a:t>
            </a:r>
          </a:p>
          <a:p>
            <a:r>
              <a:rPr lang="ru-RU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  <a:r>
              <a:rPr lang="ru-RU" sz="28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Пруссии и России;</a:t>
            </a:r>
          </a:p>
          <a:p>
            <a:pPr marL="742950" indent="-742950">
              <a:buAutoNum type="arabicPeriod" startAt="3"/>
            </a:pPr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Испания и Швеция утратили статус великих</a:t>
            </a:r>
          </a:p>
          <a:p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держав;</a:t>
            </a:r>
            <a:endParaRPr lang="ru-RU" sz="2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1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8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428178"/>
            <a:ext cx="6747360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50800"/>
                <a:solidFill>
                  <a:srgbClr val="FF0000"/>
                </a:solidFill>
                <a:effectLst/>
              </a:rPr>
              <a:t>Европейские</a:t>
            </a:r>
          </a:p>
          <a:p>
            <a:pPr algn="ctr"/>
            <a:r>
              <a:rPr lang="ru-RU" sz="9600" b="1" dirty="0">
                <a:ln w="50800"/>
                <a:solidFill>
                  <a:srgbClr val="FF0000"/>
                </a:solidFill>
              </a:rPr>
              <a:t>к</a:t>
            </a:r>
            <a:r>
              <a:rPr lang="ru-RU" sz="9600" b="1" dirty="0" smtClean="0">
                <a:ln w="50800"/>
                <a:solidFill>
                  <a:srgbClr val="FF0000"/>
                </a:solidFill>
              </a:rPr>
              <a:t>онфликты</a:t>
            </a:r>
          </a:p>
          <a:p>
            <a:pPr algn="ctr"/>
            <a:r>
              <a:rPr lang="ru-RU" sz="9600" b="1" dirty="0" smtClean="0">
                <a:ln w="50800"/>
                <a:solidFill>
                  <a:srgbClr val="FF0000"/>
                </a:solidFill>
              </a:rPr>
              <a:t>и</a:t>
            </a:r>
          </a:p>
          <a:p>
            <a:pPr algn="ctr"/>
            <a:r>
              <a:rPr lang="ru-RU" sz="9600" b="1" cap="none" spc="0" dirty="0" smtClean="0">
                <a:ln w="50800"/>
                <a:solidFill>
                  <a:srgbClr val="FF0000"/>
                </a:solidFill>
                <a:effectLst/>
              </a:rPr>
              <a:t> войны</a:t>
            </a:r>
            <a:endParaRPr lang="ru-RU" sz="9600" b="1" cap="none" spc="0" dirty="0">
              <a:ln w="50800"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651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НаШтоБуЗу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25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  <a:r>
              <a:rPr lang="ru-RU" b="1" i="1" dirty="0" smtClean="0">
                <a:solidFill>
                  <a:srgbClr val="C00000"/>
                </a:solidFill>
              </a:rPr>
              <a:t>Понятия</a:t>
            </a:r>
            <a:r>
              <a:rPr lang="ru-RU" b="1" i="1" dirty="0" smtClean="0"/>
              <a:t>:</a:t>
            </a:r>
            <a:r>
              <a:rPr lang="ru-RU" dirty="0" smtClean="0"/>
              <a:t> </a:t>
            </a:r>
            <a:r>
              <a:rPr lang="ru-RU" sz="2400" b="1" dirty="0" smtClean="0"/>
              <a:t>Тридцатилетняя война</a:t>
            </a:r>
          </a:p>
          <a:p>
            <a:r>
              <a:rPr lang="ru-RU" sz="2400" b="1" dirty="0" smtClean="0"/>
              <a:t>Вестфальский мир, «война за испанское наследство», Семилетняя война</a:t>
            </a:r>
          </a:p>
          <a:p>
            <a:r>
              <a:rPr lang="ru-RU" b="1" i="1" dirty="0" smtClean="0">
                <a:solidFill>
                  <a:srgbClr val="C00000"/>
                </a:solidFill>
              </a:rPr>
              <a:t>2. Даты</a:t>
            </a:r>
          </a:p>
          <a:p>
            <a:r>
              <a:rPr lang="ru-RU" sz="2400" b="1" dirty="0" smtClean="0"/>
              <a:t>1618-1648</a:t>
            </a:r>
          </a:p>
          <a:p>
            <a:r>
              <a:rPr lang="ru-RU" sz="2400" b="1" dirty="0" smtClean="0"/>
              <a:t>1701-1714</a:t>
            </a:r>
          </a:p>
          <a:p>
            <a:r>
              <a:rPr lang="ru-RU" sz="2400" b="1" dirty="0" smtClean="0"/>
              <a:t>1756-1763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3. Личности:</a:t>
            </a:r>
          </a:p>
          <a:p>
            <a:r>
              <a:rPr lang="ru-RU" sz="2400" b="1" dirty="0" smtClean="0"/>
              <a:t>Фердинанд</a:t>
            </a:r>
            <a:r>
              <a:rPr lang="en-US" sz="2400" b="1" dirty="0" smtClean="0"/>
              <a:t> II</a:t>
            </a:r>
            <a:endParaRPr lang="ru-RU" sz="2400" b="1" dirty="0" smtClean="0"/>
          </a:p>
          <a:p>
            <a:r>
              <a:rPr lang="ru-RU" sz="2400" b="1" dirty="0" err="1" smtClean="0"/>
              <a:t>Густаф</a:t>
            </a:r>
            <a:r>
              <a:rPr lang="ru-RU" sz="2400" b="1" dirty="0" smtClean="0"/>
              <a:t> </a:t>
            </a:r>
            <a:r>
              <a:rPr lang="en-US" sz="2400" b="1" dirty="0" smtClean="0"/>
              <a:t> II </a:t>
            </a:r>
            <a:r>
              <a:rPr lang="ru-RU" sz="2400" b="1" dirty="0" smtClean="0"/>
              <a:t>Адольф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r>
              <a:rPr lang="ru-RU" sz="2400" b="1" dirty="0" smtClean="0"/>
              <a:t>Фердинанд </a:t>
            </a:r>
            <a:r>
              <a:rPr lang="en-US" sz="2400" b="1" dirty="0" smtClean="0"/>
              <a:t>III</a:t>
            </a:r>
            <a:endParaRPr lang="ru-RU" sz="2400" b="1" dirty="0" smtClean="0"/>
          </a:p>
          <a:p>
            <a:r>
              <a:rPr lang="ru-RU" sz="2400" b="1" dirty="0" smtClean="0"/>
              <a:t>Карл </a:t>
            </a:r>
            <a:r>
              <a:rPr lang="en-US" sz="2400" b="1" dirty="0" smtClean="0"/>
              <a:t>II</a:t>
            </a:r>
            <a:endParaRPr lang="ru-RU" sz="2400" b="1" dirty="0" smtClean="0"/>
          </a:p>
          <a:p>
            <a:pPr marL="109728" indent="0">
              <a:buNone/>
            </a:pPr>
            <a:endParaRPr lang="en-US" sz="2400" b="1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Уметь определять </a:t>
            </a:r>
            <a:r>
              <a:rPr lang="ru-RU" sz="2400" b="1" dirty="0" smtClean="0"/>
              <a:t>причины и итоги европейских войн </a:t>
            </a:r>
            <a:r>
              <a:rPr lang="en-US" sz="2400" b="1" dirty="0" smtClean="0"/>
              <a:t>XVII-XVIII </a:t>
            </a:r>
            <a:r>
              <a:rPr lang="ru-RU" sz="2400" b="1" dirty="0" err="1" smtClean="0"/>
              <a:t>вв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3998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7" y="260646"/>
            <a:ext cx="8802777" cy="63239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557" y="116632"/>
            <a:ext cx="8802777" cy="2739211"/>
          </a:xfrm>
          <a:prstGeom prst="rect">
            <a:avLst/>
          </a:prstGeom>
          <a:solidFill>
            <a:srgbClr val="E5FFE5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cap="none" spc="0" dirty="0" smtClean="0">
                <a:ln/>
                <a:effectLst/>
              </a:rPr>
              <a:t>Что представляла собой </a:t>
            </a:r>
            <a:r>
              <a:rPr lang="ru-RU" sz="2800" b="1" dirty="0" smtClean="0">
                <a:ln/>
              </a:rPr>
              <a:t>политическая карта </a:t>
            </a:r>
            <a:r>
              <a:rPr lang="ru-RU" sz="2800" b="1" cap="none" spc="0" dirty="0" smtClean="0">
                <a:ln/>
                <a:effectLst/>
              </a:rPr>
              <a:t>Европы в </a:t>
            </a:r>
            <a:r>
              <a:rPr lang="en-US" sz="2800" b="1" cap="none" spc="0" dirty="0" smtClean="0">
                <a:ln/>
                <a:effectLst/>
              </a:rPr>
              <a:t>XVI-XVIII</a:t>
            </a:r>
            <a:r>
              <a:rPr lang="ru-RU" sz="2800" b="1" cap="none" spc="0" dirty="0" smtClean="0">
                <a:ln/>
                <a:effectLst/>
              </a:rPr>
              <a:t>вв.?</a:t>
            </a:r>
          </a:p>
          <a:p>
            <a:r>
              <a:rPr lang="ru-RU" sz="2800" b="1" dirty="0" smtClean="0">
                <a:ln w="50800"/>
              </a:rPr>
              <a:t>Как </a:t>
            </a:r>
            <a:r>
              <a:rPr lang="ru-RU" sz="2800" b="1" dirty="0">
                <a:ln w="50800"/>
              </a:rPr>
              <a:t>складывались отношения </a:t>
            </a:r>
            <a:r>
              <a:rPr lang="ru-RU" sz="2800" b="1" dirty="0" smtClean="0">
                <a:ln w="50800"/>
              </a:rPr>
              <a:t>между государствами?</a:t>
            </a:r>
          </a:p>
          <a:p>
            <a:r>
              <a:rPr lang="ru-RU" sz="2800" b="1" dirty="0" smtClean="0">
                <a:ln w="50800"/>
              </a:rPr>
              <a:t>Каковы причины конфликтов?</a:t>
            </a:r>
            <a:endParaRPr lang="ru-RU" sz="2800" b="1" dirty="0">
              <a:ln w="50800"/>
            </a:endParaRPr>
          </a:p>
          <a:p>
            <a:endParaRPr lang="ru-RU" sz="32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616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349341"/>
              </p:ext>
            </p:extLst>
          </p:nvPr>
        </p:nvGraphicFramePr>
        <p:xfrm>
          <a:off x="323528" y="1340768"/>
          <a:ext cx="8640960" cy="42728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/>
                <a:gridCol w="1728192"/>
                <a:gridCol w="1872208"/>
                <a:gridCol w="1728192"/>
                <a:gridCol w="1728192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Война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Главные участники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Хронологические рамки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2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2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2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15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250806" cy="45365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341" y="4941168"/>
            <a:ext cx="88633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Тридцатилетняя война</a:t>
            </a:r>
          </a:p>
          <a:p>
            <a:pPr algn="ctr"/>
            <a:r>
              <a:rPr lang="ru-RU" sz="5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1618-1648гг </a:t>
            </a:r>
            <a:endParaRPr lang="ru-RU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5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62648" y="0"/>
            <a:ext cx="4187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7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984" y="1722472"/>
            <a:ext cx="7621638" cy="3046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Выяснить :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периоды выделяют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в тридцатилетней войне;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Участников, время, причины 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и итоги войны;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37"/>
          <a:stretch/>
        </p:blipFill>
        <p:spPr>
          <a:xfrm>
            <a:off x="5269234" y="4769460"/>
            <a:ext cx="3747766" cy="2067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08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234849" cy="5472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40932" y="5795601"/>
            <a:ext cx="7544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Чешский период </a:t>
            </a:r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1618-1625гг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3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1" y="119012"/>
            <a:ext cx="8593480" cy="568625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4063" y="5895592"/>
            <a:ext cx="73100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Датский период </a:t>
            </a:r>
            <a:r>
              <a:rPr lang="ru-RU" sz="3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1625-1629гг </a:t>
            </a:r>
            <a:endParaRPr lang="ru-RU" sz="36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72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225</TotalTime>
  <Words>425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Презентация PowerPoint</vt:lpstr>
      <vt:lpstr>Презентация PowerPoint</vt:lpstr>
      <vt:lpstr>НаШтоБуЗу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БАБУЛЯ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Ала</cp:lastModifiedBy>
  <cp:revision>20</cp:revision>
  <cp:lastPrinted>2013-10-09T16:47:49Z</cp:lastPrinted>
  <dcterms:created xsi:type="dcterms:W3CDTF">2013-10-09T12:35:28Z</dcterms:created>
  <dcterms:modified xsi:type="dcterms:W3CDTF">2015-11-22T13:59:53Z</dcterms:modified>
</cp:coreProperties>
</file>