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6" r:id="rId5"/>
    <p:sldId id="261" r:id="rId6"/>
    <p:sldId id="262" r:id="rId7"/>
    <p:sldId id="268" r:id="rId8"/>
    <p:sldId id="263" r:id="rId9"/>
    <p:sldId id="269" r:id="rId10"/>
    <p:sldId id="265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1700"/>
    <a:srgbClr val="FF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709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38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91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789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6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73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2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43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37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16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84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5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7D2D971-2944-488F-ACBD-7CEB7C02FC08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09319"/>
            <a:ext cx="2895600" cy="412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2F0C40-8AE4-4E3A-BA38-D1E20740FFA4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22163" y="3240302"/>
            <a:ext cx="6855927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26301" y="3256562"/>
            <a:ext cx="6855927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15" y="6478529"/>
            <a:ext cx="8364114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6" y="17798"/>
            <a:ext cx="8424935" cy="379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forum.texstilka.ru/Smileys/default/jemocii_93.gif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newacropol.ru/pub/Activity/exibitions/greec/find-human-main.jpg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vsetke.ru/thumbnails/7eb/4c41475e96f1639e0cf09855df29efa6.jpg" TargetMode="External"/><Relationship Id="rId5" Type="http://schemas.openxmlformats.org/officeDocument/2006/relationships/hyperlink" Target="https://img-fotki.yandex.ru/get/15493/16969765.263/0_98ad9_42a036b9_orig.png" TargetMode="External"/><Relationship Id="rId10" Type="http://schemas.openxmlformats.org/officeDocument/2006/relationships/image" Target="../media/image15.png"/><Relationship Id="rId4" Type="http://schemas.openxmlformats.org/officeDocument/2006/relationships/hyperlink" Target="http://img-fotki.yandex.ru/get/5304/mademoiselleviv.3c/0_5930e_e6aeb9e4_XL.jpg" TargetMode="External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3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0895" y="1124744"/>
            <a:ext cx="7772400" cy="1470025"/>
          </a:xfrm>
        </p:spPr>
        <p:txBody>
          <a:bodyPr/>
          <a:lstStyle/>
          <a:p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omic Sans MS" panose="030F0702030302020204" pitchFamily="66" charset="0"/>
              </a:rPr>
              <a:t>Викторина «историческая»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15816" y="4509120"/>
            <a:ext cx="4928592" cy="1201688"/>
          </a:xfrm>
        </p:spPr>
        <p:txBody>
          <a:bodyPr/>
          <a:lstStyle/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Автор работы учитель истории 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ГУО СШ №10 г Бобруйска, 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Республика Беларусь</a:t>
            </a:r>
          </a:p>
          <a:p>
            <a:pPr algn="r"/>
            <a:r>
              <a:rPr lang="ru-RU" sz="18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Позднякова Алла Николаевна</a:t>
            </a:r>
          </a:p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solidFill>
            <a:schemeClr val="bg2">
              <a:lumMod val="60000"/>
              <a:lumOff val="40000"/>
            </a:schemeClr>
          </a:solidFill>
          <a:ln w="28575"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ведения 4">
            <a:hlinkClick r:id="" action="ppaction://hlinkshowjump?jump=lastslide" highlightClick="1"/>
          </p:cNvPr>
          <p:cNvSpPr/>
          <p:nvPr/>
        </p:nvSpPr>
        <p:spPr>
          <a:xfrm>
            <a:off x="395536" y="6199997"/>
            <a:ext cx="432048" cy="415321"/>
          </a:xfrm>
          <a:prstGeom prst="actionButtonInformation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" action="ppaction://hlinkshowjump?jump=endshow" highlightClick="1"/>
          </p:cNvPr>
          <p:cNvSpPr/>
          <p:nvPr/>
        </p:nvSpPr>
        <p:spPr>
          <a:xfrm>
            <a:off x="4471911" y="6183700"/>
            <a:ext cx="610368" cy="384589"/>
          </a:xfrm>
          <a:prstGeom prst="actionButtonHome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7876">
            <a:off x="1115616" y="3973526"/>
            <a:ext cx="841798" cy="1634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9613" flipH="1">
            <a:off x="611560" y="3984458"/>
            <a:ext cx="1053850" cy="16771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76236">
            <a:off x="2592600" y="5027584"/>
            <a:ext cx="1144909" cy="14588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9068">
            <a:off x="2019359" y="5002022"/>
            <a:ext cx="713970" cy="13267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5614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нутый угол 19"/>
          <p:cNvSpPr/>
          <p:nvPr/>
        </p:nvSpPr>
        <p:spPr>
          <a:xfrm>
            <a:off x="827584" y="551798"/>
            <a:ext cx="7560840" cy="5852581"/>
          </a:xfrm>
          <a:prstGeom prst="foldedCorner">
            <a:avLst/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57150">
            <a:solidFill>
              <a:srgbClr val="FF660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87306" y="6199997"/>
            <a:ext cx="521208" cy="345280"/>
          </a:xfrm>
          <a:prstGeom prst="actionButtonForwardNext">
            <a:avLst/>
          </a:prstGeom>
          <a:blipFill>
            <a:blip r:embed="rId2"/>
            <a:tile tx="0" ty="0" sx="100000" sy="100000" flip="none" algn="tl"/>
          </a:blipFill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1284" y="3903194"/>
            <a:ext cx="1195963" cy="2222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19299" y="1052736"/>
            <a:ext cx="1524000" cy="24253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799" y="3717032"/>
            <a:ext cx="1143000" cy="22194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124744"/>
            <a:ext cx="1145704" cy="1620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2699792" y="1628800"/>
            <a:ext cx="381642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   </a:t>
            </a:r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Молодцы!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Вы справились с вопросами викторины отлично!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Желаем успехов в приобретении новых знаний. </a:t>
            </a:r>
            <a:endParaRPr lang="ru-RU" sz="32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81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Умножение 4">
            <a:hlinkClick r:id="rId2" action="ppaction://hlinksldjump"/>
          </p:cNvPr>
          <p:cNvSpPr/>
          <p:nvPr/>
        </p:nvSpPr>
        <p:spPr>
          <a:xfrm>
            <a:off x="276868" y="6039301"/>
            <a:ext cx="568815" cy="631068"/>
          </a:xfrm>
          <a:prstGeom prst="mathMultiply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ая прямоугольная выноска 3"/>
          <p:cNvSpPr/>
          <p:nvPr/>
        </p:nvSpPr>
        <p:spPr>
          <a:xfrm>
            <a:off x="3343008" y="548680"/>
            <a:ext cx="4938625" cy="3120451"/>
          </a:xfrm>
          <a:prstGeom prst="wedgeRoundRectCallout">
            <a:avLst>
              <a:gd name="adj1" fmla="val -85795"/>
              <a:gd name="adj2" fmla="val 63473"/>
              <a:gd name="adj3" fmla="val 16667"/>
            </a:avLst>
          </a:prstGeom>
          <a:gradFill>
            <a:gsLst>
              <a:gs pos="0">
                <a:schemeClr val="accent5">
                  <a:lumMod val="90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000" b="1" u="sng" dirty="0">
              <a:solidFill>
                <a:srgbClr val="0000FF"/>
              </a:solidFill>
              <a:latin typeface="Calibri"/>
              <a:ea typeface="Calibri"/>
              <a:cs typeface="Times New Roman"/>
              <a:hlinkClick r:id="rId4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4"/>
              </a:rPr>
              <a:t>Египтянин</a:t>
            </a:r>
            <a:r>
              <a:rPr lang="ru-RU" sz="2000" b="1" dirty="0" smtClean="0">
                <a:latin typeface="Calibri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5"/>
              </a:rPr>
              <a:t>Богатырь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6"/>
              </a:rPr>
              <a:t>Римлянин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7"/>
              </a:rPr>
              <a:t>Грек</a:t>
            </a:r>
            <a:endParaRPr lang="ru-RU" sz="2000" b="1" dirty="0" smtClean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u="sng" dirty="0" smtClean="0">
                <a:solidFill>
                  <a:srgbClr val="0000FF"/>
                </a:solidFill>
                <a:latin typeface="Calibri"/>
                <a:ea typeface="Calibri"/>
                <a:cs typeface="Times New Roman"/>
                <a:hlinkClick r:id="rId8"/>
              </a:rPr>
              <a:t>Ученик</a:t>
            </a:r>
            <a:endParaRPr lang="ru-RU" sz="20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u="sng" dirty="0" smtClean="0">
              <a:solidFill>
                <a:srgbClr val="0000FF"/>
              </a:solidFill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u="sng" dirty="0" smtClean="0">
                <a:solidFill>
                  <a:srgbClr val="0000FF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ru-RU" sz="28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73405" y="623392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601700"/>
                </a:solidFill>
              </a:rPr>
              <a:t>Источники картинок </a:t>
            </a:r>
            <a:endParaRPr lang="ru-RU" sz="2800" b="1" dirty="0">
              <a:solidFill>
                <a:srgbClr val="601700"/>
              </a:solidFill>
            </a:endParaRPr>
          </a:p>
        </p:txBody>
      </p:sp>
      <p:sp>
        <p:nvSpPr>
          <p:cNvPr id="9" name="Блок-схема: задержка 8"/>
          <p:cNvSpPr/>
          <p:nvPr/>
        </p:nvSpPr>
        <p:spPr>
          <a:xfrm rot="5400000">
            <a:off x="4565885" y="2918804"/>
            <a:ext cx="2664296" cy="4536504"/>
          </a:xfrm>
          <a:prstGeom prst="flowChartDelay">
            <a:avLst/>
          </a:prstGeom>
          <a:blipFill>
            <a:blip r:embed="rId9"/>
            <a:tile tx="0" ty="0" sx="100000" sy="100000" flip="none" algn="tl"/>
          </a:blipFill>
          <a:ln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Дидактический приём «Карман»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Автор ТП </a:t>
            </a:r>
            <a:r>
              <a:rPr lang="ru-RU" sz="1600" b="1" u="sng" dirty="0" err="1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Мазеина</a:t>
            </a: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 Е.В.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600" b="1" u="sng" dirty="0">
                <a:solidFill>
                  <a:srgbClr val="0000FF"/>
                </a:solidFill>
                <a:latin typeface="Calibri"/>
                <a:ea typeface="Calibri"/>
                <a:cs typeface="Times New Roman"/>
              </a:rPr>
              <a:t>http://it-n.ru/board.aspx?cat_no=13748&amp;tmpl=Thread&amp;BoardId=13751&amp;ThreadId=102869 </a:t>
            </a:r>
            <a:endParaRPr lang="ru-RU" sz="1600" b="1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358496" y="6162540"/>
            <a:ext cx="610368" cy="384589"/>
          </a:xfrm>
          <a:prstGeom prst="actionButtonHom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15508"/>
            <a:ext cx="1366661" cy="21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242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нутый угол 19"/>
          <p:cNvSpPr/>
          <p:nvPr/>
        </p:nvSpPr>
        <p:spPr>
          <a:xfrm>
            <a:off x="726466" y="520056"/>
            <a:ext cx="7560840" cy="5852581"/>
          </a:xfrm>
          <a:prstGeom prst="foldedCorner">
            <a:avLst/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57150">
            <a:solidFill>
              <a:srgbClr val="FF6600"/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409228"/>
            <a:ext cx="8229600" cy="1143000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Уважаемые ребята !</a:t>
            </a:r>
            <a:endParaRPr lang="ru-RU" sz="40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250832" y="6199997"/>
            <a:ext cx="521208" cy="345280"/>
          </a:xfrm>
          <a:prstGeom prst="actionButtonForwardNex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640" y="3068960"/>
            <a:ext cx="1195963" cy="22224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4549" y="836713"/>
            <a:ext cx="1333500" cy="21221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14" y="3388652"/>
            <a:ext cx="1143000" cy="22194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980728"/>
            <a:ext cx="1145704" cy="1620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763688" y="1484784"/>
            <a:ext cx="561662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Приглашаю Вас принять участие в исторической викторине. 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Вопросы будут задавать   наши гости из Древнего Египта, Древней Греции , Древнего Рима и Древнего Китая.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Чтобы начать работу, кликните на задание в кармане. </a:t>
            </a:r>
          </a:p>
          <a:p>
            <a:pPr algn="ctr"/>
            <a:r>
              <a:rPr lang="ru-RU" sz="26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Желаю удачи! </a:t>
            </a:r>
          </a:p>
          <a:p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267969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74407" y="2942175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1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Как звали </a:t>
            </a:r>
          </a:p>
          <a:p>
            <a:r>
              <a:rPr lang="ru-RU" sz="21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фараона, который объединил  Египет</a:t>
            </a:r>
            <a:endParaRPr lang="ru-RU" sz="21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624035" y="3119071"/>
            <a:ext cx="2304256" cy="2304256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 Этот фараон- дипломат. Именно он подписал первый в истории дипломатический договор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399609" y="3263087"/>
            <a:ext cx="2376264" cy="2268094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b="1" dirty="0" smtClean="0">
                <a:solidFill>
                  <a:srgbClr val="00B050"/>
                </a:solidFill>
              </a:rPr>
              <a:t>Этого фараона называли  «египетским Александром Македонским»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63495" y="3356992"/>
            <a:ext cx="2362374" cy="217418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Фараон- реформатор. Именно он приказал молиться одному богу- Амону -Ра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1640" y="2942885"/>
            <a:ext cx="2448272" cy="4480186"/>
          </a:xfrm>
          <a:prstGeom prst="flowChartDelay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55" y="2017119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46754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Рамзес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II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39485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Эхнатон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192875" y="47667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Тутмос</a:t>
            </a:r>
            <a:r>
              <a:rPr lang="en-US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III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1986477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Хеопс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67365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Мина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48" y="4193944"/>
            <a:ext cx="898906" cy="1664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ьная выноска 2"/>
          <p:cNvSpPr/>
          <p:nvPr/>
        </p:nvSpPr>
        <p:spPr>
          <a:xfrm>
            <a:off x="1200087" y="4507194"/>
            <a:ext cx="2325443" cy="1351569"/>
          </a:xfrm>
          <a:prstGeom prst="wedgeEllipseCallout">
            <a:avLst>
              <a:gd name="adj1" fmla="val 91524"/>
              <a:gd name="adj2" fmla="val -55781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ли Вы имена  египетских фараонов? 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76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05 0.02845 L 0.21406 -0.0583 C 0.22813 -0.07796 0.24913 -0.08837 0.27101 -0.08837 C 0.29601 -0.08837 0.31597 -0.07796 0.33004 -0.0583 L 0.39705 0.02845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12235" y="2825953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Древняя религия, в основе которой идея нравственного выбора человека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221274" y="3041816"/>
            <a:ext cx="2304256" cy="2304256"/>
          </a:xfrm>
          <a:prstGeom prst="horizontalScroll">
            <a:avLst/>
          </a:prstGeom>
          <a:solidFill>
            <a:schemeClr val="accent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accent2"/>
                </a:solidFill>
              </a:rPr>
              <a:t> </a:t>
            </a:r>
            <a:r>
              <a:rPr lang="ru-RU" sz="2000" b="1" dirty="0" smtClean="0">
                <a:solidFill>
                  <a:schemeClr val="accent2"/>
                </a:solidFill>
              </a:rPr>
              <a:t>Водоподъемное устройство</a:t>
            </a:r>
            <a:endParaRPr lang="ru-RU" sz="14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52586" y="3212976"/>
            <a:ext cx="2376264" cy="2268094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rgbClr val="00B050"/>
                </a:solidFill>
              </a:rPr>
              <a:t>Кто создал первую письменность? 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33010" y="3306881"/>
            <a:ext cx="2362374" cy="217418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Как называется письменность в Междуречье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1640" y="2942885"/>
            <a:ext cx="2448272" cy="4480186"/>
          </a:xfrm>
          <a:prstGeom prst="flowChartDelay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455" y="2017119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46754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Шадуф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39485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Клинопись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192875" y="47667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Шумеры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1986477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Варны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67365" y="1628800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Comic Sans MS" panose="030F0702030302020204" pitchFamily="66" charset="0"/>
              </a:rPr>
              <a:t>  </a:t>
            </a:r>
            <a:r>
              <a:rPr lang="ru-RU" sz="24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Зароастризм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848" y="4193944"/>
            <a:ext cx="898906" cy="1664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ьная выноска 2"/>
          <p:cNvSpPr/>
          <p:nvPr/>
        </p:nvSpPr>
        <p:spPr>
          <a:xfrm>
            <a:off x="1200087" y="4507194"/>
            <a:ext cx="2325443" cy="1351569"/>
          </a:xfrm>
          <a:prstGeom prst="wedgeEllipseCallout">
            <a:avLst>
              <a:gd name="adj1" fmla="val 91524"/>
              <a:gd name="adj2" fmla="val -55781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 ли вы …</a:t>
            </a:r>
            <a:endParaRPr lang="ru-RU" sz="20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07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601 0.03331 L 0.26302 -0.05344 C 0.27709 -0.0731 0.29809 -0.08351 0.31997 -0.08351 C 0.34497 -0.08351 0.36493 -0.0731 0.37899 -0.05344 L 0.44601 0.03331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29455" y="2650246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</a:rPr>
              <a:t>Китайская мудрость гласит «Драка для дураков, для умных – победа, а для мудрых…?</a:t>
            </a:r>
            <a:endParaRPr lang="ru-RU" sz="1600" b="1" dirty="0">
              <a:solidFill>
                <a:srgbClr val="601700"/>
              </a:solidFill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71393" y="2892271"/>
            <a:ext cx="2627659" cy="2383007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</a:rPr>
              <a:t>Почтительный сын огорчает отца и мать своих только …..? 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24958" y="3137561"/>
            <a:ext cx="2304256" cy="2149435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Благородный человек знает только долг, низкий человек – только…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875639" y="3179705"/>
            <a:ext cx="2246826" cy="2305533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Старайтесь быть добрее и вы не сможете совершить злой …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48502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66" y="1844824"/>
            <a:ext cx="1299192" cy="681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94093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Болезнь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523924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Поступок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355956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Выгода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388645" y="1609686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Доброта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508104" y="1556792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Мир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669" y="4022062"/>
            <a:ext cx="1083679" cy="17158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Овальная выноска 15"/>
          <p:cNvSpPr/>
          <p:nvPr/>
        </p:nvSpPr>
        <p:spPr>
          <a:xfrm>
            <a:off x="971600" y="4332472"/>
            <a:ext cx="2553931" cy="1526292"/>
          </a:xfrm>
          <a:prstGeom prst="wedgeEllipseCallout">
            <a:avLst>
              <a:gd name="adj1" fmla="val 87234"/>
              <a:gd name="adj2" fmla="val -33545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Продолжите  слова знаменитого китайского мудреца Конфуция  </a:t>
            </a:r>
            <a:endParaRPr lang="ru-RU" sz="1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63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698 0.05066 L 0.35226 -0.04279 C 0.36598 -0.06407 0.38664 -0.07518 0.40799 -0.07518 C 0.4323 -0.07518 0.45191 -0.06407 0.46563 -0.04279 L 0.53108 0.0506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1913E-6 L 0.12708 -0.09392 C 0.15382 -0.1152 0.19357 -0.12584 0.23507 -0.12584 C 0.28246 -0.12584 0.32031 -0.1152 0.34705 -0.09392 L 0.4743 -1.1913E-6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375 0.05783 L 0.26077 -0.02892 C 0.27483 -0.04858 0.29584 -0.05899 0.31771 -0.05899 C 0.34271 -0.05899 0.36268 -0.04858 0.37674 -0.02892 L 0.44375 0.05783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01157 L 0.11598 -0.06777 C 0.13004 -0.08535 0.15105 -0.09484 0.17292 -0.09484 C 0.19792 -0.09484 0.21789 -0.08535 0.23195 -0.06777 L 0.29896 0.0115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17399" y="2911647"/>
            <a:ext cx="2348484" cy="2092470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Нить Ариадны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660748" y="3044078"/>
            <a:ext cx="2298817" cy="2092470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Троянский конь</a:t>
            </a:r>
            <a:endParaRPr lang="ru-RU" sz="2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249838" y="3140968"/>
            <a:ext cx="2298817" cy="2092470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Яблоко раздора</a:t>
            </a:r>
            <a:endParaRPr lang="ru-RU" sz="24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72304" y="3212976"/>
            <a:ext cx="2298817" cy="209246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Comic Sans MS" panose="030F0702030302020204" pitchFamily="66" charset="0"/>
              </a:rPr>
              <a:t>Ахилесова</a:t>
            </a:r>
            <a:r>
              <a:rPr lang="ru-RU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пята</a:t>
            </a:r>
            <a:endParaRPr lang="ru-RU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25841" y="2896455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86" y="1774852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11560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Опасный подарок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59" y="420719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Уязвимое место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8723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Причина ссоры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066585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Неразбериха, суматоха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90707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Выход из трудного положения</a:t>
            </a:r>
            <a:endParaRPr lang="ru-RU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ьная выноска 14"/>
          <p:cNvSpPr/>
          <p:nvPr/>
        </p:nvSpPr>
        <p:spPr>
          <a:xfrm>
            <a:off x="970174" y="4101173"/>
            <a:ext cx="2553931" cy="1526292"/>
          </a:xfrm>
          <a:prstGeom prst="wedgeEllipseCallout">
            <a:avLst>
              <a:gd name="adj1" fmla="val 86447"/>
              <a:gd name="adj2" fmla="val -40129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Что означают крылатые выражения?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36029" y="4033991"/>
            <a:ext cx="1191579" cy="1896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550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55066" y="2828062"/>
            <a:ext cx="2348484" cy="2168699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601700"/>
                </a:solidFill>
                <a:latin typeface="Comic Sans MS" panose="030F0702030302020204" pitchFamily="66" charset="0"/>
              </a:rPr>
              <a:t>Этот философ ходил по </a:t>
            </a:r>
            <a:r>
              <a:rPr lang="ru-RU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городу с фонарем  </a:t>
            </a:r>
            <a:r>
              <a:rPr lang="ru-RU" b="1" dirty="0">
                <a:solidFill>
                  <a:srgbClr val="601700"/>
                </a:solidFill>
                <a:latin typeface="Comic Sans MS" panose="030F0702030302020204" pitchFamily="66" charset="0"/>
              </a:rPr>
              <a:t>со словами «Ищу человека»</a:t>
            </a: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49500" y="3043274"/>
            <a:ext cx="2298817" cy="2115797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 Самый знаменитый архонт в </a:t>
            </a:r>
          </a:p>
          <a:p>
            <a:pPr algn="ctr"/>
            <a:r>
              <a:rPr lang="ru-RU" sz="16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Афинах</a:t>
            </a:r>
            <a:endParaRPr lang="ru-RU" sz="1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191451" y="3140968"/>
            <a:ext cx="2298817" cy="2092470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Comic Sans MS" panose="030F0702030302020204" pitchFamily="66" charset="0"/>
              </a:rPr>
              <a:t>Скульптор, создатель «чуда света» – статуи Зевса</a:t>
            </a: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91253" y="3284984"/>
            <a:ext cx="2298817" cy="2092469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Древнегреческий ученый, </a:t>
            </a:r>
            <a:r>
              <a:rPr lang="ru-RU" sz="1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клятву которого дают все современные медики</a:t>
            </a:r>
            <a:endParaRPr lang="ru-RU" sz="11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25841" y="2896455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86" y="1774852"/>
            <a:ext cx="1178072" cy="665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611560" y="40466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Перикл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59" y="420719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Гиппократ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8723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Фидий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066585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Демокрит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390707" y="157284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Диоген</a:t>
            </a:r>
            <a:endParaRPr lang="ru-RU" sz="20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ьная выноска 14"/>
          <p:cNvSpPr/>
          <p:nvPr/>
        </p:nvSpPr>
        <p:spPr>
          <a:xfrm>
            <a:off x="970174" y="4101173"/>
            <a:ext cx="2553931" cy="1526292"/>
          </a:xfrm>
          <a:prstGeom prst="wedgeEllipseCallout">
            <a:avLst>
              <a:gd name="adj1" fmla="val 86447"/>
              <a:gd name="adj2" fmla="val -40129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601700"/>
                </a:solidFill>
                <a:latin typeface="Comic Sans MS" panose="030F0702030302020204" pitchFamily="66" charset="0"/>
              </a:rPr>
              <a:t>Кто есть кто? 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36029" y="4033991"/>
            <a:ext cx="1191579" cy="18965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992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71437" y="2813058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Назови год основания Рима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331640" y="3068960"/>
            <a:ext cx="2341321" cy="2376264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В каком году Рим стал республикой </a:t>
            </a:r>
            <a:endParaRPr lang="ru-RU" sz="20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2036445" y="3216898"/>
            <a:ext cx="2265137" cy="2321552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Назови даты восстания Спартака</a:t>
            </a:r>
            <a:endParaRPr lang="ru-RU" sz="20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2987824" y="3335340"/>
            <a:ext cx="2265137" cy="2203110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  <a:latin typeface="Comic Sans MS" panose="030F0702030302020204" pitchFamily="66" charset="0"/>
              </a:rPr>
              <a:t>  </a:t>
            </a:r>
            <a:r>
              <a:rPr lang="ru-RU" sz="20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Назови год падения Западной Римской империи  </a:t>
            </a:r>
            <a:endParaRPr lang="ru-RU" sz="28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0219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0778"/>
            <a:ext cx="1192136" cy="67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503614" y="41358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509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60" y="428001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476 г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9258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74-71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248565" y="157095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147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410138" y="1607238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753 г до н.э.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025" y="4001190"/>
            <a:ext cx="977154" cy="1902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Овальная выноска 14"/>
          <p:cNvSpPr/>
          <p:nvPr/>
        </p:nvSpPr>
        <p:spPr>
          <a:xfrm>
            <a:off x="971600" y="4373402"/>
            <a:ext cx="2553931" cy="1526292"/>
          </a:xfrm>
          <a:prstGeom prst="wedgeEllipseCallout">
            <a:avLst>
              <a:gd name="adj1" fmla="val 84480"/>
              <a:gd name="adj2" fmla="val -57247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1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  </a:t>
            </a:r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Знаете ли вы события истории Древнего Рима?</a:t>
            </a:r>
            <a:endParaRPr lang="ru-RU" sz="16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60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Горизонтальный свиток 18"/>
          <p:cNvSpPr/>
          <p:nvPr/>
        </p:nvSpPr>
        <p:spPr>
          <a:xfrm>
            <a:off x="844262" y="2924944"/>
            <a:ext cx="2348484" cy="2376264"/>
          </a:xfrm>
          <a:prstGeom prst="horizontalScroll">
            <a:avLst/>
          </a:prstGeom>
          <a:solidFill>
            <a:srgbClr val="601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Знатный человек в Риме- это? </a:t>
            </a:r>
            <a:endParaRPr lang="ru-RU" sz="24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Горизонтальный свиток 24"/>
          <p:cNvSpPr/>
          <p:nvPr/>
        </p:nvSpPr>
        <p:spPr>
          <a:xfrm>
            <a:off x="1207628" y="3068960"/>
            <a:ext cx="2341321" cy="2376264"/>
          </a:xfrm>
          <a:prstGeom prst="horizontalScroll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Право запрета – это…</a:t>
            </a:r>
            <a:endParaRPr lang="ru-RU" sz="24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Горизонтальный свиток 28"/>
          <p:cNvSpPr/>
          <p:nvPr/>
        </p:nvSpPr>
        <p:spPr>
          <a:xfrm>
            <a:off x="1828279" y="3212701"/>
            <a:ext cx="2265137" cy="2321552"/>
          </a:xfrm>
          <a:prstGeom prst="horizontalScroll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50"/>
                </a:solidFill>
              </a:rPr>
              <a:t> </a:t>
            </a:r>
            <a:r>
              <a:rPr lang="ru-RU" sz="16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Форма власти, при которой правители выбираются на определенный срок – это…</a:t>
            </a:r>
            <a:endParaRPr lang="ru-RU" sz="16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Горизонтальный свиток 29"/>
          <p:cNvSpPr/>
          <p:nvPr/>
        </p:nvSpPr>
        <p:spPr>
          <a:xfrm>
            <a:off x="3084355" y="3330723"/>
            <a:ext cx="2265137" cy="2203110"/>
          </a:xfrm>
          <a:prstGeom prst="horizontalScroll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  </a:t>
            </a:r>
            <a:r>
              <a:rPr lang="ru-RU" sz="2000" b="1" dirty="0" smtClean="0">
                <a:solidFill>
                  <a:srgbClr val="0070C0"/>
                </a:solidFill>
              </a:rPr>
              <a:t>Защитник плебеев – это…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11" name="Блок-схема: задержка 10"/>
          <p:cNvSpPr/>
          <p:nvPr/>
        </p:nvSpPr>
        <p:spPr>
          <a:xfrm rot="5400000">
            <a:off x="1860219" y="2908408"/>
            <a:ext cx="2448272" cy="4480186"/>
          </a:xfrm>
          <a:prstGeom prst="flowChartDelay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rgbClr val="FF6600"/>
            </a:solidFill>
          </a:ln>
          <a:effectLst>
            <a:glow rad="101600">
              <a:srgbClr val="FFC000">
                <a:alpha val="60000"/>
              </a:srgb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Users7\Ала\Pictures\568964665.jp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70778"/>
            <a:ext cx="1192136" cy="673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Волна 22"/>
          <p:cNvSpPr/>
          <p:nvPr/>
        </p:nvSpPr>
        <p:spPr>
          <a:xfrm>
            <a:off x="503614" y="413585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Вето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Волна 33"/>
          <p:cNvSpPr/>
          <p:nvPr/>
        </p:nvSpPr>
        <p:spPr>
          <a:xfrm>
            <a:off x="3492260" y="428001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Трибун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Волна 34"/>
          <p:cNvSpPr/>
          <p:nvPr/>
        </p:nvSpPr>
        <p:spPr>
          <a:xfrm>
            <a:off x="6466663" y="392584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Республика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Волна 35"/>
          <p:cNvSpPr/>
          <p:nvPr/>
        </p:nvSpPr>
        <p:spPr>
          <a:xfrm>
            <a:off x="2248565" y="1570957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Консул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Волна 38"/>
          <p:cNvSpPr/>
          <p:nvPr/>
        </p:nvSpPr>
        <p:spPr>
          <a:xfrm>
            <a:off x="5410138" y="1607238"/>
            <a:ext cx="2198597" cy="1152128"/>
          </a:xfrm>
          <a:prstGeom prst="wave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0"/>
          </a:gradFill>
          <a:ln>
            <a:solidFill>
              <a:srgbClr val="FF6600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Патриций</a:t>
            </a:r>
            <a:endParaRPr lang="ru-RU" sz="2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93949" y="6199997"/>
            <a:ext cx="521208" cy="345280"/>
          </a:xfrm>
          <a:prstGeom prst="actionButtonForwardNex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bg2">
                <a:lumMod val="50000"/>
              </a:schemeClr>
            </a:solidFill>
          </a:ln>
          <a:effectLst>
            <a:glow rad="101600">
              <a:srgbClr val="FFC000">
                <a:alpha val="60000"/>
              </a:srgbClr>
            </a:glo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025" y="4001190"/>
            <a:ext cx="977154" cy="19025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Овальная выноска 14"/>
          <p:cNvSpPr/>
          <p:nvPr/>
        </p:nvSpPr>
        <p:spPr>
          <a:xfrm>
            <a:off x="971600" y="4373402"/>
            <a:ext cx="2553931" cy="1526292"/>
          </a:xfrm>
          <a:prstGeom prst="wedgeEllipseCallout">
            <a:avLst>
              <a:gd name="adj1" fmla="val 84480"/>
              <a:gd name="adj2" fmla="val -57247"/>
            </a:avLst>
          </a:prstGeom>
          <a:gradFill>
            <a:gsLst>
              <a:gs pos="0">
                <a:schemeClr val="accent5">
                  <a:lumMod val="40000"/>
                  <a:lumOff val="60000"/>
                  <a:alpha val="99000"/>
                </a:schemeClr>
              </a:gs>
              <a:gs pos="11000">
                <a:srgbClr val="FEE7F2"/>
              </a:gs>
              <a:gs pos="25000">
                <a:srgbClr val="FAC77D"/>
              </a:gs>
              <a:gs pos="66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66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 </a:t>
            </a:r>
            <a:r>
              <a:rPr lang="ru-RU" sz="2000" b="1" dirty="0" smtClean="0">
                <a:solidFill>
                  <a:srgbClr val="601700"/>
                </a:solidFill>
                <a:latin typeface="Comic Sans MS" panose="030F0702030302020204" pitchFamily="66" charset="0"/>
              </a:rPr>
              <a:t>Что такое, кто такой ?</a:t>
            </a:r>
            <a:endParaRPr lang="ru-RU" sz="2000" b="1" dirty="0">
              <a:solidFill>
                <a:srgbClr val="6017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15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8194 0.03678 L 0.34722 -0.05667 C 0.36094 -0.07795 0.3816 -0.08906 0.40295 -0.08906 C 0.42726 -0.08906 0.44687 -0.07795 0.46059 -0.05667 L 0.52604 0.03678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2128 L 0.12709 -0.07263 C 0.15382 -0.09392 0.19358 -0.10456 0.23507 -0.10456 C 0.28247 -0.10456 0.32031 -0.09392 0.34705 -0.07263 L 0.47431 0.02128 " pathEditMode="relative" rAng="0" ptsTypes="FffFF">
                                      <p:cBhvr>
                                        <p:cTn id="2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15" y="-6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74 0.03238 L 0.21441 -0.05437 C 0.22847 -0.07403 0.24948 -0.08444 0.27136 -0.08444 C 0.29636 -0.08444 0.31632 -0.07403 0.33038 -0.05437 L 0.3974 0.03238 " pathEditMode="relative" rAng="0" ptsTypes="FffFF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mph" presetSubtype="2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646 -0.0037 L 0.15348 -0.08304 C 0.16754 -0.10062 0.18855 -0.11011 0.21042 -0.11011 C 0.23542 -0.11011 0.25539 -0.10062 0.26945 -0.08304 L 0.33646 -0.0037 " pathEditMode="relative" rAng="0" ptsTypes="FffFF">
                                      <p:cBhvr>
                                        <p:cTn id="6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53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6" presetClass="exit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9" grpId="2" animBg="1"/>
      <p:bldP spid="25" grpId="0" animBg="1"/>
      <p:bldP spid="25" grpId="1" animBg="1"/>
      <p:bldP spid="25" grpId="2" animBg="1"/>
      <p:bldP spid="29" grpId="0" animBg="1"/>
      <p:bldP spid="29" grpId="1" animBg="1"/>
      <p:bldP spid="29" grpId="2" animBg="1"/>
      <p:bldP spid="30" grpId="0" animBg="1"/>
      <p:bldP spid="30" grpId="1" animBg="1"/>
      <p:bldP spid="30" grpId="2" animBg="1"/>
      <p:bldP spid="23" grpId="0" animBg="1"/>
      <p:bldP spid="34" grpId="0" animBg="1"/>
      <p:bldP spid="35" grpId="0" animBg="1"/>
      <p:bldP spid="39" grpId="0" animBg="1"/>
    </p:bldLst>
  </p:timing>
</p:sld>
</file>

<file path=ppt/theme/theme1.xml><?xml version="1.0" encoding="utf-8"?>
<a:theme xmlns:a="http://schemas.openxmlformats.org/drawingml/2006/main" name="№3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Презентациякнязья222</Template>
  <TotalTime>430</TotalTime>
  <Words>428</Words>
  <Application>Microsoft Office PowerPoint</Application>
  <PresentationFormat>Экран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№3</vt:lpstr>
      <vt:lpstr>Викторина «историческая»</vt:lpstr>
      <vt:lpstr> Уважаемые ребята 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АллаНик</dc:creator>
  <cp:lastModifiedBy>Ала</cp:lastModifiedBy>
  <cp:revision>49</cp:revision>
  <dcterms:created xsi:type="dcterms:W3CDTF">2016-03-27T11:18:55Z</dcterms:created>
  <dcterms:modified xsi:type="dcterms:W3CDTF">2019-12-03T18:18:16Z</dcterms:modified>
</cp:coreProperties>
</file>