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90" r:id="rId2"/>
    <p:sldId id="256" r:id="rId3"/>
    <p:sldId id="291" r:id="rId4"/>
    <p:sldId id="298" r:id="rId5"/>
    <p:sldId id="299" r:id="rId6"/>
    <p:sldId id="300" r:id="rId7"/>
    <p:sldId id="301" r:id="rId8"/>
    <p:sldId id="258" r:id="rId9"/>
    <p:sldId id="292" r:id="rId10"/>
    <p:sldId id="302" r:id="rId11"/>
    <p:sldId id="303" r:id="rId12"/>
    <p:sldId id="260" r:id="rId13"/>
    <p:sldId id="259" r:id="rId14"/>
    <p:sldId id="304" r:id="rId15"/>
    <p:sldId id="266" r:id="rId16"/>
    <p:sldId id="270" r:id="rId17"/>
    <p:sldId id="263" r:id="rId18"/>
    <p:sldId id="293" r:id="rId19"/>
    <p:sldId id="283" r:id="rId20"/>
    <p:sldId id="277" r:id="rId21"/>
    <p:sldId id="305" r:id="rId22"/>
    <p:sldId id="278" r:id="rId23"/>
    <p:sldId id="294" r:id="rId24"/>
    <p:sldId id="296" r:id="rId25"/>
    <p:sldId id="295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72A54-3968-4E59-9E51-75A29A3F61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889B5-0DFA-4BBE-B9CE-4DF448EEF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4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889B5-0DFA-4BBE-B9CE-4DF448EEFDF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9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0C378A-95DB-4ED3-A46D-D8EE534BC59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9394D6-F6F6-46B6-9E10-901A8BA29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50;&#1056;&#1054;&#1052;&#1042;&#1045;&#1051;&#1068;.mp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65" y="166585"/>
            <a:ext cx="3456384" cy="472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857"/>
            <a:ext cx="3384376" cy="465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1571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«Кавалер»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1571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«Круглоголовый»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92353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5797228"/>
            <a:ext cx="748883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Изменится ли ваша точка зрения после изучения темы. Почему?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01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1720" y="361622"/>
            <a:ext cx="50770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 smtClean="0">
                <a:solidFill>
                  <a:srgbClr val="184830"/>
                </a:solidFill>
                <a:latin typeface="Times New Roman" pitchFamily="18" charset="0"/>
              </a:rPr>
              <a:t> </a:t>
            </a:r>
            <a:r>
              <a:rPr lang="ru-RU" alt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Причины революции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4213" y="1340768"/>
            <a:ext cx="404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 smtClean="0">
                <a:solidFill>
                  <a:srgbClr val="002060"/>
                </a:solidFill>
                <a:latin typeface="Times New Roman" pitchFamily="18" charset="0"/>
              </a:rPr>
              <a:t>1. Политическая причина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7544" y="2132856"/>
            <a:ext cx="7172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противоречия между королём и парламентом</a:t>
            </a:r>
            <a:r>
              <a:rPr lang="ru-RU" altLang="ru-RU" sz="2800" dirty="0" smtClean="0">
                <a:solidFill>
                  <a:srgbClr val="18483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41088"/>
            <a:ext cx="2788616" cy="362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39213"/>
            <a:ext cx="2365971" cy="371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211638" y="4005263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87A5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211637" y="4005263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87A5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11760" y="188640"/>
            <a:ext cx="4099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2. Религиозная причина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98807" y="1464575"/>
            <a:ext cx="7632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противоречия между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англиканской церковью и пуританами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98807" y="2924944"/>
            <a:ext cx="64428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3. Социально-экономическая причина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26799" y="3645024"/>
            <a:ext cx="7632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противоречия между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феодальным и капиталистическим строем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716859" y="259443"/>
            <a:ext cx="1285280" cy="2119062"/>
            <a:chOff x="3787" y="1497"/>
            <a:chExt cx="1717" cy="2966"/>
          </a:xfrm>
        </p:grpSpPr>
        <p:pic>
          <p:nvPicPr>
            <p:cNvPr id="7" name="Picture 14" descr="Рисунок1"/>
            <p:cNvPicPr>
              <a:picLocks noChangeAspect="1" noChangeArrowheads="1"/>
            </p:cNvPicPr>
            <p:nvPr/>
          </p:nvPicPr>
          <p:blipFill>
            <a:blip r:embed="rId2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" y="1497"/>
              <a:ext cx="1587" cy="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787" y="4032"/>
              <a:ext cx="1351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184830"/>
                  </a:solidFill>
                  <a:latin typeface="Times New Roman" pitchFamily="18" charset="0"/>
                </a:rPr>
                <a:t>Пуританка</a:t>
              </a: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630880" y="4725144"/>
            <a:ext cx="2520082" cy="1847995"/>
            <a:chOff x="158" y="1842"/>
            <a:chExt cx="2359" cy="2427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842"/>
              <a:ext cx="2359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58" y="3339"/>
              <a:ext cx="2359" cy="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solidFill>
                    <a:srgbClr val="184830"/>
                  </a:solidFill>
                  <a:latin typeface="Times New Roman" pitchFamily="18" charset="0"/>
                </a:rPr>
                <a:t>Дом английского землевладельца</a:t>
              </a: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5840262" y="4618513"/>
            <a:ext cx="2922290" cy="2152408"/>
            <a:chOff x="3198" y="1797"/>
            <a:chExt cx="2430" cy="2464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797"/>
              <a:ext cx="2340" cy="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198" y="3521"/>
              <a:ext cx="2359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dirty="0" smtClean="0">
                  <a:solidFill>
                    <a:srgbClr val="184830"/>
                  </a:solidFill>
                  <a:latin typeface="Times New Roman" pitchFamily="18" charset="0"/>
                </a:rPr>
                <a:t>Завод. Промышленный переворот                                                                                                                                              </a:t>
              </a:r>
            </a:p>
          </p:txBody>
        </p:sp>
      </p:grp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057070" y="5297740"/>
            <a:ext cx="1011375" cy="34329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87A5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98186" y="348188"/>
            <a:ext cx="1821755" cy="2338774"/>
            <a:chOff x="211" y="1173"/>
            <a:chExt cx="2622" cy="3223"/>
          </a:xfrm>
        </p:grpSpPr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1173"/>
              <a:ext cx="2339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211" y="3802"/>
              <a:ext cx="2275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100" dirty="0" smtClean="0">
                  <a:solidFill>
                    <a:srgbClr val="184830"/>
                  </a:solidFill>
                  <a:latin typeface="Times New Roman" pitchFamily="18" charset="0"/>
                </a:rPr>
                <a:t>Карл </a:t>
              </a:r>
              <a:r>
                <a:rPr lang="en-US" altLang="ru-RU" sz="1100" dirty="0" smtClean="0">
                  <a:solidFill>
                    <a:srgbClr val="184830"/>
                  </a:solidFill>
                  <a:latin typeface="Times New Roman" pitchFamily="18" charset="0"/>
                </a:rPr>
                <a:t>I</a:t>
              </a:r>
              <a:r>
                <a:rPr lang="ru-RU" altLang="ru-RU" sz="1100" dirty="0" smtClean="0">
                  <a:solidFill>
                    <a:srgbClr val="184830"/>
                  </a:solidFill>
                  <a:latin typeface="Times New Roman" pitchFamily="18" charset="0"/>
                </a:rPr>
                <a:t> защитник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100" dirty="0" smtClean="0">
                  <a:solidFill>
                    <a:srgbClr val="184830"/>
                  </a:solidFill>
                  <a:latin typeface="Times New Roman" pitchFamily="18" charset="0"/>
                </a:rPr>
                <a:t>церковных привилегий</a:t>
              </a:r>
            </a:p>
          </p:txBody>
        </p:sp>
      </p:grp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703782" y="1032083"/>
            <a:ext cx="1011375" cy="34329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87A5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9127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1640 г- начало революции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4127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1640 г. – созыв Карлом </a:t>
            </a:r>
            <a:r>
              <a:rPr lang="en-US" altLang="ru-RU" sz="2800" b="1" dirty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  Долгого парламента</a:t>
            </a:r>
          </a:p>
        </p:txBody>
      </p:sp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9504"/>
            <a:ext cx="6552728" cy="402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</a:rPr>
              <a:t> </a:t>
            </a:r>
            <a:endParaRPr lang="ru-RU" sz="4800" i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435100"/>
            <a:ext cx="3429024" cy="4691063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5184576" cy="42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3787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Century Gothic"/>
              </a:rPr>
              <a:t>Гражданская война между королем и парламентом </a:t>
            </a:r>
            <a:r>
              <a:rPr lang="ru-RU" sz="4000" b="1" i="1" dirty="0">
                <a:solidFill>
                  <a:schemeClr val="accent2"/>
                </a:solidFill>
                <a:latin typeface="Century Gothic"/>
              </a:rPr>
              <a:t>1642 </a:t>
            </a:r>
            <a:r>
              <a:rPr lang="ru-RU" sz="4000" b="1" i="1" dirty="0" smtClean="0">
                <a:solidFill>
                  <a:schemeClr val="accent2"/>
                </a:solidFill>
                <a:latin typeface="Century Gothic"/>
              </a:rPr>
              <a:t>г- 1648 </a:t>
            </a:r>
            <a:r>
              <a:rPr lang="ru-RU" sz="4000" b="1" i="1" dirty="0" err="1" smtClean="0">
                <a:solidFill>
                  <a:schemeClr val="accent2"/>
                </a:solidFill>
                <a:latin typeface="Century Gothic"/>
              </a:rPr>
              <a:t>гг</a:t>
            </a:r>
            <a:r>
              <a:rPr lang="ru-RU" sz="4000" b="1" i="1" dirty="0" smtClean="0">
                <a:solidFill>
                  <a:schemeClr val="accent2"/>
                </a:solidFill>
                <a:latin typeface="Century Gothic"/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524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eng-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90" y="1553292"/>
            <a:ext cx="458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200834"/>
            <a:ext cx="4549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Участники революции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9388" y="765175"/>
            <a:ext cx="204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«Кавалеры»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56176" y="920750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«Круглоголовые»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3377" y="1556792"/>
            <a:ext cx="22336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король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феодальное дворянство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англиканская церковь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04025" y="1773238"/>
            <a:ext cx="216058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парламент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новое дворянство, буржуазия,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крестьяне, фермеры,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наёмные рабочие, ремесленники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пуритане</a:t>
            </a:r>
          </a:p>
        </p:txBody>
      </p:sp>
    </p:spTree>
    <p:extLst>
      <p:ext uri="{BB962C8B-B14F-4D97-AF65-F5344CB8AC3E}">
        <p14:creationId xmlns:p14="http://schemas.microsoft.com/office/powerpoint/2010/main" val="25487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Оливер Кромвель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Оливер Кромвель.jpg">
            <a:hlinkClick r:id="rId2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55576" y="1211588"/>
            <a:ext cx="3620454" cy="465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2656"/>
            <a:ext cx="1277779" cy="958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87407" y="1628800"/>
            <a:ext cx="41767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Формирование армии нового типа – «железнобокие»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90" y="3356992"/>
            <a:ext cx="4066145" cy="250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Казнь короля – 30 января 1649 г.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казнь короля карла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908720"/>
            <a:ext cx="8462174" cy="568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marL="838200" indent="-838200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466088" y="1225435"/>
            <a:ext cx="41778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/>
              <a:t>1653-1658 </a:t>
            </a:r>
            <a:r>
              <a:rPr lang="ru-RU" sz="3600" b="1" dirty="0" err="1"/>
              <a:t>гг</a:t>
            </a:r>
            <a:r>
              <a:rPr lang="ru-RU" sz="3600" b="1" dirty="0"/>
              <a:t> 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2214554"/>
            <a:ext cx="4029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/>
            <a:r>
              <a:rPr lang="ru-RU" sz="2000" b="1" u="sng" dirty="0" smtClean="0">
                <a:solidFill>
                  <a:srgbClr val="0000FF"/>
                </a:solidFill>
              </a:rPr>
              <a:t> 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5250"/>
            <a:ext cx="4213225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888" y="476672"/>
            <a:ext cx="8333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Century Gothic"/>
              </a:rPr>
              <a:t>Оливер </a:t>
            </a:r>
            <a:r>
              <a:rPr lang="ru-RU" sz="3200" b="1" i="1" dirty="0" smtClean="0">
                <a:solidFill>
                  <a:srgbClr val="002060"/>
                </a:solidFill>
                <a:latin typeface="Century Gothic"/>
              </a:rPr>
              <a:t>Кромвель-лорд -протектор 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241098"/>
            <a:ext cx="3423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Англия – республика?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99354"/>
              </p:ext>
            </p:extLst>
          </p:nvPr>
        </p:nvGraphicFramePr>
        <p:xfrm>
          <a:off x="405178" y="1340768"/>
          <a:ext cx="8280922" cy="442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1"/>
                <a:gridCol w="4140461"/>
              </a:tblGrid>
              <a:tr h="3750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Внутренняя политика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Внешняя политика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4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5556" y="182652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Разогнал парламент</a:t>
            </a:r>
          </a:p>
          <a:p>
            <a:r>
              <a:rPr lang="ru-RU" sz="2400" b="1" dirty="0" smtClean="0"/>
              <a:t>Единолично правил страной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954" y="302685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Главная опора- армия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564" y="3980963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Офицеры- собственники земли - лендлорды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182652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Покорил Ирландию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21297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Покорил Шотландию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272480" cy="95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8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4963"/>
            <a:ext cx="7772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7544" y="332656"/>
            <a:ext cx="7598078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Коронование Карла </a:t>
            </a:r>
            <a:r>
              <a:rPr lang="en-US" sz="3200" dirty="0" smtClean="0"/>
              <a:t>II -1660 </a:t>
            </a:r>
            <a:r>
              <a:rPr lang="ru-RU" sz="3200" dirty="0" smtClean="0"/>
              <a:t>г</a:t>
            </a:r>
            <a:endParaRPr lang="ru-RU" sz="3200" dirty="0"/>
          </a:p>
        </p:txBody>
      </p:sp>
      <p:pic>
        <p:nvPicPr>
          <p:cNvPr id="5" name="Содержимое 4" descr="Яков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071546"/>
            <a:ext cx="3643338" cy="5572164"/>
          </a:xfrm>
        </p:spPr>
      </p:pic>
      <p:pic>
        <p:nvPicPr>
          <p:cNvPr id="6" name="Picture 29" descr="Рисунок10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>
            <a:lum bright="-6000" contrast="6000"/>
          </a:blip>
          <a:stretch>
            <a:fillRect/>
          </a:stretch>
        </p:blipFill>
        <p:spPr bwMode="auto">
          <a:xfrm>
            <a:off x="251520" y="1052736"/>
            <a:ext cx="4786346" cy="5572164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88224" y="6021288"/>
            <a:ext cx="2290507" cy="57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  <a:latin typeface="Times New Roman" pitchFamily="18" charset="0"/>
              </a:rPr>
              <a:t>Карл </a:t>
            </a:r>
            <a:r>
              <a:rPr lang="en-US" altLang="ru-RU" sz="3200" dirty="0" smtClean="0">
                <a:solidFill>
                  <a:srgbClr val="FFFFFF"/>
                </a:solidFill>
                <a:latin typeface="Times New Roman" pitchFamily="18" charset="0"/>
              </a:rPr>
              <a:t>II</a:t>
            </a:r>
            <a:endParaRPr lang="ru-RU" altLang="ru-RU" sz="32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3756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>
                <a:solidFill>
                  <a:srgbClr val="002060"/>
                </a:solidFill>
              </a:rPr>
              <a:t/>
            </a:r>
            <a:br>
              <a:rPr lang="ru-RU" sz="6000" b="1" i="1" dirty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>
                <a:solidFill>
                  <a:srgbClr val="002060"/>
                </a:solidFill>
              </a:rPr>
              <a:t/>
            </a:r>
            <a:br>
              <a:rPr lang="ru-RU" sz="6000" b="1" i="1" dirty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>
                <a:solidFill>
                  <a:srgbClr val="002060"/>
                </a:solidFill>
              </a:rPr>
              <a:t/>
            </a:r>
            <a:br>
              <a:rPr lang="ru-RU" sz="6000" b="1" i="1" dirty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>Английская</a:t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>буржуазная  революция</a:t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>1640-1689 </a:t>
            </a:r>
            <a:r>
              <a:rPr lang="ru-RU" sz="6000" b="1" i="1" dirty="0" err="1" smtClean="0">
                <a:solidFill>
                  <a:srgbClr val="002060"/>
                </a:solidFill>
              </a:rPr>
              <a:t>гг</a:t>
            </a:r>
            <a:r>
              <a:rPr lang="ru-RU" sz="6000" b="1" i="1" dirty="0" smtClean="0">
                <a:solidFill>
                  <a:srgbClr val="002060"/>
                </a:solidFill>
              </a:rPr>
              <a:t> 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51520" y="99669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723900" algn="l"/>
              </a:tabLst>
            </a:pPr>
            <a:endParaRPr lang="ru-RU" sz="2000" dirty="0"/>
          </a:p>
          <a:p>
            <a:pPr>
              <a:tabLst>
                <a:tab pos="723900" algn="l"/>
              </a:tabLst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691680" y="-814"/>
            <a:ext cx="5426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1688г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«Славная революция» </a:t>
            </a:r>
          </a:p>
        </p:txBody>
      </p:sp>
      <p:pic>
        <p:nvPicPr>
          <p:cNvPr id="7" name="Содержимое 4" descr="вильгель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60977"/>
            <a:ext cx="3737811" cy="494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4008" y="16240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Вильгельм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III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Оранский – король Англии и Шотландии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4400" b="1" dirty="0">
                <a:solidFill>
                  <a:srgbClr val="FF0000"/>
                </a:solidFill>
                <a:latin typeface="Monotype Corsiva" pitchFamily="66" charset="0"/>
              </a:rPr>
              <a:t>Значение революции</a:t>
            </a:r>
            <a:br>
              <a:rPr lang="ru-RU" altLang="ru-RU" sz="4400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21288" y="846931"/>
            <a:ext cx="3505200" cy="5276851"/>
            <a:chOff x="3334" y="618"/>
            <a:chExt cx="2208" cy="332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618"/>
              <a:ext cx="2125" cy="3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334" y="3612"/>
              <a:ext cx="171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Билль о правах</a:t>
              </a:r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0824" y="1412776"/>
            <a:ext cx="47529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парламентарная монархия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усиление власти буржуазии и нового дворянства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ускорение развития капитализма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79515" y="4355762"/>
            <a:ext cx="4826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главная политическая сила – лендлорды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 положение крестьян и ремесленников не изменилось 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835696" y="846931"/>
            <a:ext cx="431800" cy="431800"/>
          </a:xfrm>
          <a:prstGeom prst="plus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79364" y="4198928"/>
            <a:ext cx="576263" cy="1444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3227388" y="28448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87624" y="508597"/>
            <a:ext cx="635798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Билль о правах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168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334025" y="1413639"/>
            <a:ext cx="79143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 Англии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парламентской монархии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(конституционной, ограниченной).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которой “короли правили,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управляли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страной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900265" y="4509120"/>
            <a:ext cx="74430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Созданы условия для промышленного переворота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и ускорения экономического развития страны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3600" b="1" dirty="0" err="1" smtClean="0"/>
              <a:t>Синквейн</a:t>
            </a:r>
            <a:r>
              <a:rPr lang="ru-RU" sz="3600" b="1" dirty="0" smtClean="0"/>
              <a:t> </a:t>
            </a:r>
            <a:r>
              <a:rPr lang="en-US" sz="3600" b="1" dirty="0" smtClean="0"/>
              <a:t>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34076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Революция 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9" y="305862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21235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английская                                     буржуазная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уничтожила  предоставила   признала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7890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Оказала влияние на   историю  стран Европы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72514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переворот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846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65" y="166585"/>
            <a:ext cx="3456384" cy="472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857"/>
            <a:ext cx="3384376" cy="465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1571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«Кавалер»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1571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«Круглоголовый»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92353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5797228"/>
            <a:ext cx="748883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Изменилась  ли ваша точка зрения после изучения темы. Почему?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544" y="908720"/>
            <a:ext cx="7772400" cy="457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b="1" smtClean="0">
                <a:solidFill>
                  <a:srgbClr val="FF0000"/>
                </a:solidFill>
              </a:rPr>
              <a:t>Знать определения понятий : </a:t>
            </a:r>
          </a:p>
          <a:p>
            <a: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Буржуазная революция</a:t>
            </a:r>
          </a:p>
          <a:p>
            <a: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Монархия</a:t>
            </a:r>
          </a:p>
          <a:p>
            <a: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Протекторат Кромвеля</a:t>
            </a:r>
          </a:p>
          <a:p>
            <a: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Конституционная монархия</a:t>
            </a:r>
            <a:b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Билль о правах</a:t>
            </a:r>
          </a:p>
          <a:p>
            <a:r>
              <a:rPr lang="ru-RU" sz="2400" b="1" smtClean="0">
                <a:solidFill>
                  <a:srgbClr val="FF0000"/>
                </a:solidFill>
              </a:rPr>
              <a:t>Основные даты революции </a:t>
            </a:r>
            <a:r>
              <a:rPr lang="ru-RU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1640-1689, 1642-1648, </a:t>
            </a:r>
          </a:p>
          <a:p>
            <a:pPr marL="0" indent="0">
              <a:buFont typeface="Wingdings 2"/>
              <a:buNone/>
            </a:pPr>
            <a:r>
              <a:rPr lang="ru-RU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30 января 1649 г, 19 мая 1649, 1653-1658, 1688-1689</a:t>
            </a:r>
          </a:p>
          <a:p>
            <a:endParaRPr lang="ru-RU" sz="2400" smtClean="0"/>
          </a:p>
          <a:p>
            <a:pPr marL="0" indent="0">
              <a:buFont typeface="Wingdings 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Уметь раскрывать</a:t>
            </a:r>
          </a:p>
          <a:p>
            <a:r>
              <a:rPr lang="ru-RU" sz="2400" smtClean="0"/>
              <a:t> </a:t>
            </a:r>
            <a:r>
              <a:rPr lang="ru-RU" sz="2400" b="1" smtClean="0"/>
              <a:t>причины, характер и итоги буржуазной революции в Англии </a:t>
            </a:r>
          </a:p>
          <a:p>
            <a:r>
              <a:rPr lang="ru-RU" sz="2400" b="1" smtClean="0"/>
              <a:t>Оценивать личность исторических деятелей Англии периода революции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15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Д/з  параграф </a:t>
            </a:r>
            <a:r>
              <a:rPr lang="ru-RU" sz="6000" b="1" dirty="0" smtClean="0"/>
              <a:t>13, готовиться к тесту по параграфу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9159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772400" cy="457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Знать определения понятий :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Буржуазная революция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Протекторат Кромвеля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Конституционная монархия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Билль о правах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Основные даты революции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1640-1689, 1642-1648,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30 января 1649 г, 19 мая 1649, 1653-1658, 1688-1689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Уметь раскрывать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причины, характер и итоги буржуазной революции в Англии </a:t>
            </a:r>
          </a:p>
          <a:p>
            <a:r>
              <a:rPr lang="ru-RU" sz="2400" b="1" dirty="0" smtClean="0"/>
              <a:t>Оценивать личность исторических деятелей Англии периода революции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НаШтоБуЗу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380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804800" cy="1194625"/>
          </a:xfr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479" y="1988950"/>
            <a:ext cx="90296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1. Что означает термин «революция»?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1797" y="2996952"/>
            <a:ext cx="87461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2. В какой стране и когда произошла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   первая буржуазная революция?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6151" y="4797152"/>
            <a:ext cx="87143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3. Каково значение этой революции?</a:t>
            </a:r>
          </a:p>
        </p:txBody>
      </p:sp>
    </p:spTree>
    <p:extLst>
      <p:ext uri="{BB962C8B-B14F-4D97-AF65-F5344CB8AC3E}">
        <p14:creationId xmlns:p14="http://schemas.microsoft.com/office/powerpoint/2010/main" val="34592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205" y="-110595"/>
            <a:ext cx="77724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</a:rPr>
              <a:t>Государственный</a:t>
            </a: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</a:rPr>
              <a:t>строй Англии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988840"/>
            <a:ext cx="7772400" cy="4572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63747" y="1054893"/>
            <a:ext cx="7921625" cy="5470743"/>
            <a:chOff x="611188" y="836613"/>
            <a:chExt cx="7921625" cy="5470743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867318" y="1052513"/>
              <a:ext cx="3353803" cy="83099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18483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Монарх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(король или королева)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11188" y="2636838"/>
              <a:ext cx="2160587" cy="4826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18483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Палата лордов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611188" y="3141663"/>
              <a:ext cx="2160587" cy="4826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18483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Палата общин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11188" y="4652963"/>
              <a:ext cx="7848600" cy="48260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18483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И з б и р а т е л и        (1/10 часть населения )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372225" y="2565400"/>
              <a:ext cx="2160588" cy="1212850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18483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Правительство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(кабинет министров)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6084888" y="1628775"/>
              <a:ext cx="13668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7451725" y="1628775"/>
              <a:ext cx="0" cy="936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106692" y="981075"/>
              <a:ext cx="185980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Назначает главу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правительства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619250" y="1628775"/>
              <a:ext cx="13668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619250" y="1628775"/>
              <a:ext cx="0" cy="1008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287060" y="836613"/>
              <a:ext cx="152798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Назначаются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королём</a:t>
              </a: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>
              <a:off x="2771775" y="3213100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987675" y="2565400"/>
              <a:ext cx="31686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Ответственно перед парламентом</a:t>
              </a: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1547813" y="3644900"/>
              <a:ext cx="0" cy="1008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1835150" y="5661025"/>
              <a:ext cx="558678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rPr>
                <a:t>Абсолютная монархия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8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348464" cy="11430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Абсолютная монархия – </a:t>
            </a:r>
            <a:b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династия Стюартов </a:t>
            </a:r>
            <a:b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39750" y="1341438"/>
            <a:ext cx="2951163" cy="5040312"/>
            <a:chOff x="431" y="890"/>
            <a:chExt cx="1668" cy="288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90"/>
              <a:ext cx="1668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31" y="3430"/>
              <a:ext cx="64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smtClean="0">
                  <a:solidFill>
                    <a:srgbClr val="FFFFFF"/>
                  </a:solidFill>
                  <a:latin typeface="Times New Roman" pitchFamily="18" charset="0"/>
                </a:rPr>
                <a:t>Яков </a:t>
              </a:r>
              <a:r>
                <a:rPr lang="en-US" altLang="ru-RU" sz="2800" smtClean="0">
                  <a:solidFill>
                    <a:srgbClr val="FFFFFF"/>
                  </a:solidFill>
                  <a:latin typeface="Times New Roman" pitchFamily="18" charset="0"/>
                </a:rPr>
                <a:t>I</a:t>
              </a:r>
              <a:endParaRPr lang="ru-RU" altLang="ru-RU" sz="28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08400" y="1700213"/>
            <a:ext cx="4824413" cy="45243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«Рассуждать о том, что государь может и чего не может, есть бунт. Я не позволю рассуждать о моей власти…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Монархический порядок есть высочайший на земле порядок. В моём лице Бог ниспослал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вам благословение…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Я пастырь, а остров – моё стадо».</a:t>
            </a:r>
          </a:p>
        </p:txBody>
      </p:sp>
    </p:spTree>
    <p:extLst>
      <p:ext uri="{BB962C8B-B14F-4D97-AF65-F5344CB8AC3E}">
        <p14:creationId xmlns:p14="http://schemas.microsoft.com/office/powerpoint/2010/main" val="8001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51520" y="1341487"/>
            <a:ext cx="5087603" cy="4823817"/>
            <a:chOff x="204" y="1265"/>
            <a:chExt cx="2853" cy="266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65"/>
              <a:ext cx="2302" cy="2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02" y="3566"/>
              <a:ext cx="18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smtClean="0">
                  <a:solidFill>
                    <a:srgbClr val="FFFFFF"/>
                  </a:solidFill>
                  <a:latin typeface="Times New Roman" pitchFamily="18" charset="0"/>
                </a:rPr>
                <a:t>Карл </a:t>
              </a:r>
              <a:r>
                <a:rPr lang="en-US" altLang="ru-RU" sz="2800" smtClean="0">
                  <a:solidFill>
                    <a:srgbClr val="FFFFFF"/>
                  </a:solidFill>
                  <a:latin typeface="Times New Roman" pitchFamily="18" charset="0"/>
                </a:rPr>
                <a:t>I</a:t>
              </a:r>
              <a:r>
                <a:rPr lang="ru-RU" altLang="ru-RU" sz="2800" smtClean="0">
                  <a:solidFill>
                    <a:srgbClr val="FFFFFF"/>
                  </a:solidFill>
                  <a:latin typeface="Times New Roman" pitchFamily="18" charset="0"/>
                </a:rPr>
                <a:t> и его семья</a:t>
              </a: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27984" y="1628800"/>
            <a:ext cx="48965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распустил парламент, правил единолично 11 лет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(1629-1640 гг.)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0" y="3429000"/>
            <a:ext cx="4320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ввёл незаконные налоги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16016" y="4509120"/>
            <a:ext cx="41764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усилил преследования пуритан</a:t>
            </a:r>
          </a:p>
        </p:txBody>
      </p:sp>
    </p:spTree>
    <p:extLst>
      <p:ext uri="{BB962C8B-B14F-4D97-AF65-F5344CB8AC3E}">
        <p14:creationId xmlns:p14="http://schemas.microsoft.com/office/powerpoint/2010/main" val="2925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 </a:t>
            </a:r>
            <a:endParaRPr lang="ru-RU" sz="4400" i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3568" y="1124744"/>
            <a:ext cx="2664296" cy="5069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Содержимое 6" descr="Яков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96136" y="1628428"/>
            <a:ext cx="295232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861622" y="1916832"/>
            <a:ext cx="1800200" cy="1582737"/>
          </a:xfrm>
          <a:prstGeom prst="leftRightArrow">
            <a:avLst>
              <a:gd name="adj1" fmla="val 57426"/>
              <a:gd name="adj2" fmla="val 22732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Конфликт между двумя политическими силами</a:t>
            </a:r>
          </a:p>
        </p:txBody>
      </p:sp>
      <p:pic>
        <p:nvPicPr>
          <p:cNvPr id="2052" name="Picture 4" descr="http://blogs.telegraph.co.uk/news/files/2011/05/grand-remonst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6" y="1772816"/>
            <a:ext cx="374441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5862"/>
            <a:ext cx="1524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692696"/>
            <a:ext cx="22682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Стр</a:t>
            </a:r>
            <a:r>
              <a:rPr lang="ru-RU" b="1" dirty="0" smtClean="0"/>
              <a:t> </a:t>
            </a:r>
            <a:r>
              <a:rPr lang="ru-RU" b="1" dirty="0" smtClean="0"/>
              <a:t>79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5258" y="5692606"/>
            <a:ext cx="280831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Парламент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61822" y="5877272"/>
            <a:ext cx="28706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Король Яков </a:t>
            </a:r>
            <a:r>
              <a:rPr lang="en-US" b="1" dirty="0" smtClean="0"/>
              <a:t>I </a:t>
            </a:r>
            <a:r>
              <a:rPr lang="ru-RU" b="1" dirty="0" smtClean="0"/>
              <a:t>Стюарт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/>
            </a:r>
            <a:br>
              <a:rPr lang="ru-RU" b="1" u="sng" dirty="0" smtClean="0">
                <a:solidFill>
                  <a:srgbClr val="0000FF"/>
                </a:solidFill>
              </a:rPr>
            </a:br>
            <a:r>
              <a:rPr lang="ru-RU" b="1" u="sng" dirty="0">
                <a:solidFill>
                  <a:srgbClr val="0000FF"/>
                </a:solidFill>
              </a:rPr>
              <a:t/>
            </a:r>
            <a:br>
              <a:rPr lang="ru-RU" b="1" u="sng" dirty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3733800" cy="76200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FF"/>
                </a:solidFill>
              </a:rPr>
              <a:t> </a:t>
            </a:r>
            <a:r>
              <a:rPr lang="ru-RU" sz="3200" u="sng" dirty="0">
                <a:solidFill>
                  <a:srgbClr val="0000FF"/>
                </a:solidFill>
              </a:rPr>
              <a:t>Король</a:t>
            </a:r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076056" y="692696"/>
            <a:ext cx="3733800" cy="762000"/>
          </a:xfrm>
        </p:spPr>
        <p:txBody>
          <a:bodyPr/>
          <a:lstStyle/>
          <a:p>
            <a:r>
              <a:rPr lang="ru-RU" sz="2800" u="sng" dirty="0">
                <a:solidFill>
                  <a:srgbClr val="0000FF"/>
                </a:solidFill>
              </a:rPr>
              <a:t>Парламент</a:t>
            </a:r>
            <a:br>
              <a:rPr lang="ru-RU" sz="2800" u="sng" dirty="0">
                <a:solidFill>
                  <a:srgbClr val="0000FF"/>
                </a:solidFill>
              </a:rPr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4248472" cy="51845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 smtClean="0">
                <a:solidFill>
                  <a:srgbClr val="C00000"/>
                </a:solidFill>
              </a:rPr>
              <a:t>Стремился </a:t>
            </a:r>
            <a:r>
              <a:rPr lang="ru-RU" sz="2500" b="1" i="1" dirty="0">
                <a:solidFill>
                  <a:srgbClr val="C00000"/>
                </a:solidFill>
              </a:rPr>
              <a:t>к  проведению самостоятельной</a:t>
            </a:r>
          </a:p>
          <a:p>
            <a:pPr marL="342900" lvl="0" indent="-34290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srgbClr val="C00000"/>
                </a:solidFill>
              </a:rPr>
              <a:t>внутренней и внешней политики,</a:t>
            </a:r>
          </a:p>
          <a:p>
            <a:pPr marL="342900" lvl="0" indent="-34290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srgbClr val="C00000"/>
                </a:solidFill>
              </a:rPr>
              <a:t>опираясь на ближайшее окружение</a:t>
            </a:r>
          </a:p>
          <a:p>
            <a:pPr marL="342900" lvl="0" indent="-34290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srgbClr val="C00000"/>
                </a:solidFill>
              </a:rPr>
              <a:t>и земельную аристократию</a:t>
            </a:r>
          </a:p>
          <a:p>
            <a:pPr marL="342900" lvl="0" indent="-34290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srgbClr val="C00000"/>
                </a:solidFill>
              </a:rPr>
              <a:t>(лендлордов)</a:t>
            </a:r>
          </a:p>
          <a:p>
            <a:pPr marL="342900" lvl="0" indent="-34290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srgbClr val="C00000"/>
                </a:solidFill>
              </a:rPr>
              <a:t>Пытался игнорировать парламент</a:t>
            </a:r>
          </a:p>
          <a:p>
            <a:pPr marL="342900" lvl="0" indent="-34290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srgbClr val="C00000"/>
                </a:solidFill>
              </a:rPr>
              <a:t>и нарушал «Великую хартию вольностей»</a:t>
            </a:r>
          </a:p>
          <a:p>
            <a:endParaRPr lang="ru-RU" sz="25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"/>
          </p:nvPr>
        </p:nvSpPr>
        <p:spPr>
          <a:xfrm>
            <a:off x="4932040" y="1124744"/>
            <a:ext cx="3733800" cy="51125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tabLst>
                <a:tab pos="228600" algn="l"/>
              </a:tabLst>
            </a:pPr>
            <a:r>
              <a:rPr lang="ru-RU" sz="2000" b="1" i="1" dirty="0" smtClean="0">
                <a:solidFill>
                  <a:srgbClr val="002060"/>
                </a:solidFill>
              </a:rPr>
              <a:t>Требовал </a:t>
            </a:r>
            <a:r>
              <a:rPr lang="ru-RU" sz="2000" b="1" i="1" dirty="0">
                <a:solidFill>
                  <a:srgbClr val="002060"/>
                </a:solidFill>
              </a:rPr>
              <a:t>более широких полномочий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</a:rPr>
              <a:t>во внутренних делах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</a:rPr>
              <a:t>и экономической политике.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</a:rPr>
              <a:t>пытался усилить контроль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tabLst>
                <a:tab pos="228600" algn="l"/>
              </a:tabLst>
            </a:pPr>
            <a:r>
              <a:rPr lang="ru-RU" sz="2000" b="1" i="1" dirty="0">
                <a:solidFill>
                  <a:srgbClr val="002060"/>
                </a:solidFill>
              </a:rPr>
              <a:t>за внешней политикой короля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и правительства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r>
              <a:rPr lang="ru-RU" sz="2000" b="1" u="sng" dirty="0">
                <a:solidFill>
                  <a:srgbClr val="0000FF"/>
                </a:solidFill>
              </a:rPr>
              <a:t> Главное стремление</a:t>
            </a:r>
            <a:r>
              <a:rPr lang="ru-RU" sz="2000" b="1" dirty="0">
                <a:solidFill>
                  <a:srgbClr val="0000FF"/>
                </a:solidFill>
              </a:rPr>
              <a:t>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ограничение королевской власти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усиление прав парламента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tabLst>
                <a:tab pos="228600" algn="l"/>
              </a:tabLst>
            </a:pPr>
            <a:endParaRPr lang="ru-RU" sz="2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456</TotalTime>
  <Words>560</Words>
  <Application>Microsoft Office PowerPoint</Application>
  <PresentationFormat>Экран (4:3)</PresentationFormat>
  <Paragraphs>170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Презентация PowerPoint</vt:lpstr>
      <vt:lpstr>      Английская буржуазная  революция 1640-1689 гг </vt:lpstr>
      <vt:lpstr>Презентация PowerPoint</vt:lpstr>
      <vt:lpstr>Презентация PowerPoint</vt:lpstr>
      <vt:lpstr>Государственный строй Англии</vt:lpstr>
      <vt:lpstr>Абсолютная монархия –  династия Стюартов  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Оливер Кромвель</vt:lpstr>
      <vt:lpstr>Казнь короля – 30 января 1649 г.</vt:lpstr>
      <vt:lpstr>   </vt:lpstr>
      <vt:lpstr>Презентация PowerPoint</vt:lpstr>
      <vt:lpstr> </vt:lpstr>
      <vt:lpstr> </vt:lpstr>
      <vt:lpstr>Значение революции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Английская революция</dc:title>
  <dc:creator>я</dc:creator>
  <cp:lastModifiedBy>Ала</cp:lastModifiedBy>
  <cp:revision>41</cp:revision>
  <dcterms:created xsi:type="dcterms:W3CDTF">2009-10-26T15:48:26Z</dcterms:created>
  <dcterms:modified xsi:type="dcterms:W3CDTF">2020-12-01T18:10:29Z</dcterms:modified>
</cp:coreProperties>
</file>