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79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28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021927A-D72E-470B-BAE4-D634EEBB61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5F7F14A-3EC9-4151-B444-BFFD6DE926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7;&#1077;&#1084;&#1100;%20&#1076;&#1085;&#1077;&#1081;%20&#1080;&#1089;&#1090;&#1086;&#1088;&#1080;&#1080;%20-%20&#1042;&#1099;&#1087;&#1091;&#1089;&#1082;%20181.mp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</a:p>
          <a:p>
            <a:pPr lvl="0" algn="ctr"/>
            <a:r>
              <a:rPr lang="ru-RU" sz="8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§ 18,</a:t>
            </a:r>
          </a:p>
          <a:p>
            <a:pPr lvl="0" algn="ctr"/>
            <a:r>
              <a:rPr lang="ru-RU" sz="8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</a:t>
            </a:r>
            <a:r>
              <a:rPr lang="ru-RU" sz="8000" b="1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8000" b="1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8000" b="1" dirty="0" smtClean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Стр.124</a:t>
            </a:r>
            <a:endParaRPr lang="ru-RU" sz="8000" b="1" dirty="0">
              <a:ln w="1905"/>
              <a:gradFill>
                <a:gsLst>
                  <a:gs pos="0">
                    <a:srgbClr val="730E00">
                      <a:shade val="20000"/>
                      <a:satMod val="200000"/>
                    </a:srgbClr>
                  </a:gs>
                  <a:gs pos="78000">
                    <a:srgbClr val="730E00">
                      <a:tint val="90000"/>
                      <a:shade val="89000"/>
                      <a:satMod val="220000"/>
                    </a:srgbClr>
                  </a:gs>
                  <a:gs pos="100000">
                    <a:srgbClr val="730E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7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56792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</a:t>
            </a: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объясняется</a:t>
            </a: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активизация</a:t>
            </a: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европейцев</a:t>
            </a: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освоении</a:t>
            </a: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Америки?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09" y="426009"/>
            <a:ext cx="5310809" cy="60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ln w="11430"/>
                <a:gradFill>
                  <a:gsLst>
                    <a:gs pos="0">
                      <a:srgbClr val="730E00">
                        <a:tint val="90000"/>
                        <a:satMod val="120000"/>
                      </a:srgbClr>
                    </a:gs>
                    <a:gs pos="25000">
                      <a:srgbClr val="730E00">
                        <a:tint val="93000"/>
                        <a:satMod val="120000"/>
                      </a:srgbClr>
                    </a:gs>
                    <a:gs pos="50000">
                      <a:srgbClr val="730E00">
                        <a:shade val="89000"/>
                        <a:satMod val="110000"/>
                      </a:srgbClr>
                    </a:gs>
                    <a:gs pos="75000">
                      <a:srgbClr val="730E00">
                        <a:tint val="93000"/>
                        <a:satMod val="120000"/>
                      </a:srgbClr>
                    </a:gs>
                    <a:gs pos="100000">
                      <a:srgbClr val="730E00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Система управления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31802" y="1484784"/>
            <a:ext cx="6152566" cy="1702594"/>
          </a:xfrm>
          <a:prstGeom prst="round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Верховный правитель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Английский король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9969" y="3356992"/>
            <a:ext cx="7196201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Губернаторы колоний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722" y="4654332"/>
            <a:ext cx="6295340" cy="11918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Население-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подданные британской империи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59733"/>
            <a:ext cx="1257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Сравните развитие</a:t>
            </a:r>
          </a:p>
          <a:p>
            <a:pPr lvl="0" algn="ctr"/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Севера и Юга </a:t>
            </a:r>
          </a:p>
          <a:p>
            <a:pPr lvl="0" algn="ctr"/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объясните причины</a:t>
            </a:r>
          </a:p>
          <a:p>
            <a:pPr lvl="0" algn="ctr"/>
            <a:r>
              <a:rPr lang="ru-R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различия их по уровню</a:t>
            </a:r>
          </a:p>
          <a:p>
            <a:pPr lvl="0" algn="ctr"/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Развития </a:t>
            </a:r>
            <a:endParaRPr lang="ru-RU" sz="4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lvl="0" algn="ctr"/>
            <a:r>
              <a:rPr lang="ru-RU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Стр.121-122.</a:t>
            </a:r>
            <a:endParaRPr lang="ru-RU" sz="4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0032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53136"/>
            <a:ext cx="1379984" cy="103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02572"/>
              </p:ext>
            </p:extLst>
          </p:nvPr>
        </p:nvGraphicFramePr>
        <p:xfrm>
          <a:off x="323528" y="799735"/>
          <a:ext cx="8640960" cy="599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8819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Юг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Север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53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Плантационное хозяйство (хлопок, табак, сахарный тростник)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Развитие капиталистических отношений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8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Отказ индейцев от работы на европейцев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Развитие промышленности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8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Истребление местного населения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Создание фермерских хозяйств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8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Завоз чернокожих рабов из Африки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Свободный труд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8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Плантационное рабство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Промышленная революция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73303" cy="6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6371861" cy="4778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5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развития культуры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491" y="988738"/>
            <a:ext cx="8835752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Большое значение придаётся образованию </a:t>
            </a:r>
          </a:p>
          <a:p>
            <a:r>
              <a:rPr lang="ru-RU" sz="3200" b="1" dirty="0" smtClean="0"/>
              <a:t>    (начальные школы, колледжи,</a:t>
            </a:r>
          </a:p>
          <a:p>
            <a:r>
              <a:rPr lang="ru-RU" sz="3200" b="1" dirty="0" smtClean="0"/>
              <a:t>    частное воспитание, обучение за границей);</a:t>
            </a:r>
          </a:p>
          <a:p>
            <a:pPr marL="342900" indent="-342900">
              <a:buAutoNum type="arabicPeriod" startAt="2"/>
            </a:pPr>
            <a:r>
              <a:rPr lang="ru-RU" sz="3200" b="1" dirty="0" smtClean="0"/>
              <a:t>Всеобщая грамотность мужского населения;</a:t>
            </a:r>
          </a:p>
          <a:p>
            <a:pPr marL="342900" indent="-342900">
              <a:buAutoNum type="arabicPeriod" startAt="2"/>
            </a:pPr>
            <a:r>
              <a:rPr lang="ru-RU" sz="3200" b="1" dirty="0" smtClean="0"/>
              <a:t>Существование крупнейших культурных </a:t>
            </a:r>
          </a:p>
          <a:p>
            <a:r>
              <a:rPr lang="ru-RU" sz="3200" b="1" dirty="0" smtClean="0"/>
              <a:t>    центров: Бостон, Филадельфия, Нью-Йорк;</a:t>
            </a:r>
          </a:p>
          <a:p>
            <a:r>
              <a:rPr lang="ru-RU" sz="3200" b="1" dirty="0" smtClean="0"/>
              <a:t>4.   Распространение идей Просвещения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4" y="4691378"/>
            <a:ext cx="3434135" cy="2166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36" y="4691378"/>
            <a:ext cx="4334520" cy="21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657600" cy="6397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 вариант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Что?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4165032" cy="50405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600" b="1" dirty="0" smtClean="0"/>
              <a:t>Реформация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Эпоха Просвещения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Якобинцы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Билль о правах</a:t>
            </a:r>
          </a:p>
          <a:p>
            <a:pPr marL="457200" indent="-457200">
              <a:buAutoNum type="arabicPeriod"/>
            </a:pPr>
            <a:r>
              <a:rPr lang="ru-RU" sz="3600" b="1" dirty="0" smtClean="0"/>
              <a:t>Абсолютизм</a:t>
            </a:r>
          </a:p>
          <a:p>
            <a:pPr marL="457200" indent="-457200">
              <a:buAutoNum type="arabicPeriod"/>
            </a:pPr>
            <a:endParaRPr lang="ru-RU" sz="3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3657600" cy="6397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вариант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Что?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4320480" cy="49800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Революция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Рационализм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Диктатура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Промышленная революция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/>
              <a:t>Декларация прав человека и гражданина</a:t>
            </a:r>
          </a:p>
          <a:p>
            <a:pPr marL="457200" indent="-457200">
              <a:buFont typeface="+mj-lt"/>
              <a:buAutoNum type="arabicPeriod"/>
            </a:pP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121" y="836712"/>
            <a:ext cx="4474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1. </a:t>
            </a:r>
            <a:endParaRPr lang="ru-R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744487"/>
            <a:ext cx="676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248472" cy="44644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b="1" dirty="0">
                <a:ea typeface="Calibri"/>
              </a:rPr>
              <a:t>Жан Поль </a:t>
            </a:r>
            <a:r>
              <a:rPr lang="ru-RU" sz="3200" b="1" dirty="0" smtClean="0">
                <a:ea typeface="Calibri"/>
              </a:rPr>
              <a:t>Марат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Оливер Кромвель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Руже де Лиль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Жан Жак Руссо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Герцог Альба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2" y="1268760"/>
            <a:ext cx="4391344" cy="44644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b="1" dirty="0">
                <a:ea typeface="Calibri"/>
              </a:rPr>
              <a:t>Максимилиан </a:t>
            </a:r>
            <a:r>
              <a:rPr lang="ru-RU" sz="3200" b="1" dirty="0" smtClean="0">
                <a:ea typeface="Calibri"/>
              </a:rPr>
              <a:t>Робеспьер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Вильгельм Оранский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/>
              <a:t>Вольтер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>
                <a:ea typeface="Calibri"/>
              </a:rPr>
              <a:t>Наполеон </a:t>
            </a:r>
            <a:r>
              <a:rPr lang="ru-RU" sz="3200" b="1" dirty="0" smtClean="0">
                <a:ea typeface="Calibri"/>
              </a:rPr>
              <a:t>Бонапарт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>
                <a:ea typeface="Calibri"/>
              </a:rPr>
              <a:t>Людовик XVI </a:t>
            </a:r>
            <a:endParaRPr lang="ru-RU" sz="3200" b="1" dirty="0"/>
          </a:p>
        </p:txBody>
      </p:sp>
      <p:sp>
        <p:nvSpPr>
          <p:cNvPr id="7" name="Текст 3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3657600" cy="6397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1вариант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Кто?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3"/>
          </p:nvPr>
        </p:nvSpPr>
        <p:spPr>
          <a:xfrm>
            <a:off x="4427984" y="332656"/>
            <a:ext cx="3657600" cy="6397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вариант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Кто?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919686"/>
            <a:ext cx="4320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902295"/>
            <a:ext cx="4320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24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196752"/>
            <a:ext cx="4392488" cy="47640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Французская буржуазная революция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Революция в Нидерландах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Тридцатилетняя война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Франция стала республикой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Век Просвещения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2" y="1196752"/>
            <a:ext cx="4319336" cy="47525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Английская буржуазная революция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Взятие Бастилии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Семилетняя война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Наполеон провозгласил себя «императором всех французов»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Эпоха Просвещения</a:t>
            </a:r>
            <a:endParaRPr lang="ru-RU" sz="2800" b="1" dirty="0"/>
          </a:p>
        </p:txBody>
      </p:sp>
      <p:sp>
        <p:nvSpPr>
          <p:cNvPr id="7" name="Текст 3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3657600" cy="6397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1вариант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Когда?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260648"/>
            <a:ext cx="3657600" cy="6397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вариант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Когда?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836712"/>
            <a:ext cx="4320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836712"/>
            <a:ext cx="4320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99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052736"/>
            <a:ext cx="8568952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Когда, как и кем была открыта Америка?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Какие страны первыми начали освоение </a:t>
            </a:r>
          </a:p>
          <a:p>
            <a:r>
              <a:rPr lang="ru-RU" sz="3200" b="1" dirty="0" smtClean="0"/>
              <a:t>    новых земель?</a:t>
            </a:r>
          </a:p>
          <a:p>
            <a:r>
              <a:rPr lang="ru-RU" sz="3200" b="1" dirty="0" smtClean="0"/>
              <a:t>3. Каковы были причины активной колонизации </a:t>
            </a:r>
          </a:p>
          <a:p>
            <a:r>
              <a:rPr lang="ru-RU" sz="3200" b="1" dirty="0" smtClean="0"/>
              <a:t>     Америки </a:t>
            </a:r>
            <a:r>
              <a:rPr lang="ru-RU" sz="3200" b="1" dirty="0"/>
              <a:t>И</a:t>
            </a:r>
            <a:r>
              <a:rPr lang="ru-RU" sz="3200" b="1" dirty="0" smtClean="0"/>
              <a:t>спанией и Португалией?</a:t>
            </a:r>
          </a:p>
          <a:p>
            <a:r>
              <a:rPr lang="ru-RU" sz="3200" b="1" dirty="0" smtClean="0"/>
              <a:t>4. Какими методами пользовались европейцы </a:t>
            </a:r>
          </a:p>
          <a:p>
            <a:r>
              <a:rPr lang="ru-RU" sz="3200" b="1" dirty="0" smtClean="0"/>
              <a:t>     для покорения новых территорий?</a:t>
            </a:r>
          </a:p>
          <a:p>
            <a:r>
              <a:rPr lang="ru-RU" sz="3200" b="1" dirty="0" smtClean="0"/>
              <a:t>5.  Что означает термин колонизация?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7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543800" cy="167640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b="1" cap="none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Колонизация </a:t>
            </a:r>
            <a:br>
              <a:rPr lang="ru-RU" b="1" cap="none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</a:br>
            <a:r>
              <a:rPr lang="ru-RU" b="1" cap="none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Северной</a:t>
            </a:r>
            <a:r>
              <a:rPr lang="ru-RU" sz="6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/>
            </a:r>
            <a:br>
              <a:rPr lang="ru-RU" sz="6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</a:br>
            <a:r>
              <a:rPr lang="ru-RU" sz="6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Америки</a:t>
            </a:r>
            <a:br>
              <a:rPr lang="ru-RU" sz="6000" b="1" cap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822105" cy="3170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2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76672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государство</a:t>
            </a:r>
          </a:p>
          <a:p>
            <a:pPr lvl="0" algn="ctr"/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активизируется</a:t>
            </a:r>
          </a:p>
          <a:p>
            <a:pPr lvl="0" algn="ctr"/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освоении американского</a:t>
            </a:r>
          </a:p>
          <a:p>
            <a:pPr lvl="0" algn="ctr"/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континента в </a:t>
            </a:r>
            <a:r>
              <a:rPr lang="en-US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</a:t>
            </a:r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</a:t>
            </a:r>
          </a:p>
          <a:p>
            <a:pPr lvl="0" algn="ctr"/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почему?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7" y="980728"/>
            <a:ext cx="1494119" cy="1494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3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1607г.- </a:t>
            </a:r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основание англичанами </a:t>
            </a: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</a:t>
            </a:r>
            <a:r>
              <a:rPr lang="ru-RU" sz="4000" b="1" dirty="0" err="1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Джеймстаун</a:t>
            </a:r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положившего начало</a:t>
            </a: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730E00">
                        <a:shade val="20000"/>
                        <a:satMod val="200000"/>
                      </a:srgbClr>
                    </a:gs>
                    <a:gs pos="78000">
                      <a:srgbClr val="730E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E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колонии Виргиния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5544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827642" cy="41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5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Как изменилась жизнь</a:t>
            </a:r>
          </a:p>
          <a:p>
            <a:pPr lvl="0" algn="ctr"/>
            <a:r>
              <a:rPr lang="ru-RU" sz="44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коренного населения</a:t>
            </a:r>
          </a:p>
          <a:p>
            <a:pPr lvl="0" algn="ctr"/>
            <a:r>
              <a:rPr lang="ru-RU" sz="44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с началом колонизации?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026024" cy="3019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2852936"/>
            <a:ext cx="4472788" cy="3019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" y="1002774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56" y="764704"/>
            <a:ext cx="875928" cy="65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Начало войны за ензависимость США</Template>
  <TotalTime>269</TotalTime>
  <Words>314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Колонизация  Северной Америки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Ала</cp:lastModifiedBy>
  <cp:revision>26</cp:revision>
  <dcterms:created xsi:type="dcterms:W3CDTF">2013-11-09T16:25:42Z</dcterms:created>
  <dcterms:modified xsi:type="dcterms:W3CDTF">2021-01-19T18:07:49Z</dcterms:modified>
</cp:coreProperties>
</file>