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media/image2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66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592136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49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35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2" y="559401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6" y="849857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1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36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20.02.24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6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27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37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8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8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23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9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87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503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787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7" y="1678202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73" y="559405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7" y="3603819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1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516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3" y="4668825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5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8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79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536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5" y="559405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9" y="849861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6"/>
            <a:ext cx="5480154" cy="923331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6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763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20.02.24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6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6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931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8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60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25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35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33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686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0191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3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7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6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9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8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8" y="1678204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74" y="559407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8" y="3603821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90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3" y="4668827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5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8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57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4317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6" y="559407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90" y="849863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7"/>
            <a:ext cx="5480154" cy="923331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7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6357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2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20.02.24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92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70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2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52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82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7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77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2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2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09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8" y="6459795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5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46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7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2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92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833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8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4" y="1678198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70" y="559401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4" y="3603815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4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3" y="4668821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4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7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0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2248350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E127A6-AA02-4535-825E-765BE452411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FF61D7-1F6F-474C-9E5B-D6F3CDBA5A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62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0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2248351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5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2248351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6" y="6459793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1BAABE-BADC-4001-A1B8-921D8180AC2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3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4" y="645979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5B8FC6-F4B9-4397-92EF-2C7DF11AC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9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2" y="258103"/>
            <a:ext cx="7767364" cy="5884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96477"/>
            <a:ext cx="1645238" cy="1645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555" y="1741715"/>
            <a:ext cx="347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1.Распределить слова из облака слов по группам.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Название группам дать самостоятельно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2. Составить два предложения со словами из группы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1545074"/>
            <a:ext cx="10297621" cy="37757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13360"/>
            <a:ext cx="873760" cy="6553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63320" y="356354"/>
            <a:ext cx="150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Стр.99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426380" y="356354"/>
            <a:ext cx="6825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Объясните причинно-следственную связь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8" t="20702" r="26714" b="21361"/>
          <a:stretch>
            <a:fillRect/>
          </a:stretch>
        </p:blipFill>
        <p:spPr bwMode="auto">
          <a:xfrm>
            <a:off x="1985553" y="600891"/>
            <a:ext cx="9056915" cy="539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7" y="478971"/>
            <a:ext cx="722563" cy="766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634" y="1506583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96-97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27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84" t="3567"/>
          <a:stretch/>
        </p:blipFill>
        <p:spPr>
          <a:xfrm>
            <a:off x="943294" y="899160"/>
            <a:ext cx="9976166" cy="44729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05300" y="1005840"/>
            <a:ext cx="3093720" cy="502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 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8660" y="2788920"/>
            <a:ext cx="2446020" cy="10896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Развитие капитализма 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в с/х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80" y="1037484"/>
            <a:ext cx="834390" cy="4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869426"/>
            <a:ext cx="6762049" cy="513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79566" y="323826"/>
            <a:ext cx="41104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«Лебедь, рак и щука» («Искра», 1906, № 23, С. 274.) и ответьте на вопросы:</a:t>
            </a:r>
          </a:p>
          <a:p>
            <a:r>
              <a:rPr lang="ru-RU" sz="2000" b="1" dirty="0" smtClean="0"/>
              <a:t> - Кто изображен на карикатуре? </a:t>
            </a:r>
          </a:p>
          <a:p>
            <a:r>
              <a:rPr lang="ru-RU" sz="2000" b="1" dirty="0" smtClean="0"/>
              <a:t> - Кого воплощают изображенные животные, какова общая идея карикатуры?</a:t>
            </a:r>
          </a:p>
          <a:p>
            <a:r>
              <a:rPr lang="ru-RU" sz="2000" b="1" dirty="0" smtClean="0"/>
              <a:t>- Объясните смысл  подписи «Кто виноват, кто прав – давно известно нам, а думский  воз и ныне там…».   </a:t>
            </a:r>
          </a:p>
          <a:p>
            <a:r>
              <a:rPr lang="ru-RU" sz="2000" b="1" dirty="0" smtClean="0"/>
              <a:t>- Определите, был ли решён аграрный вопрос            Думой?  Свой  ответ    аргументируйте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-1"/>
            <a:ext cx="879566" cy="10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9719" y="1548781"/>
            <a:ext cx="10341684" cy="1054250"/>
          </a:xfrm>
        </p:spPr>
        <p:txBody>
          <a:bodyPr/>
          <a:lstStyle/>
          <a:p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Столыпинские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реформы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Беларуси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0" y="4743994"/>
            <a:ext cx="1129121" cy="1129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4571" y="5308554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§22, таблица с. 100, №4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66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7876" y="444867"/>
            <a:ext cx="981456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1. Усвоить  содержание  понятий:   </a:t>
            </a:r>
            <a:r>
              <a:rPr lang="ru-RU" sz="2000" b="1" dirty="0" smtClean="0">
                <a:solidFill>
                  <a:srgbClr val="C00000"/>
                </a:solidFill>
              </a:rPr>
              <a:t>хутор,   отруб,   земства,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«американский» путь развития капитализма в сельском хозяйстве.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2. Знать дату начала </a:t>
            </a:r>
            <a:r>
              <a:rPr lang="ru-RU" sz="2000" b="1" dirty="0" err="1" smtClean="0"/>
              <a:t>столыпинской</a:t>
            </a:r>
            <a:r>
              <a:rPr lang="ru-RU" sz="2000" b="1" dirty="0" smtClean="0"/>
              <a:t> аграрной реформы;  введение земств;  мероприятия  аграрной реформы.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3. Объяснить  причины  проведения  аграрной  и  земской реформ.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4. Определить,  как  </a:t>
            </a:r>
            <a:r>
              <a:rPr lang="ru-RU" sz="2000" b="1" dirty="0" err="1" smtClean="0"/>
              <a:t>столыпинская</a:t>
            </a:r>
            <a:r>
              <a:rPr lang="ru-RU" sz="2000" b="1" dirty="0" smtClean="0"/>
              <a:t>   аграрная   реформа   способствовала   развитию  капитализма  в  сельском   хозяйстве   Беларуси.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5. Сравнить  реформу 1861 г.  и   </a:t>
            </a:r>
            <a:r>
              <a:rPr lang="ru-RU" sz="2000" b="1" dirty="0" err="1" smtClean="0"/>
              <a:t>столыпинскую</a:t>
            </a:r>
            <a:r>
              <a:rPr lang="ru-RU" sz="2000" b="1" dirty="0" smtClean="0"/>
              <a:t>   реформу.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6. Доказать, что  </a:t>
            </a:r>
            <a:r>
              <a:rPr lang="ru-RU" sz="2000" b="1" dirty="0" err="1" smtClean="0"/>
              <a:t>столыпинская</a:t>
            </a:r>
            <a:r>
              <a:rPr lang="ru-RU" sz="2000" b="1" dirty="0" smtClean="0"/>
              <a:t>  реформа  содействовала  становлению  буржуазного   общества   в  Беларуси.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379220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814" y="777125"/>
            <a:ext cx="3329940" cy="46396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75658" y="1437484"/>
            <a:ext cx="5364481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Пётр </a:t>
            </a:r>
            <a:r>
              <a:rPr lang="ru-RU" sz="2400" b="1" dirty="0" err="1" smtClean="0"/>
              <a:t>Арка́дьевич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Столы́пин</a:t>
            </a:r>
            <a:r>
              <a:rPr lang="ru-RU" sz="2400" b="1" dirty="0" smtClean="0"/>
              <a:t> — российский государственный деятель, статс-секретарь Его Императорского Величества, действительный статский советник, гофмейстер. Гродненский и саратовский губернатор, министр внутренних дел и председатель Совета министров, член Государственного совета.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21189" y="5817326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1862-1911 </a:t>
            </a:r>
            <a:r>
              <a:rPr lang="ru-RU" b="1" dirty="0" err="1" smtClean="0"/>
              <a:t>гг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98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8" t="20702" r="26714" b="21361"/>
          <a:stretch>
            <a:fillRect/>
          </a:stretch>
        </p:blipFill>
        <p:spPr bwMode="auto">
          <a:xfrm>
            <a:off x="1985553" y="600891"/>
            <a:ext cx="9056915" cy="539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7" y="478971"/>
            <a:ext cx="722563" cy="766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634" y="1506583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96-97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10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891" y="439179"/>
            <a:ext cx="113559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  Прочитайте  выдержку  из  Указа  Николая II  от  9 ноября  1906 г.  об  аграрной  реформе.</a:t>
            </a:r>
          </a:p>
          <a:p>
            <a:r>
              <a:rPr lang="ru-RU" sz="2000" b="1" dirty="0" smtClean="0"/>
              <a:t>«…Постановить следующие правила:</a:t>
            </a:r>
          </a:p>
          <a:p>
            <a:r>
              <a:rPr lang="ru-RU" sz="2000" b="1" dirty="0" smtClean="0"/>
              <a:t>1. Каждый домохозяин, владеющий надельной землёй на общинном праве, может во всякое время требовать </a:t>
            </a:r>
            <a:r>
              <a:rPr lang="ru-RU" sz="2000" b="1" dirty="0" smtClean="0">
                <a:solidFill>
                  <a:srgbClr val="C00000"/>
                </a:solidFill>
              </a:rPr>
              <a:t>укрепления за собой в личную собственность причитающейся ему части из означенной земли…</a:t>
            </a:r>
          </a:p>
          <a:p>
            <a:r>
              <a:rPr lang="ru-RU" sz="2000" b="1" dirty="0" smtClean="0"/>
              <a:t>4.  Домохозяева, за коими укреплены в личную собственность участки общинной земли, состоящей в постоянном пользовании…. </a:t>
            </a:r>
            <a:r>
              <a:rPr lang="ru-RU" sz="2000" b="1" dirty="0" smtClean="0">
                <a:solidFill>
                  <a:srgbClr val="C00000"/>
                </a:solidFill>
              </a:rPr>
              <a:t>сохраняют за собой право пользования в неизменной доле теми сенокосными, лесными и другими угодьями, которые переделяются на особых основаниях…., а также право участия в пользовании, на принятых в обществе основаниях, </a:t>
            </a:r>
            <a:r>
              <a:rPr lang="ru-RU" sz="2000" b="1" dirty="0" err="1" smtClean="0">
                <a:solidFill>
                  <a:srgbClr val="C00000"/>
                </a:solidFill>
              </a:rPr>
              <a:t>непеределяемыми</a:t>
            </a:r>
            <a:r>
              <a:rPr lang="ru-RU" sz="2000" b="1" dirty="0" smtClean="0">
                <a:solidFill>
                  <a:srgbClr val="C00000"/>
                </a:solidFill>
              </a:rPr>
              <a:t> угодьями, как-то: мирской усадебной землёй, выгонами, пастбищами</a:t>
            </a:r>
            <a:r>
              <a:rPr lang="ru-RU" sz="2000" b="1" dirty="0" smtClean="0"/>
              <a:t>….</a:t>
            </a:r>
          </a:p>
          <a:p>
            <a:r>
              <a:rPr lang="ru-RU" sz="2000" b="1" dirty="0" smtClean="0"/>
              <a:t>12.  Каждый домохозяин, за коим укреплены участки надельной земли … имеет право во всякое время требовать, </a:t>
            </a:r>
            <a:r>
              <a:rPr lang="ru-RU" sz="2000" b="1" dirty="0" smtClean="0">
                <a:solidFill>
                  <a:srgbClr val="C00000"/>
                </a:solidFill>
              </a:rPr>
              <a:t>чтобы общество выделило ему взамен сих участков соответственный участок по возможности к одному месту…»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/>
              <a:t>- Почему указ от 9 ноября 1906 г. стал основополагающим для проведения аграрной реформы?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71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659" y="2490650"/>
            <a:ext cx="463296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Прусский путь развития капитализма в сельском хозяйстве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02137" y="2490649"/>
            <a:ext cx="463296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Американский  путь развития капитализма в сельском хозяйстве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28" y="2416409"/>
            <a:ext cx="1333500" cy="133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90660" y="4617720"/>
            <a:ext cx="378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Отруб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Хутор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0" y="1565492"/>
            <a:ext cx="5690026" cy="39720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16981" y="928102"/>
            <a:ext cx="56316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Рассмотрите  фотографию. </a:t>
            </a:r>
          </a:p>
          <a:p>
            <a:r>
              <a:rPr lang="ru-RU" sz="2400" b="1" dirty="0" smtClean="0">
                <a:latin typeface="Century Gothic" panose="020B0502020202020204" pitchFamily="34" charset="0"/>
              </a:rPr>
              <a:t>Выполните  следующие задания:</a:t>
            </a:r>
          </a:p>
          <a:p>
            <a:r>
              <a:rPr lang="ru-RU" sz="2400" b="1" dirty="0" smtClean="0">
                <a:latin typeface="Century Gothic" panose="020B0502020202020204" pitchFamily="34" charset="0"/>
              </a:rPr>
              <a:t>1 - прокомментируйте   фотографию,   придумайте   ей   название;</a:t>
            </a:r>
          </a:p>
          <a:p>
            <a:r>
              <a:rPr lang="ru-RU" sz="2400" b="1" dirty="0" smtClean="0">
                <a:latin typeface="Century Gothic" panose="020B0502020202020204" pitchFamily="34" charset="0"/>
              </a:rPr>
              <a:t>2 - «оживите» фотографию (выскажите предположения, о чём могли думать и  мечтать эти люди, какие чувства они испытывали, о чём могли бы нам рассказать и представьте в виде диалога или монолога);</a:t>
            </a:r>
          </a:p>
          <a:p>
            <a:r>
              <a:rPr lang="ru-RU" sz="2400" b="1" dirty="0" smtClean="0">
                <a:latin typeface="Century Gothic" panose="020B0502020202020204" pitchFamily="34" charset="0"/>
              </a:rPr>
              <a:t>3 - определите время и место зафиксированного                                                                                         на фотографии явления;                          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231992"/>
            <a:ext cx="803910" cy="8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77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медиа азбука ИБ 8 кл</Template>
  <TotalTime>82</TotalTime>
  <Words>505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Century Gothic</vt:lpstr>
      <vt:lpstr>Times New Roman</vt:lpstr>
      <vt:lpstr>Wingdings</vt:lpstr>
      <vt:lpstr>Тема77</vt:lpstr>
      <vt:lpstr>1_Твердый переплет</vt:lpstr>
      <vt:lpstr>2_Твердый переплет</vt:lpstr>
      <vt:lpstr>Ретро</vt:lpstr>
      <vt:lpstr>Презентация PowerPoint</vt:lpstr>
      <vt:lpstr>Презентация PowerPoint</vt:lpstr>
      <vt:lpstr>Столыпинские реформы   в Беларуси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2024-02-20T07:06:47Z</dcterms:created>
  <dcterms:modified xsi:type="dcterms:W3CDTF">2024-02-20T08:29:11Z</dcterms:modified>
</cp:coreProperties>
</file>