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  <p:sldMasterId id="2147483737" r:id="rId2"/>
    <p:sldMasterId id="2147483750" r:id="rId3"/>
    <p:sldMasterId id="2147483893" r:id="rId4"/>
  </p:sldMasterIdLst>
  <p:notesMasterIdLst>
    <p:notesMasterId r:id="rId26"/>
  </p:notesMasterIdLst>
  <p:sldIdLst>
    <p:sldId id="264" r:id="rId5"/>
    <p:sldId id="287" r:id="rId6"/>
    <p:sldId id="281" r:id="rId7"/>
    <p:sldId id="260" r:id="rId8"/>
    <p:sldId id="282" r:id="rId9"/>
    <p:sldId id="267" r:id="rId10"/>
    <p:sldId id="284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85" r:id="rId20"/>
    <p:sldId id="278" r:id="rId21"/>
    <p:sldId id="279" r:id="rId22"/>
    <p:sldId id="280" r:id="rId23"/>
    <p:sldId id="288" r:id="rId24"/>
    <p:sldId id="26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93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F68B4-B849-4B5A-B698-F62C4B135C5C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6FA87-5A8A-4CFF-BC2E-454F196B6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565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CC0E69-1BAB-4C1D-9E1F-4C75DEAC198B}" type="slidenum">
              <a:rPr lang="ru-RU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CFBC2-EF24-49B2-B1D1-BEEAD0BB1E7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68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11F87-1946-4831-8CD0-930022EAC8D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65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92E4B-4743-4FD9-820D-72297E698DA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27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324D537-B3BF-45BE-93DE-220F30EC46B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70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CFBC2-EF24-49B2-B1D1-BEEAD0BB1E7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02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5F80F-68F0-4AB4-9CA6-6C51CA6DB76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15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7A0AB-52AA-4C89-97C4-2BEE0F10E27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96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3B687-22F4-430E-BFA0-0529B56E32A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82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E0B30-C3F3-4F61-9FAE-BA2635037A5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28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577AD-DDBE-48BE-AFEF-76433CB60A2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65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F7DEA-3CA7-4B26-B49D-23348A68E5D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02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5F80F-68F0-4AB4-9CA6-6C51CA6DB76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7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1677A-04AD-4D05-9896-DF671A363F7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9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EAC65-83D4-4757-AA2A-BE73D17A902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66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11F87-1946-4831-8CD0-930022EAC8D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11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92E4B-4743-4FD9-820D-72297E698DA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88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324D537-B3BF-45BE-93DE-220F30EC46B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66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CFBC2-EF24-49B2-B1D1-BEEAD0BB1E7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13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5F80F-68F0-4AB4-9CA6-6C51CA6DB76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93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7A0AB-52AA-4C89-97C4-2BEE0F10E27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66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3B687-22F4-430E-BFA0-0529B56E32A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4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E0B30-C3F3-4F61-9FAE-BA2635037A5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87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7A0AB-52AA-4C89-97C4-2BEE0F10E27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46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577AD-DDBE-48BE-AFEF-76433CB60A2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38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F7DEA-3CA7-4B26-B49D-23348A68E5D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27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1677A-04AD-4D05-9896-DF671A363F7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96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EAC65-83D4-4757-AA2A-BE73D17A902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1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11F87-1946-4831-8CD0-930022EAC8D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33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92E4B-4743-4FD9-820D-72297E698DA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10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324D537-B3BF-45BE-93DE-220F30EC46B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29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F0CFBC2-EF24-49B2-B1D1-BEEAD0BB1E79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89246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F80F-68F0-4AB4-9CA6-6C51CA6DB76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4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97A0AB-52AA-4C89-97C4-2BEE0F10E279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513885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3B687-22F4-430E-BFA0-0529B56E32A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40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B687-22F4-430E-BFA0-0529B56E32A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10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E0B30-C3F3-4F61-9FAE-BA2635037A5E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31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77AD-DDBE-48BE-AFEF-76433CB60A21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20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7DEA-3CA7-4B26-B49D-23348A68E5DE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68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41677A-04AD-4D05-9896-DF671A363F71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1642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5EAC65-83D4-4757-AA2A-BE73D17A902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33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11F87-1946-4831-8CD0-930022EAC8D9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2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2E4B-4743-4FD9-820D-72297E698DA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88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E0B30-C3F3-4F61-9FAE-BA2635037A5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04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577AD-DDBE-48BE-AFEF-76433CB60A2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3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F7DEA-3CA7-4B26-B49D-23348A68E5D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36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1677A-04AD-4D05-9896-DF671A363F7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6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EAC65-83D4-4757-AA2A-BE73D17A902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82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7B7B7"/>
            </a:gs>
            <a:gs pos="50000">
              <a:srgbClr val="FFCC99"/>
            </a:gs>
            <a:gs pos="100000">
              <a:srgbClr val="B7B7B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EC7145-C05A-4475-B33A-95B04AC5B2F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219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7B7B7"/>
            </a:gs>
            <a:gs pos="50000">
              <a:srgbClr val="FFCC99"/>
            </a:gs>
            <a:gs pos="100000">
              <a:srgbClr val="B7B7B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EC7145-C05A-4475-B33A-95B04AC5B2F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59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7B7B7"/>
            </a:gs>
            <a:gs pos="50000">
              <a:srgbClr val="FFCC99"/>
            </a:gs>
            <a:gs pos="100000">
              <a:srgbClr val="B7B7B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EC7145-C05A-4475-B33A-95B04AC5B2F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736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30EA654B-F1A1-4AC6-B4CC-836B81379564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A5790D7F-96C1-4AA6-B30E-DEA1E2B6156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7007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1042988" y="1196975"/>
            <a:ext cx="7200900" cy="37433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7153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Impact"/>
              </a:rPr>
              <a:t>Россия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Impact"/>
              </a:rPr>
              <a:t>в I половине XIX века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39750" y="5805488"/>
            <a:ext cx="2808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05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Отступление французской армии</a:t>
            </a:r>
          </a:p>
        </p:txBody>
      </p:sp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5867400" y="1700213"/>
            <a:ext cx="1495425" cy="8747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Москва</a:t>
            </a:r>
          </a:p>
        </p:txBody>
      </p:sp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4716463" y="3789363"/>
            <a:ext cx="1171575" cy="6524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Калуга</a:t>
            </a:r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 rot="908471">
            <a:off x="5724525" y="2852738"/>
            <a:ext cx="504825" cy="50323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8439" name="Oval 7"/>
          <p:cNvSpPr>
            <a:spLocks noChangeArrowheads="1"/>
          </p:cNvSpPr>
          <p:nvPr/>
        </p:nvSpPr>
        <p:spPr bwMode="auto">
          <a:xfrm>
            <a:off x="5795963" y="3357563"/>
            <a:ext cx="142875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6011863" y="3213100"/>
            <a:ext cx="1893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Малоярославец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12 октября</a:t>
            </a:r>
          </a:p>
        </p:txBody>
      </p:sp>
      <p:sp>
        <p:nvSpPr>
          <p:cNvPr id="18441" name="AutoShape 9"/>
          <p:cNvSpPr>
            <a:spLocks noChangeArrowheads="1"/>
          </p:cNvSpPr>
          <p:nvPr/>
        </p:nvSpPr>
        <p:spPr bwMode="auto">
          <a:xfrm rot="2865701">
            <a:off x="5793581" y="3685382"/>
            <a:ext cx="976313" cy="412750"/>
          </a:xfrm>
          <a:prstGeom prst="leftArrow">
            <a:avLst>
              <a:gd name="adj1" fmla="val 50000"/>
              <a:gd name="adj2" fmla="val 59135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 rot="224456">
            <a:off x="3276600" y="3122613"/>
            <a:ext cx="1871663" cy="485775"/>
          </a:xfrm>
          <a:prstGeom prst="leftArrow">
            <a:avLst>
              <a:gd name="adj1" fmla="val 50000"/>
              <a:gd name="adj2" fmla="val 963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8443" name="WordArt 11"/>
          <p:cNvSpPr>
            <a:spLocks noChangeArrowheads="1" noChangeShapeType="1" noTextEdit="1"/>
          </p:cNvSpPr>
          <p:nvPr/>
        </p:nvSpPr>
        <p:spPr bwMode="auto">
          <a:xfrm>
            <a:off x="2411413" y="2565400"/>
            <a:ext cx="1171575" cy="6524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Смоленск</a:t>
            </a:r>
          </a:p>
        </p:txBody>
      </p:sp>
      <p:sp>
        <p:nvSpPr>
          <p:cNvPr id="18444" name="AutoShape 12"/>
          <p:cNvSpPr>
            <a:spLocks noChangeArrowheads="1"/>
          </p:cNvSpPr>
          <p:nvPr/>
        </p:nvSpPr>
        <p:spPr bwMode="auto">
          <a:xfrm>
            <a:off x="468313" y="2205038"/>
            <a:ext cx="1728787" cy="1441450"/>
          </a:xfrm>
          <a:prstGeom prst="bevel">
            <a:avLst>
              <a:gd name="adj" fmla="val 61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Разгром</a:t>
            </a:r>
          </a:p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французских</a:t>
            </a:r>
          </a:p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войск</a:t>
            </a:r>
          </a:p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на Березине</a:t>
            </a:r>
          </a:p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14-16 ноября</a:t>
            </a:r>
          </a:p>
        </p:txBody>
      </p:sp>
      <p:sp>
        <p:nvSpPr>
          <p:cNvPr id="18446" name="AutoShape 14"/>
          <p:cNvSpPr>
            <a:spLocks noChangeArrowheads="1"/>
          </p:cNvSpPr>
          <p:nvPr/>
        </p:nvSpPr>
        <p:spPr bwMode="auto">
          <a:xfrm>
            <a:off x="1476375" y="4005263"/>
            <a:ext cx="2951163" cy="1993900"/>
          </a:xfrm>
          <a:prstGeom prst="star32">
            <a:avLst>
              <a:gd name="adj" fmla="val 38273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Давыдов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Фигнер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Сеславин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Курин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Кожина</a:t>
            </a:r>
          </a:p>
        </p:txBody>
      </p:sp>
      <p:sp>
        <p:nvSpPr>
          <p:cNvPr id="18448" name="AutoShape 16"/>
          <p:cNvSpPr>
            <a:spLocks noChangeArrowheads="1"/>
          </p:cNvSpPr>
          <p:nvPr/>
        </p:nvSpPr>
        <p:spPr bwMode="auto">
          <a:xfrm>
            <a:off x="5148263" y="4724400"/>
            <a:ext cx="3024187" cy="1512888"/>
          </a:xfrm>
          <a:prstGeom prst="vertic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25 декабря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Манифест об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окончании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Отечественной войны</a:t>
            </a:r>
          </a:p>
        </p:txBody>
      </p:sp>
    </p:spTree>
    <p:extLst>
      <p:ext uri="{BB962C8B-B14F-4D97-AF65-F5344CB8AC3E}">
        <p14:creationId xmlns:p14="http://schemas.microsoft.com/office/powerpoint/2010/main" val="54042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364261"/>
            <a:ext cx="7200900" cy="1485900"/>
          </a:xfrm>
        </p:spPr>
        <p:txBody>
          <a:bodyPr/>
          <a:lstStyle/>
          <a:p>
            <a:pPr algn="ctr"/>
            <a:r>
              <a:rPr lang="ru-RU" sz="4000" b="1" dirty="0">
                <a:latin typeface="Century Gothic" panose="020B0502020202020204" pitchFamily="34" charset="0"/>
              </a:rPr>
              <a:t>Причины поражения Наполеона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038115" y="1894646"/>
            <a:ext cx="7503740" cy="3581400"/>
          </a:xfrm>
        </p:spPr>
        <p:txBody>
          <a:bodyPr>
            <a:normAutofit fontScale="85000" lnSpcReduction="10000"/>
          </a:bodyPr>
          <a:lstStyle/>
          <a:p>
            <a:r>
              <a:rPr lang="ru-RU" sz="3000" b="1" dirty="0"/>
              <a:t>Стратегические просчеты (неверная оценка возможной силы сопротивления русских, надежда на уступки со стороны Александра </a:t>
            </a:r>
            <a:r>
              <a:rPr lang="en-US" sz="3000" b="1" dirty="0"/>
              <a:t>I</a:t>
            </a:r>
            <a:r>
              <a:rPr lang="ru-RU" sz="3000" b="1" dirty="0"/>
              <a:t>)</a:t>
            </a:r>
          </a:p>
          <a:p>
            <a:r>
              <a:rPr lang="ru-RU" sz="3000" b="1" dirty="0"/>
              <a:t>Талант русских полководцев (тактика Барклая-де-Толли, </a:t>
            </a:r>
            <a:r>
              <a:rPr lang="ru-RU" sz="3000" b="1" dirty="0" err="1"/>
              <a:t>Тарутинский</a:t>
            </a:r>
            <a:r>
              <a:rPr lang="ru-RU" sz="3000" b="1" dirty="0"/>
              <a:t> маневр)</a:t>
            </a:r>
          </a:p>
          <a:p>
            <a:r>
              <a:rPr lang="ru-RU" sz="3000" b="1" dirty="0"/>
              <a:t>Героизм русских воинов</a:t>
            </a:r>
          </a:p>
          <a:p>
            <a:r>
              <a:rPr lang="ru-RU" sz="3000" b="1" dirty="0"/>
              <a:t>Патриотизм россиян (партизаны, ополчение, сожжение Москвы)</a:t>
            </a:r>
          </a:p>
        </p:txBody>
      </p:sp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6588224" y="5471319"/>
            <a:ext cx="2700337" cy="7921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Bottom">
              <a:avLst>
                <a:gd name="adj" fmla="val 65130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Генерал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>
                <a:ln w="9525">
                  <a:round/>
                  <a:headEnd/>
                  <a:tailEnd/>
                </a:ln>
                <a:solidFill>
                  <a:srgbClr val="C00000"/>
                </a:solidFill>
                <a:latin typeface="Impact"/>
              </a:rPr>
              <a:t>Мороз</a:t>
            </a:r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8243"/>
            <a:ext cx="1319411" cy="131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8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3100" y="404664"/>
            <a:ext cx="7200900" cy="1485900"/>
          </a:xfrm>
        </p:spPr>
        <p:txBody>
          <a:bodyPr/>
          <a:lstStyle/>
          <a:p>
            <a:r>
              <a:rPr lang="ru-RU" sz="4000" b="1" dirty="0">
                <a:latin typeface="Century Gothic" panose="020B0502020202020204" pitchFamily="34" charset="0"/>
              </a:rPr>
              <a:t>Декабристы: причины возникновения движения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331640" y="2132856"/>
            <a:ext cx="7200900" cy="3581400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2800" b="1" dirty="0">
                <a:latin typeface="Century Gothic" panose="020B0502020202020204" pitchFamily="34" charset="0"/>
              </a:rPr>
              <a:t>идеи просветителей </a:t>
            </a:r>
            <a:r>
              <a:rPr lang="en-US" sz="2800" b="1" dirty="0">
                <a:latin typeface="Century Gothic" panose="020B0502020202020204" pitchFamily="34" charset="0"/>
              </a:rPr>
              <a:t>XVIII</a:t>
            </a:r>
            <a:r>
              <a:rPr lang="ru-RU" sz="2800" b="1" dirty="0">
                <a:latin typeface="Century Gothic" panose="020B0502020202020204" pitchFamily="34" charset="0"/>
              </a:rPr>
              <a:t> в., деятелей Великой французской революции</a:t>
            </a:r>
          </a:p>
          <a:p>
            <a:pPr algn="just">
              <a:lnSpc>
                <a:spcPct val="120000"/>
              </a:lnSpc>
            </a:pPr>
            <a:r>
              <a:rPr lang="ru-RU" sz="2800" b="1" dirty="0">
                <a:latin typeface="Century Gothic" panose="020B0502020202020204" pitchFamily="34" charset="0"/>
              </a:rPr>
              <a:t>рост национального самосознания в ходе Отечественной войны 1812 г.</a:t>
            </a:r>
          </a:p>
          <a:p>
            <a:pPr algn="just">
              <a:lnSpc>
                <a:spcPct val="120000"/>
              </a:lnSpc>
            </a:pPr>
            <a:r>
              <a:rPr lang="ru-RU" sz="2800" b="1" dirty="0">
                <a:latin typeface="Century Gothic" panose="020B0502020202020204" pitchFamily="34" charset="0"/>
              </a:rPr>
              <a:t>знакомство с жизнью людей в Западной Европе</a:t>
            </a:r>
          </a:p>
          <a:p>
            <a:pPr algn="just">
              <a:lnSpc>
                <a:spcPct val="120000"/>
              </a:lnSpc>
            </a:pPr>
            <a:r>
              <a:rPr lang="ru-RU" sz="2800" b="1" dirty="0">
                <a:latin typeface="Century Gothic" panose="020B0502020202020204" pitchFamily="34" charset="0"/>
              </a:rPr>
              <a:t>неприятие крепостничества и самодержавия</a:t>
            </a:r>
          </a:p>
          <a:p>
            <a:pPr algn="just">
              <a:lnSpc>
                <a:spcPct val="120000"/>
              </a:lnSpc>
            </a:pPr>
            <a:endParaRPr lang="ru-RU" sz="2800" b="1" dirty="0"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512" y="-47088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5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71575" y="292102"/>
            <a:ext cx="7200900" cy="14859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Восстание декабристов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827089" y="1444626"/>
            <a:ext cx="2447923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</a:rPr>
              <a:t>19 ноября 1825 г.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</a:rPr>
              <a:t>Умер Александр </a:t>
            </a:r>
            <a:r>
              <a:rPr lang="en-US" sz="2000" b="1" dirty="0">
                <a:solidFill>
                  <a:srgbClr val="000000"/>
                </a:solidFill>
              </a:rPr>
              <a:t>I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3619499" y="1431926"/>
            <a:ext cx="2752701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</a:rPr>
              <a:t>Константин отрекся</a:t>
            </a:r>
          </a:p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</a:rPr>
              <a:t>от престола</a:t>
            </a:r>
          </a:p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</a:rPr>
              <a:t>(междуцарствие)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6660232" y="1418842"/>
            <a:ext cx="2447925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>
                <a:solidFill>
                  <a:srgbClr val="000000"/>
                </a:solidFill>
              </a:rPr>
              <a:t>Переприсяга</a:t>
            </a:r>
            <a:endParaRPr lang="ru-RU" sz="2000" b="1" dirty="0">
              <a:solidFill>
                <a:srgbClr val="000000"/>
              </a:solidFill>
            </a:endParaRPr>
          </a:p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</a:rPr>
              <a:t>Николаю </a:t>
            </a:r>
            <a:r>
              <a:rPr lang="en-US" sz="2000" b="1" dirty="0">
                <a:solidFill>
                  <a:srgbClr val="000000"/>
                </a:solidFill>
              </a:rPr>
              <a:t>I</a:t>
            </a:r>
            <a:endParaRPr lang="ru-RU" sz="2000" b="1" dirty="0">
              <a:solidFill>
                <a:srgbClr val="000000"/>
              </a:solidFill>
            </a:endParaRPr>
          </a:p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</a:rPr>
              <a:t>14 декабря 1825 г.</a:t>
            </a:r>
          </a:p>
        </p:txBody>
      </p:sp>
      <p:sp>
        <p:nvSpPr>
          <p:cNvPr id="28682" name="AutoShape 10"/>
          <p:cNvSpPr>
            <a:spLocks noChangeArrowheads="1"/>
          </p:cNvSpPr>
          <p:nvPr/>
        </p:nvSpPr>
        <p:spPr bwMode="auto">
          <a:xfrm>
            <a:off x="1675245" y="2606243"/>
            <a:ext cx="6553200" cy="1008063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000000"/>
                </a:solidFill>
              </a:rPr>
              <a:t>14 декабря 1825 г.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000000"/>
                </a:solidFill>
              </a:rPr>
              <a:t>Восстание на Сенатской площади</a:t>
            </a:r>
          </a:p>
        </p:txBody>
      </p:sp>
      <p:sp>
        <p:nvSpPr>
          <p:cNvPr id="28686" name="AutoShape 14"/>
          <p:cNvSpPr>
            <a:spLocks/>
          </p:cNvSpPr>
          <p:nvPr/>
        </p:nvSpPr>
        <p:spPr bwMode="auto">
          <a:xfrm>
            <a:off x="1259632" y="4404784"/>
            <a:ext cx="2736850" cy="1976543"/>
          </a:xfrm>
          <a:prstGeom prst="borderCallout3">
            <a:avLst>
              <a:gd name="adj1" fmla="val 7931"/>
              <a:gd name="adj2" fmla="val -2782"/>
              <a:gd name="adj3" fmla="val 7931"/>
              <a:gd name="adj4" fmla="val -3481"/>
              <a:gd name="adj5" fmla="val -68394"/>
              <a:gd name="adj6" fmla="val -3481"/>
              <a:gd name="adj7" fmla="val -80727"/>
              <a:gd name="adj8" fmla="val 1594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</a:rPr>
              <a:t>Казнены: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</a:rPr>
              <a:t>Пестель, Рылеев,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</a:rPr>
              <a:t>Муравьев-Апостол,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</a:rPr>
              <a:t>Бестужев-Рюмин,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</a:rPr>
              <a:t>Каховский</a:t>
            </a: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4139952" y="4404784"/>
            <a:ext cx="4703634" cy="204855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000000"/>
                </a:solidFill>
              </a:rPr>
              <a:t>120 офицеров – в Сибирь</a:t>
            </a:r>
          </a:p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000000"/>
                </a:solidFill>
              </a:rPr>
              <a:t>Солдаты прогнаны «сквозь строй»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000000"/>
                </a:solidFill>
              </a:rPr>
              <a:t>и сосланы в штрафные батальоны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000000"/>
                </a:solidFill>
              </a:rPr>
              <a:t>на Кавказ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1504" y="12793"/>
            <a:ext cx="1300141" cy="130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6995" y="525810"/>
            <a:ext cx="7200900" cy="1485900"/>
          </a:xfrm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Значение восстания декабристов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628800"/>
            <a:ext cx="8075240" cy="180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Первый открытый протест против самодержавия</a:t>
            </a: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Необходимость переустройства общества</a:t>
            </a: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Необходимость отмены крепостного права</a:t>
            </a:r>
          </a:p>
          <a:p>
            <a:pPr>
              <a:lnSpc>
                <a:spcPct val="90000"/>
              </a:lnSpc>
            </a:pPr>
            <a:endParaRPr lang="ru-RU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9700" name="Picture 4" descr="{94660314-DC8E-4A2B-924E-80A40A39F3E8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89040"/>
            <a:ext cx="3649662" cy="2511425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8243"/>
            <a:ext cx="1319411" cy="131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1701" y="147214"/>
            <a:ext cx="8229600" cy="1143000"/>
          </a:xfrm>
        </p:spPr>
        <p:txBody>
          <a:bodyPr/>
          <a:lstStyle/>
          <a:p>
            <a:r>
              <a:rPr lang="ru-RU" sz="2400" b="1" dirty="0">
                <a:latin typeface="Century Gothic" panose="020B0502020202020204" pitchFamily="34" charset="0"/>
              </a:rPr>
              <a:t>Задачи внутренней политики Николая </a:t>
            </a:r>
            <a:r>
              <a:rPr lang="en-US" sz="2400" b="1" dirty="0">
                <a:latin typeface="Century Gothic" panose="020B0502020202020204" pitchFamily="34" charset="0"/>
              </a:rPr>
              <a:t>I</a:t>
            </a:r>
            <a:r>
              <a:rPr lang="ru-RU" sz="2400" b="1" dirty="0">
                <a:latin typeface="Century Gothic" panose="020B0502020202020204" pitchFamily="34" charset="0"/>
              </a:rPr>
              <a:t> (1825-1855)</a:t>
            </a:r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1119699" y="1144401"/>
            <a:ext cx="6840538" cy="8636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00"/>
                </a:solidFill>
                <a:latin typeface="Century Gothic" panose="020B0502020202020204" pitchFamily="34" charset="0"/>
              </a:rPr>
              <a:t>Цель – недопущение революции в России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827584" y="2225230"/>
            <a:ext cx="7704856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Бюрократизация всей системы управления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909464" y="2957650"/>
            <a:ext cx="7704856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Третье отделение</a:t>
            </a:r>
            <a:endParaRPr lang="ru-RU" sz="24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909464" y="3651187"/>
            <a:ext cx="7704856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Репрессии против инакомыслящих</a:t>
            </a:r>
            <a:endParaRPr lang="ru-RU" sz="24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1098235" y="4653136"/>
            <a:ext cx="5626342" cy="1060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Николай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err="1" smtClean="0">
                <a:solidFill>
                  <a:srgbClr val="C00000"/>
                </a:solidFill>
                <a:latin typeface="Century Gothic" panose="020B0502020202020204" pitchFamily="34" charset="0"/>
              </a:rPr>
              <a:t>Палкин</a:t>
            </a:r>
            <a:endParaRPr lang="ru-RU" sz="4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31" name="Picture 11" descr="9N09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481" y="4227449"/>
            <a:ext cx="2195512" cy="259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31" y="5373216"/>
            <a:ext cx="1319411" cy="131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66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764704"/>
            <a:ext cx="7200900" cy="14859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Century Gothic" panose="020B0502020202020204" pitchFamily="34" charset="0"/>
              </a:rPr>
              <a:t>Либералы:</a:t>
            </a:r>
            <a:br>
              <a:rPr lang="ru-RU" sz="2800" b="1" dirty="0">
                <a:latin typeface="Century Gothic" panose="020B0502020202020204" pitchFamily="34" charset="0"/>
              </a:rPr>
            </a:br>
            <a:r>
              <a:rPr lang="ru-RU" sz="2800" b="1" dirty="0">
                <a:latin typeface="Century Gothic" panose="020B0502020202020204" pitchFamily="34" charset="0"/>
              </a:rPr>
              <a:t>славянофилы и западники</a:t>
            </a: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64653" y="2636912"/>
            <a:ext cx="3335840" cy="3581401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latin typeface="Century Gothic" panose="020B0502020202020204" pitchFamily="34" charset="0"/>
              </a:rPr>
              <a:t>Славянофилы</a:t>
            </a:r>
          </a:p>
          <a:p>
            <a:pPr marL="0" lvl="0" indent="0" algn="ctr" defTabSz="914400" fontAlgn="base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ru-RU" b="1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marL="0" lvl="0" indent="0" algn="ctr" defTabSz="914400" fontAlgn="base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Россия </a:t>
            </a:r>
            <a:r>
              <a:rPr lang="ru-RU" b="1" dirty="0">
                <a:solidFill>
                  <a:srgbClr val="C00000"/>
                </a:solidFill>
                <a:latin typeface="Century Gothic" panose="020B0502020202020204" pitchFamily="34" charset="0"/>
              </a:rPr>
              <a:t>– самобытная страна</a:t>
            </a:r>
          </a:p>
          <a:p>
            <a:pPr marL="0" lvl="0" indent="0" algn="ctr" defTabSz="914400" fontAlgn="base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ru-RU" b="1" dirty="0">
                <a:solidFill>
                  <a:srgbClr val="C00000"/>
                </a:solidFill>
                <a:latin typeface="Century Gothic" panose="020B0502020202020204" pitchFamily="34" charset="0"/>
              </a:rPr>
              <a:t>Идеал – допетровская </a:t>
            </a:r>
            <a:r>
              <a:rPr lang="ru-RU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Русь</a:t>
            </a:r>
          </a:p>
          <a:p>
            <a:pPr marL="0" lvl="0" indent="0" algn="ctr" defTabSz="914400" fontAlgn="base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ru-RU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marL="0" lvl="0" indent="0" algn="ctr" defTabSz="91440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ru-RU" b="1" dirty="0">
                <a:solidFill>
                  <a:srgbClr val="C00000"/>
                </a:solidFill>
                <a:latin typeface="Century Gothic" panose="020B0502020202020204" pitchFamily="34" charset="0"/>
              </a:rPr>
              <a:t>Мирные реформы сверху</a:t>
            </a:r>
          </a:p>
          <a:p>
            <a:pPr marL="0" lvl="0" indent="0" algn="ctr" defTabSz="91440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ru-RU" b="1" dirty="0">
                <a:solidFill>
                  <a:srgbClr val="C00000"/>
                </a:solidFill>
                <a:latin typeface="Century Gothic" panose="020B0502020202020204" pitchFamily="34" charset="0"/>
              </a:rPr>
              <a:t>Против революции</a:t>
            </a:r>
          </a:p>
          <a:p>
            <a:pPr marL="0" lvl="0" indent="0" algn="ctr" defTabSz="914400" fontAlgn="base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ru-RU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076056" y="2492896"/>
            <a:ext cx="3335840" cy="3581401"/>
          </a:xfrm>
        </p:spPr>
        <p:txBody>
          <a:bodyPr>
            <a:normAutofit lnSpcReduction="10000"/>
          </a:bodyPr>
          <a:lstStyle/>
          <a:p>
            <a:r>
              <a:rPr lang="ru-RU" b="1" dirty="0" err="1" smtClean="0">
                <a:solidFill>
                  <a:srgbClr val="C00000"/>
                </a:solidFill>
                <a:latin typeface="Century Gothic" panose="020B0502020202020204" pitchFamily="34" charset="0"/>
              </a:rPr>
              <a:t>Западнки</a:t>
            </a:r>
            <a:endParaRPr lang="ru-RU" b="1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marL="0" lvl="0" indent="0" algn="ctr" defTabSz="914400" fontAlgn="base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ru-RU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lvl="0" indent="0" algn="ctr" defTabSz="914400" fontAlgn="base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Россия 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– европейская страна</a:t>
            </a:r>
          </a:p>
          <a:p>
            <a:pPr marL="0" lvl="0" indent="0" algn="ctr" defTabSz="914400" fontAlgn="base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Идеал – Петр </a:t>
            </a:r>
            <a:r>
              <a:rPr lang="en-US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I</a:t>
            </a:r>
            <a:endParaRPr lang="ru-RU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 algn="ctr" defTabSz="914400" fontAlgn="base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Конституционная монархия</a:t>
            </a:r>
          </a:p>
          <a:p>
            <a:pPr marL="0" lvl="0" indent="0" algn="ctr" defTabSz="914400" fontAlgn="base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ru-RU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lvl="0" indent="0" algn="ctr" defTabSz="914400" fontAlgn="base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ru-RU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lvl="0" indent="0" algn="ctr" defTabSz="914400" fontAlgn="base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ru-RU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lvl="0" indent="0" algn="ctr" defTabSz="91440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Мирные реформы сверху</a:t>
            </a:r>
          </a:p>
          <a:p>
            <a:pPr marL="0" lvl="0" indent="0" algn="ctr" defTabSz="91440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Против революции</a:t>
            </a:r>
          </a:p>
          <a:p>
            <a:pPr marL="0" lvl="0" indent="0" algn="ctr" defTabSz="914400" fontAlgn="base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ru-RU" dirty="0">
              <a:solidFill>
                <a:schemeClr val="tx1"/>
              </a:solidFill>
              <a:latin typeface="Arial" charset="0"/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8243"/>
            <a:ext cx="1319411" cy="131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7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923179" y="410638"/>
            <a:ext cx="8229600" cy="1143000"/>
          </a:xfrm>
        </p:spPr>
        <p:txBody>
          <a:bodyPr/>
          <a:lstStyle/>
          <a:p>
            <a:pPr algn="ctr"/>
            <a:r>
              <a:rPr lang="ru-RU" sz="3200" b="1" dirty="0">
                <a:latin typeface="Century Gothic" panose="020B0502020202020204" pitchFamily="34" charset="0"/>
              </a:rPr>
              <a:t>Внешняя политика Николая </a:t>
            </a:r>
            <a:r>
              <a:rPr lang="en-US" sz="3200" b="1" dirty="0">
                <a:latin typeface="Century Gothic" panose="020B0502020202020204" pitchFamily="34" charset="0"/>
              </a:rPr>
              <a:t>I</a:t>
            </a:r>
            <a:endParaRPr lang="ru-RU" sz="3200" b="1" dirty="0">
              <a:latin typeface="Century Gothic" panose="020B0502020202020204" pitchFamily="34" charset="0"/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853658" y="1583771"/>
            <a:ext cx="3744913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Борьба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с революционной опасностью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в Европе</a:t>
            </a: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4932040" y="1539660"/>
            <a:ext cx="4032250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Восточный вопрос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- ослабление Турции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- освободительное движение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балканских народов</a:t>
            </a: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3059583" y="3789040"/>
            <a:ext cx="3744913" cy="158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1830 г. – подавление польского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восстания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1849 г. – подавление венгерского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восстания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>
                <a:solidFill>
                  <a:srgbClr val="000000"/>
                </a:solidFill>
              </a:rPr>
              <a:t>«Жандарм Европы»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21" y="3645024"/>
            <a:ext cx="1875439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9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404106"/>
            <a:ext cx="7200900" cy="1485900"/>
          </a:xfrm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Крымская</a:t>
            </a:r>
            <a:r>
              <a:rPr lang="ru-RU" sz="2800" b="1" dirty="0">
                <a:latin typeface="Century Gothic" panose="020B0502020202020204" pitchFamily="34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война 1853-1856 </a:t>
            </a:r>
            <a:r>
              <a:rPr lang="ru-RU" sz="2800" b="1" dirty="0" err="1" smtClean="0">
                <a:solidFill>
                  <a:srgbClr val="C00000"/>
                </a:solidFill>
                <a:latin typeface="Century Gothic" panose="020B0502020202020204" pitchFamily="34" charset="0"/>
              </a:rPr>
              <a:t>гг</a:t>
            </a:r>
            <a:r>
              <a:rPr lang="ru-RU" sz="2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  </a:t>
            </a:r>
            <a:endParaRPr lang="ru-RU" sz="28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204864"/>
            <a:ext cx="8229600" cy="4133850"/>
          </a:xfrm>
        </p:spPr>
        <p:txBody>
          <a:bodyPr/>
          <a:lstStyle/>
          <a:p>
            <a:r>
              <a:rPr lang="ru-RU" sz="2400" b="1" dirty="0">
                <a:latin typeface="Century Gothic" panose="020B0502020202020204" pitchFamily="34" charset="0"/>
              </a:rPr>
              <a:t>Противоречия между Россией, Турцией и европейскими государствами из-за режима проливов</a:t>
            </a:r>
          </a:p>
          <a:p>
            <a:r>
              <a:rPr lang="ru-RU" sz="2400" b="1" dirty="0">
                <a:latin typeface="Century Gothic" panose="020B0502020202020204" pitchFamily="34" charset="0"/>
              </a:rPr>
              <a:t>Помощь со стороны России освободительным движениям балканских народов в борьбе против </a:t>
            </a:r>
            <a:r>
              <a:rPr lang="ru-RU" sz="2400" b="1" dirty="0" smtClean="0">
                <a:latin typeface="Century Gothic" panose="020B0502020202020204" pitchFamily="34" charset="0"/>
              </a:rPr>
              <a:t>Турции</a:t>
            </a:r>
            <a:endParaRPr lang="ru-RU" sz="2400" b="1" dirty="0"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707" y="188640"/>
            <a:ext cx="1916832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6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406320"/>
            <a:ext cx="7200900" cy="1485900"/>
          </a:xfrm>
        </p:spPr>
        <p:txBody>
          <a:bodyPr/>
          <a:lstStyle/>
          <a:p>
            <a:r>
              <a:rPr lang="ru-RU" sz="2800" b="1" dirty="0">
                <a:latin typeface="Century Gothic" panose="020B0502020202020204" pitchFamily="34" charset="0"/>
              </a:rPr>
              <a:t>Парижский мир 6 марта 1856 г.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1329242" y="3140968"/>
            <a:ext cx="6773548" cy="20882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Причины поражения: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экономическая и техническая </a:t>
            </a:r>
            <a:r>
              <a:rPr lang="ru-RU" sz="20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отсталость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     (</a:t>
            </a:r>
            <a:r>
              <a:rPr lang="ru-RU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вооружение, транспорт)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бездарность русского высшего командования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дипломатические просчеты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очевидное неравенство сил</a:t>
            </a:r>
          </a:p>
        </p:txBody>
      </p:sp>
      <p:sp>
        <p:nvSpPr>
          <p:cNvPr id="52231" name="AutoShape 7"/>
          <p:cNvSpPr>
            <a:spLocks noChangeArrowheads="1"/>
          </p:cNvSpPr>
          <p:nvPr/>
        </p:nvSpPr>
        <p:spPr bwMode="auto">
          <a:xfrm>
            <a:off x="1835696" y="1321553"/>
            <a:ext cx="5760640" cy="885741"/>
          </a:xfrm>
          <a:prstGeom prst="wedgeRectCallout">
            <a:avLst>
              <a:gd name="adj1" fmla="val -15489"/>
              <a:gd name="adj2" fmla="val 444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Запрет иметь военный </a:t>
            </a:r>
            <a:r>
              <a:rPr lang="ru-RU" sz="20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флот в Черном море, </a:t>
            </a:r>
            <a:r>
              <a:rPr lang="ru-RU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береговые крепости</a:t>
            </a:r>
          </a:p>
        </p:txBody>
      </p:sp>
    </p:spTree>
    <p:extLst>
      <p:ext uri="{BB962C8B-B14F-4D97-AF65-F5344CB8AC3E}">
        <p14:creationId xmlns:p14="http://schemas.microsoft.com/office/powerpoint/2010/main" val="127174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2924944"/>
            <a:ext cx="6336704" cy="23923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b="1" dirty="0" smtClean="0">
                <a:latin typeface="Century Gothic" panose="020B0502020202020204" pitchFamily="34" charset="0"/>
              </a:rPr>
              <a:t>Д.З. §16. </a:t>
            </a:r>
            <a:r>
              <a:rPr lang="ru-RU" sz="3600" b="1" dirty="0" err="1" smtClean="0">
                <a:latin typeface="Century Gothic" panose="020B0502020202020204" pitchFamily="34" charset="0"/>
              </a:rPr>
              <a:t>Стр</a:t>
            </a:r>
            <a:r>
              <a:rPr lang="ru-RU" sz="3600" b="1" dirty="0" smtClean="0">
                <a:latin typeface="Century Gothic" panose="020B0502020202020204" pitchFamily="34" charset="0"/>
              </a:rPr>
              <a:t> 98.</a:t>
            </a:r>
          </a:p>
          <a:p>
            <a:pPr marL="0" indent="0">
              <a:buNone/>
            </a:pPr>
            <a:r>
              <a:rPr lang="ru-RU" sz="3600" b="1" dirty="0" smtClean="0">
                <a:latin typeface="Century Gothic" panose="020B0502020202020204" pitchFamily="34" charset="0"/>
              </a:rPr>
              <a:t> ? 4. 5  . </a:t>
            </a:r>
            <a:r>
              <a:rPr lang="ru-RU" sz="3600" b="1" dirty="0" err="1" smtClean="0">
                <a:latin typeface="Century Gothic" panose="020B0502020202020204" pitchFamily="34" charset="0"/>
              </a:rPr>
              <a:t>Стр</a:t>
            </a:r>
            <a:r>
              <a:rPr lang="ru-RU" sz="3600" b="1" dirty="0" smtClean="0">
                <a:latin typeface="Century Gothic" panose="020B0502020202020204" pitchFamily="34" charset="0"/>
              </a:rPr>
              <a:t> 104  презентация</a:t>
            </a:r>
          </a:p>
          <a:p>
            <a:pPr marL="0" indent="0">
              <a:buNone/>
            </a:pPr>
            <a:r>
              <a:rPr lang="ru-RU" sz="3600" b="1" dirty="0" smtClean="0">
                <a:latin typeface="Century Gothic" panose="020B0502020202020204" pitchFamily="34" charset="0"/>
              </a:rPr>
              <a:t>( дополнительно)  </a:t>
            </a:r>
            <a:endParaRPr lang="ru-RU" sz="3600" b="1" dirty="0"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2585" y="116632"/>
            <a:ext cx="2111499" cy="211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34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5656" y="604067"/>
            <a:ext cx="3168352" cy="249299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Знать , что такое</a:t>
            </a:r>
            <a:r>
              <a:rPr lang="ru-RU" b="1" dirty="0" smtClean="0">
                <a:solidFill>
                  <a:srgbClr val="C00000"/>
                </a:solidFill>
              </a:rPr>
              <a:t>:</a:t>
            </a:r>
          </a:p>
          <a:p>
            <a:endParaRPr lang="ru-RU" dirty="0"/>
          </a:p>
          <a:p>
            <a:pPr marL="342900" indent="-342900">
              <a:buAutoNum type="arabicPeriod"/>
            </a:pPr>
            <a:r>
              <a:rPr lang="ru-RU" sz="2400" b="1" dirty="0" smtClean="0"/>
              <a:t>Самодержавие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Декабристы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Западники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Славянофилы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76056" y="620688"/>
            <a:ext cx="3168352" cy="24929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Знать , кто такой:</a:t>
            </a:r>
          </a:p>
          <a:p>
            <a:endParaRPr lang="ru-RU" dirty="0"/>
          </a:p>
          <a:p>
            <a:pPr marL="342900" indent="-342900">
              <a:buAutoNum type="arabicPeriod"/>
            </a:pPr>
            <a:r>
              <a:rPr lang="ru-RU" sz="2400" b="1" dirty="0" smtClean="0"/>
              <a:t>М.И. Кутузов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Александр</a:t>
            </a:r>
            <a:r>
              <a:rPr lang="en-US" sz="2400" b="1" dirty="0" smtClean="0"/>
              <a:t> I</a:t>
            </a:r>
            <a:endParaRPr lang="ru-RU" sz="2400" b="1" dirty="0" smtClean="0"/>
          </a:p>
          <a:p>
            <a:pPr marL="342900" indent="-342900">
              <a:buAutoNum type="arabicPeriod"/>
            </a:pPr>
            <a:r>
              <a:rPr lang="ru-RU" sz="2400" b="1" dirty="0" smtClean="0"/>
              <a:t>Николай </a:t>
            </a:r>
            <a:r>
              <a:rPr lang="en-US" sz="2400" b="1" dirty="0" smtClean="0"/>
              <a:t>I</a:t>
            </a:r>
            <a:endParaRPr lang="ru-RU" sz="2400" b="1" dirty="0" smtClean="0"/>
          </a:p>
          <a:p>
            <a:pPr marL="342900" indent="-342900">
              <a:buAutoNum type="arabicPeriod"/>
            </a:pPr>
            <a:r>
              <a:rPr lang="ru-RU" sz="2400" b="1" dirty="0" smtClean="0"/>
              <a:t>П.С. Нахимов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691680" y="3732407"/>
            <a:ext cx="6264696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Знать , какие события произошли:</a:t>
            </a:r>
          </a:p>
          <a:p>
            <a:endParaRPr lang="ru-RU" dirty="0"/>
          </a:p>
          <a:p>
            <a:pPr marL="342900" indent="-342900">
              <a:buAutoNum type="arabicPeriod"/>
            </a:pPr>
            <a:r>
              <a:rPr lang="ru-RU" sz="2400" b="1" dirty="0" smtClean="0"/>
              <a:t>1812 г, 12.06-25.12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26 августа 1812 г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14.12.1825 г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1853-1856 </a:t>
            </a:r>
            <a:r>
              <a:rPr lang="ru-RU" sz="2400" b="1" dirty="0" err="1" smtClean="0"/>
              <a:t>гг</a:t>
            </a:r>
            <a:endParaRPr lang="ru-RU" sz="2400" b="1" dirty="0" smtClean="0"/>
          </a:p>
          <a:p>
            <a:pPr marL="342900" indent="-342900">
              <a:buAutoNum type="arabicPeriod"/>
            </a:pPr>
            <a:endParaRPr lang="ru-RU" sz="2400" b="1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8520" y="0"/>
            <a:ext cx="2060848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26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852936"/>
            <a:ext cx="7668344" cy="2392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latin typeface="Century Gothic" panose="020B0502020202020204" pitchFamily="34" charset="0"/>
              </a:rPr>
              <a:t>Д.З. §16. </a:t>
            </a:r>
            <a:r>
              <a:rPr lang="ru-RU" sz="3600" b="1" dirty="0" err="1" smtClean="0">
                <a:latin typeface="Century Gothic" panose="020B0502020202020204" pitchFamily="34" charset="0"/>
              </a:rPr>
              <a:t>Стр</a:t>
            </a:r>
            <a:r>
              <a:rPr lang="ru-RU" sz="3600" b="1" dirty="0" smtClean="0">
                <a:latin typeface="Century Gothic" panose="020B0502020202020204" pitchFamily="34" charset="0"/>
              </a:rPr>
              <a:t> 98.</a:t>
            </a:r>
          </a:p>
          <a:p>
            <a:pPr marL="0" indent="0">
              <a:buNone/>
            </a:pPr>
            <a:r>
              <a:rPr lang="ru-RU" sz="3600" b="1" dirty="0" smtClean="0">
                <a:latin typeface="Century Gothic" panose="020B0502020202020204" pitchFamily="34" charset="0"/>
              </a:rPr>
              <a:t> ? 4. 5, стр.104    презентация</a:t>
            </a:r>
          </a:p>
          <a:p>
            <a:pPr marL="0" indent="0">
              <a:buNone/>
            </a:pPr>
            <a:r>
              <a:rPr lang="ru-RU" sz="3600" b="1" dirty="0" smtClean="0">
                <a:latin typeface="Century Gothic" panose="020B0502020202020204" pitchFamily="34" charset="0"/>
              </a:rPr>
              <a:t>( дополнительно)  </a:t>
            </a:r>
            <a:endParaRPr lang="ru-RU" sz="3600" b="1" dirty="0"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2585" y="116632"/>
            <a:ext cx="2111499" cy="211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5656" y="604067"/>
            <a:ext cx="3168352" cy="249299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Знать , что такое</a:t>
            </a:r>
            <a:r>
              <a:rPr lang="ru-RU" b="1" dirty="0" smtClean="0">
                <a:solidFill>
                  <a:srgbClr val="C00000"/>
                </a:solidFill>
              </a:rPr>
              <a:t>:</a:t>
            </a:r>
          </a:p>
          <a:p>
            <a:endParaRPr lang="ru-RU" dirty="0"/>
          </a:p>
          <a:p>
            <a:pPr marL="342900" indent="-342900">
              <a:buAutoNum type="arabicPeriod"/>
            </a:pPr>
            <a:r>
              <a:rPr lang="ru-RU" sz="2400" b="1" dirty="0" smtClean="0"/>
              <a:t>Самодержавие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Декабристы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Западники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Славянофилы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76056" y="620688"/>
            <a:ext cx="3168352" cy="24929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Знать , кто такой:</a:t>
            </a:r>
          </a:p>
          <a:p>
            <a:endParaRPr lang="ru-RU" dirty="0"/>
          </a:p>
          <a:p>
            <a:pPr marL="342900" indent="-342900">
              <a:buAutoNum type="arabicPeriod"/>
            </a:pPr>
            <a:r>
              <a:rPr lang="ru-RU" sz="2400" b="1" dirty="0" smtClean="0"/>
              <a:t>М.И. Кутузов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Александр</a:t>
            </a:r>
            <a:r>
              <a:rPr lang="en-US" sz="2400" b="1" dirty="0" smtClean="0"/>
              <a:t> I</a:t>
            </a:r>
            <a:endParaRPr lang="ru-RU" sz="2400" b="1" dirty="0" smtClean="0"/>
          </a:p>
          <a:p>
            <a:pPr marL="342900" indent="-342900">
              <a:buAutoNum type="arabicPeriod"/>
            </a:pPr>
            <a:r>
              <a:rPr lang="ru-RU" sz="2400" b="1" dirty="0" smtClean="0"/>
              <a:t>Николай </a:t>
            </a:r>
            <a:r>
              <a:rPr lang="en-US" sz="2400" b="1" dirty="0" smtClean="0"/>
              <a:t>I</a:t>
            </a:r>
            <a:endParaRPr lang="ru-RU" sz="2400" b="1" dirty="0" smtClean="0"/>
          </a:p>
          <a:p>
            <a:pPr marL="342900" indent="-342900">
              <a:buAutoNum type="arabicPeriod"/>
            </a:pPr>
            <a:r>
              <a:rPr lang="ru-RU" sz="2400" b="1" dirty="0" smtClean="0"/>
              <a:t>П.С. Нахимов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691680" y="3732407"/>
            <a:ext cx="6264696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Знать , какие события произошли:</a:t>
            </a:r>
          </a:p>
          <a:p>
            <a:endParaRPr lang="ru-RU" dirty="0"/>
          </a:p>
          <a:p>
            <a:pPr marL="342900" indent="-342900">
              <a:buAutoNum type="arabicPeriod"/>
            </a:pPr>
            <a:r>
              <a:rPr lang="ru-RU" sz="2400" b="1" dirty="0" smtClean="0"/>
              <a:t>1812 г, 12.06-25.12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26 августа 1812 г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14.12.1825 г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1853-1856 </a:t>
            </a:r>
            <a:r>
              <a:rPr lang="ru-RU" sz="2400" b="1" dirty="0" err="1" smtClean="0"/>
              <a:t>гг</a:t>
            </a:r>
            <a:endParaRPr lang="ru-RU" sz="2400" b="1" dirty="0" smtClean="0"/>
          </a:p>
          <a:p>
            <a:pPr marL="342900" indent="-342900">
              <a:buAutoNum type="arabicPeriod"/>
            </a:pPr>
            <a:endParaRPr lang="ru-RU" sz="2400" b="1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8520" y="0"/>
            <a:ext cx="2060848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3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5"/>
          <p:cNvSpPr>
            <a:spLocks noGrp="1" noChangeArrowheads="1"/>
          </p:cNvSpPr>
          <p:nvPr>
            <p:ph idx="1"/>
          </p:nvPr>
        </p:nvSpPr>
        <p:spPr bwMode="auto">
          <a:xfrm>
            <a:off x="683568" y="332656"/>
            <a:ext cx="8136904" cy="5616624"/>
          </a:xfrm>
          <a:prstGeom prst="bevel">
            <a:avLst>
              <a:gd name="adj" fmla="val 10468"/>
            </a:avLst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Основой экономики оставалось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сельское хозяйство, но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продолжалось </a:t>
            </a:r>
            <a:r>
              <a:rPr kumimoji="0" lang="ru-RU" sz="32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разложение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феодально-крепостнического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строя и</a:t>
            </a:r>
            <a:r>
              <a:rPr kumimoji="0" lang="ru-RU" sz="32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ru-RU" sz="32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складывание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капиталистических отношений</a:t>
            </a:r>
          </a:p>
        </p:txBody>
      </p:sp>
    </p:spTree>
    <p:extLst>
      <p:ext uri="{BB962C8B-B14F-4D97-AF65-F5344CB8AC3E}">
        <p14:creationId xmlns:p14="http://schemas.microsoft.com/office/powerpoint/2010/main" val="33711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4464" y="260256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Century Gothic" panose="020B0502020202020204" pitchFamily="34" charset="0"/>
              </a:rPr>
              <a:t>Сословия </a:t>
            </a:r>
            <a:endParaRPr lang="ru-RU" sz="3600" b="1" dirty="0">
              <a:latin typeface="Century Gothic" panose="020B0502020202020204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 rot="2940036">
            <a:off x="2913649" y="779964"/>
            <a:ext cx="484632" cy="97840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 rot="18732860">
            <a:off x="6222972" y="797520"/>
            <a:ext cx="484632" cy="97840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27942" y="1936867"/>
            <a:ext cx="367240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Привилегированные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1916832"/>
            <a:ext cx="367240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Податные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9497" y="2598584"/>
            <a:ext cx="367240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0874" y="3400809"/>
            <a:ext cx="367240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0009" y="4219521"/>
            <a:ext cx="367240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54220" y="2598584"/>
            <a:ext cx="367240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54220" y="3349179"/>
            <a:ext cx="367240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27783" y="5805264"/>
            <a:ext cx="367240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0300" y="2572901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Дворяне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39741" y="4172862"/>
            <a:ext cx="2208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Купечество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331640" y="3377202"/>
            <a:ext cx="2208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Духовенство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886362" y="2565079"/>
            <a:ext cx="2208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Крестьяне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948145" y="3309109"/>
            <a:ext cx="2208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Мещане</a:t>
            </a:r>
            <a:endParaRPr lang="ru-RU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407604" y="5765194"/>
            <a:ext cx="2208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Разночинцы</a:t>
            </a:r>
            <a:endParaRPr lang="ru-RU" sz="2000" b="1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768" y="194320"/>
            <a:ext cx="792088" cy="79208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595" y="5179389"/>
            <a:ext cx="681646" cy="7229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99" y="672704"/>
            <a:ext cx="861273" cy="64595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43608" y="260648"/>
            <a:ext cx="1392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С. 98-99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1325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99149"/>
            <a:ext cx="8229600" cy="1143000"/>
          </a:xfrm>
        </p:spPr>
        <p:txBody>
          <a:bodyPr/>
          <a:lstStyle/>
          <a:p>
            <a:r>
              <a:rPr lang="ru-RU" sz="4000" b="1" dirty="0" smtClean="0">
                <a:latin typeface="Century Gothic" panose="020B0502020202020204" pitchFamily="34" charset="0"/>
              </a:rPr>
              <a:t>Чтение ИНСЕРТ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34839" y="140924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+ - 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47964" y="1502333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Знал</a:t>
            </a:r>
            <a:endParaRPr lang="ru-RU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768" y="2742019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! - 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09058" y="2862808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Узнал</a:t>
            </a:r>
            <a:endParaRPr lang="ru-RU" sz="28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83768" y="4283223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? - </a:t>
            </a:r>
            <a:endParaRPr lang="ru-RU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09058" y="4437112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Интересно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5" y="199149"/>
            <a:ext cx="861273" cy="6459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9395" y="1052909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С.99-101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797152"/>
            <a:ext cx="1628800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8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0" y="332656"/>
            <a:ext cx="7200900" cy="1485900"/>
          </a:xfrm>
        </p:spPr>
        <p:txBody>
          <a:bodyPr/>
          <a:lstStyle/>
          <a:p>
            <a:r>
              <a:rPr lang="ru-RU" b="1" dirty="0">
                <a:latin typeface="Century Gothic" panose="020B0502020202020204" pitchFamily="34" charset="0"/>
              </a:rPr>
              <a:t>Причины войны 1812 </a:t>
            </a:r>
            <a:r>
              <a:rPr lang="ru-RU" b="1" dirty="0" smtClean="0">
                <a:latin typeface="Century Gothic" panose="020B0502020202020204" pitchFamily="34" charset="0"/>
              </a:rPr>
              <a:t>г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000301" y="2503368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ru-RU" sz="2800" dirty="0"/>
          </a:p>
          <a:p>
            <a:pPr>
              <a:lnSpc>
                <a:spcPct val="80000"/>
              </a:lnSpc>
            </a:pPr>
            <a:r>
              <a:rPr lang="ru-RU" sz="2800" b="1" dirty="0">
                <a:latin typeface="Century Gothic" panose="020B0502020202020204" pitchFamily="34" charset="0"/>
              </a:rPr>
              <a:t>В 1810 г. Россия фактически перестала участвовать в континентальной </a:t>
            </a:r>
            <a:r>
              <a:rPr lang="ru-RU" sz="2800" b="1" dirty="0" smtClean="0">
                <a:latin typeface="Century Gothic" panose="020B0502020202020204" pitchFamily="34" charset="0"/>
              </a:rPr>
              <a:t>блокаде </a:t>
            </a:r>
            <a:endParaRPr lang="en-US" sz="2800" b="1" dirty="0">
              <a:latin typeface="Century Gothic" panose="020B0502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800" b="1" dirty="0" smtClean="0">
                <a:latin typeface="Century Gothic" panose="020B0502020202020204" pitchFamily="34" charset="0"/>
              </a:rPr>
              <a:t>Стремление Наполеона к мировому господству</a:t>
            </a:r>
            <a:endParaRPr lang="ru-RU" sz="2800" b="1" dirty="0">
              <a:latin typeface="Century Gothic" panose="020B0502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800" b="1" dirty="0" smtClean="0">
                <a:latin typeface="Century Gothic" panose="020B0502020202020204" pitchFamily="34" charset="0"/>
              </a:rPr>
              <a:t> </a:t>
            </a:r>
            <a:endParaRPr lang="ru-RU" sz="2800" b="1" dirty="0"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01" y="1091909"/>
            <a:ext cx="1411459" cy="14114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5856" y="5373216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ИНФОГРАФИКА</a:t>
            </a:r>
            <a:endParaRPr lang="ru-RU" sz="32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Выгнутая вверх стрелка 3"/>
          <p:cNvSpPr/>
          <p:nvPr/>
        </p:nvSpPr>
        <p:spPr>
          <a:xfrm>
            <a:off x="7020272" y="5665603"/>
            <a:ext cx="1288160" cy="731520"/>
          </a:xfrm>
          <a:prstGeom prst="curved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23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/>
              <a:t>Соотношение сил и планы сторон</a:t>
            </a: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684213" y="1628775"/>
            <a:ext cx="2879725" cy="2087563"/>
          </a:xfrm>
          <a:prstGeom prst="rightArrowCallout">
            <a:avLst>
              <a:gd name="adj1" fmla="val 25000"/>
              <a:gd name="adj2" fmla="val 25000"/>
              <a:gd name="adj3" fmla="val 22991"/>
              <a:gd name="adj4" fmla="val 756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«Великая армия»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Наполеона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600 тысяч</a:t>
            </a:r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 flipH="1">
            <a:off x="3924300" y="1628775"/>
            <a:ext cx="4032250" cy="720725"/>
          </a:xfrm>
          <a:prstGeom prst="homePlate">
            <a:avLst>
              <a:gd name="adj" fmla="val 139868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</a:rPr>
              <a:t>1 армия (Барклай-де-Толли)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</a:rPr>
              <a:t>128 тысяч</a:t>
            </a:r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 flipH="1">
            <a:off x="3924300" y="2420938"/>
            <a:ext cx="4032250" cy="576262"/>
          </a:xfrm>
          <a:prstGeom prst="homePlate">
            <a:avLst>
              <a:gd name="adj" fmla="val 174931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2 армия (Багратион)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50 тысяч</a:t>
            </a:r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 flipH="1">
            <a:off x="3924300" y="3068638"/>
            <a:ext cx="4032250" cy="576262"/>
          </a:xfrm>
          <a:prstGeom prst="homePlate">
            <a:avLst>
              <a:gd name="adj" fmla="val 174931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3 армия (Тормасов)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45 тысяч</a:t>
            </a: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4211638" y="3789363"/>
            <a:ext cx="3744912" cy="36036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+ 100 тысяч на флангах и в тылу</a:t>
            </a:r>
          </a:p>
        </p:txBody>
      </p:sp>
      <p:sp>
        <p:nvSpPr>
          <p:cNvPr id="16398" name="AutoShape 14"/>
          <p:cNvSpPr>
            <a:spLocks/>
          </p:cNvSpPr>
          <p:nvPr/>
        </p:nvSpPr>
        <p:spPr bwMode="auto">
          <a:xfrm>
            <a:off x="4140200" y="4365625"/>
            <a:ext cx="4464050" cy="1727200"/>
          </a:xfrm>
          <a:prstGeom prst="borderCallout3">
            <a:avLst>
              <a:gd name="adj1" fmla="val 6616"/>
              <a:gd name="adj2" fmla="val 101708"/>
              <a:gd name="adj3" fmla="val 6616"/>
              <a:gd name="adj4" fmla="val 106222"/>
              <a:gd name="adj5" fmla="val -45495"/>
              <a:gd name="adj6" fmla="val 106222"/>
              <a:gd name="adj7" fmla="val -76102"/>
              <a:gd name="adj8" fmla="val 95056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 type="triangl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</a:rPr>
              <a:t> </a:t>
            </a:r>
            <a:endParaRPr lang="ru-RU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</a:rPr>
              <a:t>Барклай-де-Толли:</a:t>
            </a:r>
            <a:r>
              <a:rPr lang="ru-RU" dirty="0">
                <a:solidFill>
                  <a:srgbClr val="000000"/>
                </a:solidFill>
              </a:rPr>
              <a:t> уклоняясь от генерального сражения, измотать французские войска</a:t>
            </a:r>
          </a:p>
        </p:txBody>
      </p:sp>
      <p:sp>
        <p:nvSpPr>
          <p:cNvPr id="16399" name="WordArt 15"/>
          <p:cNvSpPr>
            <a:spLocks noChangeArrowheads="1" noChangeShapeType="1" noTextEdit="1"/>
          </p:cNvSpPr>
          <p:nvPr/>
        </p:nvSpPr>
        <p:spPr bwMode="auto">
          <a:xfrm>
            <a:off x="8101013" y="2349500"/>
            <a:ext cx="503237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Arial"/>
              </a:rPr>
              <a:t>?</a:t>
            </a:r>
          </a:p>
        </p:txBody>
      </p:sp>
      <p:grpSp>
        <p:nvGrpSpPr>
          <p:cNvPr id="16401" name="Group 17"/>
          <p:cNvGrpSpPr>
            <a:grpSpLocks/>
          </p:cNvGrpSpPr>
          <p:nvPr/>
        </p:nvGrpSpPr>
        <p:grpSpPr bwMode="auto">
          <a:xfrm>
            <a:off x="468313" y="4076700"/>
            <a:ext cx="3167062" cy="2016125"/>
            <a:chOff x="295" y="2568"/>
            <a:chExt cx="1995" cy="1270"/>
          </a:xfrm>
        </p:grpSpPr>
        <p:sp>
          <p:nvSpPr>
            <p:cNvPr id="16396" name="AutoShape 12"/>
            <p:cNvSpPr>
              <a:spLocks noChangeArrowheads="1"/>
            </p:cNvSpPr>
            <p:nvPr/>
          </p:nvSpPr>
          <p:spPr bwMode="auto">
            <a:xfrm>
              <a:off x="295" y="2568"/>
              <a:ext cx="1995" cy="1270"/>
            </a:xfrm>
            <a:prstGeom prst="wedgeRectCallout">
              <a:avLst>
                <a:gd name="adj1" fmla="val -31755"/>
                <a:gd name="adj2" fmla="val -6842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>
                  <a:solidFill>
                    <a:srgbClr val="000000"/>
                  </a:solidFill>
                </a:rPr>
                <a:t>Быстрый разгром русских армий поодиночке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>
                  <a:solidFill>
                    <a:srgbClr val="000000"/>
                  </a:solidFill>
                </a:rPr>
                <a:t>Возвращение России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>
                  <a:solidFill>
                    <a:srgbClr val="000000"/>
                  </a:solidFill>
                </a:rPr>
                <a:t>к континентальной блокаде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>
                  <a:solidFill>
                    <a:srgbClr val="000000"/>
                  </a:solidFill>
                </a:rPr>
                <a:t>Передачи части русских земель Польше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>
                  <a:solidFill>
                    <a:srgbClr val="000000"/>
                  </a:solidFill>
                </a:rPr>
                <a:t>Поход на Индию</a:t>
              </a:r>
            </a:p>
          </p:txBody>
        </p:sp>
        <p:sp>
          <p:nvSpPr>
            <p:cNvPr id="16400" name="Line 16"/>
            <p:cNvSpPr>
              <a:spLocks noChangeShapeType="1"/>
            </p:cNvSpPr>
            <p:nvPr/>
          </p:nvSpPr>
          <p:spPr bwMode="auto">
            <a:xfrm>
              <a:off x="295" y="2931"/>
              <a:ext cx="19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381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sz="3200" b="1" dirty="0">
                <a:latin typeface="Century Gothic" panose="020B0502020202020204" pitchFamily="34" charset="0"/>
              </a:rPr>
              <a:t>Начало нашествия Наполеона на Россию</a:t>
            </a: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468313" y="1341438"/>
            <a:ext cx="2879725" cy="1655762"/>
          </a:xfrm>
          <a:prstGeom prst="rightArrowCallout">
            <a:avLst>
              <a:gd name="adj1" fmla="val 27713"/>
              <a:gd name="adj2" fmla="val 25000"/>
              <a:gd name="adj3" fmla="val 30299"/>
              <a:gd name="adj4" fmla="val 756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Армия Наполеона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12 июня 1812 г.</a:t>
            </a: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 rot="320179">
            <a:off x="3922713" y="1563688"/>
            <a:ext cx="1439862" cy="57626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1 армия</a:t>
            </a:r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 rot="-713412">
            <a:off x="3995738" y="2349500"/>
            <a:ext cx="1439862" cy="5762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2 армия</a:t>
            </a:r>
          </a:p>
        </p:txBody>
      </p:sp>
      <p:sp>
        <p:nvSpPr>
          <p:cNvPr id="17416" name="WordArt 8"/>
          <p:cNvSpPr>
            <a:spLocks noChangeArrowheads="1" noChangeShapeType="1" noTextEdit="1"/>
          </p:cNvSpPr>
          <p:nvPr/>
        </p:nvSpPr>
        <p:spPr bwMode="auto">
          <a:xfrm>
            <a:off x="5651500" y="1557338"/>
            <a:ext cx="2019300" cy="8747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Смоленск</a:t>
            </a:r>
          </a:p>
        </p:txBody>
      </p:sp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5724525" y="2924175"/>
            <a:ext cx="2663825" cy="433388"/>
          </a:xfrm>
          <a:prstGeom prst="wedgeRectCallout">
            <a:avLst>
              <a:gd name="adj1" fmla="val -8699"/>
              <a:gd name="adj2" fmla="val -176375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Оставлен 4-6 августа</a:t>
            </a:r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auto">
          <a:xfrm>
            <a:off x="5508625" y="3644900"/>
            <a:ext cx="3024188" cy="936625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8 августа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главнокомандующим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назначен М.И. Кутузов</a:t>
            </a:r>
          </a:p>
        </p:txBody>
      </p:sp>
      <p:sp>
        <p:nvSpPr>
          <p:cNvPr id="17421" name="AutoShape 13"/>
          <p:cNvSpPr>
            <a:spLocks noChangeArrowheads="1"/>
          </p:cNvSpPr>
          <p:nvPr/>
        </p:nvSpPr>
        <p:spPr bwMode="auto">
          <a:xfrm>
            <a:off x="1331913" y="3500438"/>
            <a:ext cx="3384550" cy="1081087"/>
          </a:xfrm>
          <a:prstGeom prst="bevel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000000"/>
                </a:solidFill>
              </a:rPr>
              <a:t>Бородинское сражение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000000"/>
                </a:solidFill>
              </a:rPr>
              <a:t>26 августа 1812 г.</a:t>
            </a:r>
          </a:p>
        </p:txBody>
      </p:sp>
      <p:sp>
        <p:nvSpPr>
          <p:cNvPr id="17423" name="AutoShape 15"/>
          <p:cNvSpPr>
            <a:spLocks/>
          </p:cNvSpPr>
          <p:nvPr/>
        </p:nvSpPr>
        <p:spPr bwMode="auto">
          <a:xfrm>
            <a:off x="323850" y="4797425"/>
            <a:ext cx="3240088" cy="1655763"/>
          </a:xfrm>
          <a:prstGeom prst="borderCallout3">
            <a:avLst>
              <a:gd name="adj1" fmla="val 6903"/>
              <a:gd name="adj2" fmla="val 102352"/>
              <a:gd name="adj3" fmla="val 6903"/>
              <a:gd name="adj4" fmla="val 107935"/>
              <a:gd name="adj5" fmla="val -9685"/>
              <a:gd name="adj6" fmla="val 107935"/>
              <a:gd name="adj7" fmla="val -12273"/>
              <a:gd name="adj8" fmla="val 84958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 type="triangl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Огромные потери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с обеих сторон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Наполеону не удалось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уничтожить русскую армию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Но русские продолжали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отступать</a:t>
            </a: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3995738" y="4868863"/>
            <a:ext cx="3313112" cy="7207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1 сентября – Совет в Филях</a:t>
            </a:r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3995738" y="5734050"/>
            <a:ext cx="3313112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2 сентября – 7 октября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французы в Москве</a:t>
            </a:r>
          </a:p>
        </p:txBody>
      </p:sp>
    </p:spTree>
    <p:extLst>
      <p:ext uri="{BB962C8B-B14F-4D97-AF65-F5344CB8AC3E}">
        <p14:creationId xmlns:p14="http://schemas.microsoft.com/office/powerpoint/2010/main" val="331803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Оформление по умолчанию">
  <a:themeElements>
    <a:clrScheme name="Оформление по умолчанию 13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CC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E2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CC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E2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Оформление по умолчанию">
  <a:themeElements>
    <a:clrScheme name="Оформление по умолчанию 13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CC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E2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CC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E2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Оформление по умолчанию">
  <a:themeElements>
    <a:clrScheme name="Оформление по умолчанию 13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CC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E2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CC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E2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92</TotalTime>
  <Words>684</Words>
  <Application>Microsoft Office PowerPoint</Application>
  <PresentationFormat>Экран (4:3)</PresentationFormat>
  <Paragraphs>226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Calibri</vt:lpstr>
      <vt:lpstr>Century Gothic</vt:lpstr>
      <vt:lpstr>Franklin Gothic Book</vt:lpstr>
      <vt:lpstr>Impact</vt:lpstr>
      <vt:lpstr>4_Оформление по умолчанию</vt:lpstr>
      <vt:lpstr>5_Оформление по умолчанию</vt:lpstr>
      <vt:lpstr>6_Оформление по умолчанию</vt:lpstr>
      <vt:lpstr>Crop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Чтение ИНСЕРТ</vt:lpstr>
      <vt:lpstr>Причины войны 1812 г </vt:lpstr>
      <vt:lpstr>Соотношение сил и планы сторон</vt:lpstr>
      <vt:lpstr>Начало нашествия Наполеона на Россию</vt:lpstr>
      <vt:lpstr>Отступление французской армии</vt:lpstr>
      <vt:lpstr>Причины поражения Наполеона</vt:lpstr>
      <vt:lpstr>Декабристы: причины возникновения движения</vt:lpstr>
      <vt:lpstr>Восстание декабристов</vt:lpstr>
      <vt:lpstr>Значение восстания декабристов</vt:lpstr>
      <vt:lpstr>Задачи внутренней политики Николая I (1825-1855)</vt:lpstr>
      <vt:lpstr>Либералы: славянофилы и западники</vt:lpstr>
      <vt:lpstr>Внешняя политика Николая I</vt:lpstr>
      <vt:lpstr>Крымская война 1853-1856 гг   </vt:lpstr>
      <vt:lpstr>Парижский мир 6 марта 1856 г.</vt:lpstr>
      <vt:lpstr>Презентация PowerPoint</vt:lpstr>
      <vt:lpstr>Презентация PowerPoint</vt:lpstr>
    </vt:vector>
  </TitlesOfParts>
  <Company>SanBuild &amp; 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</cp:lastModifiedBy>
  <cp:revision>12</cp:revision>
  <dcterms:created xsi:type="dcterms:W3CDTF">2012-10-27T12:35:23Z</dcterms:created>
  <dcterms:modified xsi:type="dcterms:W3CDTF">2024-01-21T07:40:14Z</dcterms:modified>
</cp:coreProperties>
</file>