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9" r:id="rId3"/>
    <p:sldId id="273" r:id="rId4"/>
    <p:sldId id="276" r:id="rId5"/>
    <p:sldId id="277" r:id="rId6"/>
    <p:sldId id="280" r:id="rId7"/>
    <p:sldId id="281" r:id="rId8"/>
    <p:sldId id="284" r:id="rId9"/>
    <p:sldId id="285" r:id="rId10"/>
    <p:sldId id="286" r:id="rId11"/>
    <p:sldId id="288" r:id="rId12"/>
    <p:sldId id="287" r:id="rId13"/>
    <p:sldId id="289" r:id="rId14"/>
    <p:sldId id="291" r:id="rId15"/>
    <p:sldId id="293" r:id="rId16"/>
    <p:sldId id="29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51BD-8FAC-444C-BA94-5E9D5A2DAED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98432-C8E5-49D1-9F99-66DAFD0F8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4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8432-C8E5-49D1-9F99-66DAFD0F83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F31D-DCB4-4D68-9A69-485A53AB08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.png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s://www.youtube.com/watch?v=ARp654CzVLg" TargetMode="Externa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hyperlink" Target="https://docs.google.com/forms/d/1XAV4u1FwJzr75_EuCU86zyGkcU8fZGBEowNmukEO0Ts/ed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hyperlink" Target="https://learningapps.org/display?v=p6wyh8wtj21" TargetMode="Externa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slide" Target="slide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slide" Target="slide5.xml"/><Relationship Id="rId10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8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0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0.png"/><Relationship Id="rId5" Type="http://schemas.openxmlformats.org/officeDocument/2006/relationships/slide" Target="slide5.xml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5813" y="5860283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10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"/>
          <a:stretch/>
        </p:blipFill>
        <p:spPr bwMode="auto">
          <a:xfrm>
            <a:off x="1742737" y="1012858"/>
            <a:ext cx="5638800" cy="41815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5672" y="917208"/>
            <a:ext cx="5684903" cy="42771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1897841" y="2386469"/>
            <a:ext cx="5328592" cy="8187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          2. Научные знания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1847984" y="1384052"/>
            <a:ext cx="5328592" cy="792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1. Письменность и  школа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9" action="ppaction://hlinksldjump"/>
          </p:cNvPr>
          <p:cNvSpPr/>
          <p:nvPr/>
        </p:nvSpPr>
        <p:spPr>
          <a:xfrm>
            <a:off x="1867483" y="3392022"/>
            <a:ext cx="5362720" cy="8931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           3</a:t>
            </a:r>
            <a:r>
              <a:rPr lang="ru-RU" sz="2400" i="1" dirty="0">
                <a:solidFill>
                  <a:srgbClr val="FF0000"/>
                </a:solidFill>
              </a:rPr>
              <a:t>. Греческая философия</a:t>
            </a: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3147276" y="5848340"/>
            <a:ext cx="1365004" cy="845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8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8" action="ppaction://hlinksldjump"/>
          </p:cNvPr>
          <p:cNvSpPr/>
          <p:nvPr/>
        </p:nvSpPr>
        <p:spPr>
          <a:xfrm>
            <a:off x="7601334" y="4846398"/>
            <a:ext cx="1365004" cy="845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40" name="Прямоугольник 39">
            <a:hlinkClick r:id="rId12" action="ppaction://hlinksldjump"/>
          </p:cNvPr>
          <p:cNvSpPr/>
          <p:nvPr/>
        </p:nvSpPr>
        <p:spPr>
          <a:xfrm>
            <a:off x="7626653" y="1846155"/>
            <a:ext cx="1376730" cy="187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41" name="Прямоугольник 40">
            <a:hlinkClick r:id="" action="ppaction://noaction"/>
          </p:cNvPr>
          <p:cNvSpPr/>
          <p:nvPr/>
        </p:nvSpPr>
        <p:spPr>
          <a:xfrm>
            <a:off x="7626653" y="886559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2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1" animBg="1"/>
      <p:bldP spid="22" grpId="1" animBg="1"/>
      <p:bldP spid="19" grpId="1" animBg="1"/>
      <p:bldP spid="3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1" action="ppaction://hlinksldjump"/>
          </p:cNvPr>
          <p:cNvSpPr/>
          <p:nvPr/>
        </p:nvSpPr>
        <p:spPr>
          <a:xfrm>
            <a:off x="7614927" y="884655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3946" y="1030094"/>
            <a:ext cx="5636381" cy="41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567" r="4308"/>
          <a:stretch/>
        </p:blipFill>
        <p:spPr bwMode="auto">
          <a:xfrm>
            <a:off x="2154993" y="1314353"/>
            <a:ext cx="4737995" cy="35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5" y="1607246"/>
            <a:ext cx="526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«В </a:t>
            </a:r>
            <a:r>
              <a:rPr lang="ru-RU" b="1" i="1" dirty="0">
                <a:solidFill>
                  <a:schemeClr val="bg1"/>
                </a:solidFill>
              </a:rPr>
              <a:t>каждом человеке есть солнце. Только дайте ему </a:t>
            </a:r>
            <a:r>
              <a:rPr lang="ru-RU" b="1" i="1" dirty="0" smtClean="0">
                <a:solidFill>
                  <a:schemeClr val="bg1"/>
                </a:solidFill>
              </a:rPr>
              <a:t>светить»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«Бедный </a:t>
            </a:r>
            <a:r>
              <a:rPr lang="ru-RU" b="1" i="1" dirty="0">
                <a:solidFill>
                  <a:schemeClr val="bg1"/>
                </a:solidFill>
              </a:rPr>
              <a:t>человек не тот, у которого нет ни гроша в кармане, а тот, у которого нет </a:t>
            </a:r>
            <a:r>
              <a:rPr lang="ru-RU" b="1" i="1" dirty="0" smtClean="0">
                <a:solidFill>
                  <a:schemeClr val="bg1"/>
                </a:solidFill>
              </a:rPr>
              <a:t>мечты»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« Я </a:t>
            </a:r>
            <a:r>
              <a:rPr lang="ru-RU" b="1" i="1" dirty="0">
                <a:solidFill>
                  <a:schemeClr val="bg1"/>
                </a:solidFill>
              </a:rPr>
              <a:t>знаю только то, что ничего не знаю, но другие не знают и </a:t>
            </a:r>
            <a:r>
              <a:rPr lang="ru-RU" b="1" i="1" dirty="0" smtClean="0">
                <a:solidFill>
                  <a:schemeClr val="bg1"/>
                </a:solidFill>
              </a:rPr>
              <a:t>этого»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14927" y="2924944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1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10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1" action="ppaction://hlinksldjump"/>
          </p:cNvPr>
          <p:cNvSpPr/>
          <p:nvPr/>
        </p:nvSpPr>
        <p:spPr>
          <a:xfrm>
            <a:off x="7606349" y="959614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3946" y="1030094"/>
            <a:ext cx="5636381" cy="41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1784657"/>
            <a:ext cx="318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</a:rPr>
              <a:t>«В </a:t>
            </a:r>
            <a:r>
              <a:rPr lang="ru-RU" b="1" i="1" dirty="0">
                <a:solidFill>
                  <a:schemeClr val="bg1"/>
                </a:solidFill>
              </a:rPr>
              <a:t>своих бедствиях люди склонны винить судьбу, богов и все что угодно, но только не самих </a:t>
            </a:r>
            <a:r>
              <a:rPr lang="ru-RU" b="1" i="1" dirty="0" smtClean="0">
                <a:solidFill>
                  <a:schemeClr val="bg1"/>
                </a:solidFill>
              </a:rPr>
              <a:t>себя». </a:t>
            </a: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 «</a:t>
            </a:r>
            <a:r>
              <a:rPr lang="ru-RU" b="1" i="1" dirty="0">
                <a:solidFill>
                  <a:schemeClr val="bg1"/>
                </a:solidFill>
              </a:rPr>
              <a:t>Народ, забывший своё прошлое, не имеет будущего</a:t>
            </a:r>
            <a:r>
              <a:rPr lang="ru-RU" b="1" i="1" dirty="0" smtClean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55" y="1967999"/>
            <a:ext cx="1800834" cy="194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4051" r="4918"/>
          <a:stretch/>
        </p:blipFill>
        <p:spPr bwMode="auto">
          <a:xfrm>
            <a:off x="1887611" y="1286423"/>
            <a:ext cx="5212725" cy="38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14927" y="2936953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4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10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11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2" action="ppaction://hlinksldjump"/>
          </p:cNvPr>
          <p:cNvSpPr/>
          <p:nvPr/>
        </p:nvSpPr>
        <p:spPr>
          <a:xfrm>
            <a:off x="7614927" y="886558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3946" y="1030094"/>
            <a:ext cx="5636381" cy="41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6642" b="1377"/>
          <a:stretch/>
        </p:blipFill>
        <p:spPr bwMode="auto">
          <a:xfrm>
            <a:off x="2111532" y="1201388"/>
            <a:ext cx="4824918" cy="36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069485" y="1832819"/>
            <a:ext cx="4824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«</a:t>
            </a:r>
            <a:r>
              <a:rPr lang="ru-RU" b="1" i="1" dirty="0">
                <a:solidFill>
                  <a:schemeClr val="bg1"/>
                </a:solidFill>
              </a:rPr>
              <a:t>Лучше думать перед тем как действовать, чем </a:t>
            </a:r>
            <a:r>
              <a:rPr lang="ru-RU" b="1" i="1" dirty="0" smtClean="0">
                <a:solidFill>
                  <a:schemeClr val="bg1"/>
                </a:solidFill>
              </a:rPr>
              <a:t>после»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   </a:t>
            </a:r>
            <a:r>
              <a:rPr lang="ru-RU" b="1" i="1" dirty="0" smtClean="0">
                <a:solidFill>
                  <a:schemeClr val="bg1"/>
                </a:solidFill>
              </a:rPr>
              <a:t>«Быть </a:t>
            </a:r>
            <a:r>
              <a:rPr lang="ru-RU" b="1" i="1" dirty="0">
                <a:solidFill>
                  <a:schemeClr val="bg1"/>
                </a:solidFill>
              </a:rPr>
              <a:t>хорошим человеком – значит не только не делать несправедливости, но и не желать </a:t>
            </a:r>
            <a:r>
              <a:rPr lang="ru-RU" b="1" i="1" dirty="0" smtClean="0">
                <a:solidFill>
                  <a:schemeClr val="bg1"/>
                </a:solidFill>
              </a:rPr>
              <a:t>этого»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26653" y="2858217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6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10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1" action="ppaction://hlinksldjump"/>
          </p:cNvPr>
          <p:cNvSpPr/>
          <p:nvPr/>
        </p:nvSpPr>
        <p:spPr>
          <a:xfrm>
            <a:off x="7604750" y="910564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3946" y="1030094"/>
            <a:ext cx="5636381" cy="41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3284" r="5814" b="3286"/>
          <a:stretch/>
        </p:blipFill>
        <p:spPr bwMode="auto">
          <a:xfrm>
            <a:off x="2132702" y="1235146"/>
            <a:ext cx="4894893" cy="36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69485" y="1832819"/>
            <a:ext cx="4824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   </a:t>
            </a:r>
            <a:r>
              <a:rPr lang="ru-RU" b="1" i="1" dirty="0" smtClean="0">
                <a:solidFill>
                  <a:schemeClr val="bg1"/>
                </a:solidFill>
              </a:rPr>
              <a:t>  </a:t>
            </a:r>
            <a:r>
              <a:rPr lang="ru-RU" b="1" i="1" dirty="0">
                <a:solidFill>
                  <a:schemeClr val="bg1"/>
                </a:solidFill>
              </a:rPr>
              <a:t>«Ум заключается не только в знании, но и в умении прилагать знание на </a:t>
            </a:r>
            <a:r>
              <a:rPr lang="ru-RU" b="1" i="1" dirty="0" smtClean="0">
                <a:solidFill>
                  <a:schemeClr val="bg1"/>
                </a:solidFill>
              </a:rPr>
              <a:t>деле»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   «Корни </a:t>
            </a:r>
            <a:r>
              <a:rPr lang="ru-RU" b="1" i="1" dirty="0">
                <a:solidFill>
                  <a:schemeClr val="bg1"/>
                </a:solidFill>
              </a:rPr>
              <a:t>образования горькие, но плоды </a:t>
            </a:r>
            <a:r>
              <a:rPr lang="ru-RU" b="1" i="1" dirty="0" smtClean="0">
                <a:solidFill>
                  <a:schemeClr val="bg1"/>
                </a:solidFill>
              </a:rPr>
              <a:t>сладкие»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26653" y="2924944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1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5676" y="1019572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https://www.youtube.com/https://www.youtube.com/results?sp=mAEhttps://</a:t>
            </a:r>
            <a:r>
              <a:rPr lang="de-DE"/>
              <a:t>www.youtube.com/watch?v=ARp654CzVLgB&amp;search_query</a:t>
            </a:r>
            <a:r>
              <a:rPr lang="de-DE" smtClean="0"/>
              <a:t>=</a:t>
            </a:r>
            <a:endParaRPr lang="ru-RU" dirty="0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0" action="ppaction://hlinksldjump"/>
          </p:cNvPr>
          <p:cNvSpPr/>
          <p:nvPr/>
        </p:nvSpPr>
        <p:spPr>
          <a:xfrm>
            <a:off x="7614927" y="1019572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11"/>
              </a:rPr>
              <a:t>https://</a:t>
            </a:r>
            <a:r>
              <a:rPr lang="de-DE" dirty="0" smtClean="0">
                <a:hlinkClick r:id="rId11"/>
              </a:rPr>
              <a:t>www.youtube.com/watch?v=ARp654CzVLg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" name="Прямоугольник 29">
            <a:hlinkClick r:id="rId12" action="ppaction://hlinksldjump"/>
          </p:cNvPr>
          <p:cNvSpPr/>
          <p:nvPr/>
        </p:nvSpPr>
        <p:spPr>
          <a:xfrm>
            <a:off x="7626653" y="2954034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4369" y="1056323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https://www.youtube.com/htthttps://docs.google.com/forms/d/1XAV4u1FwJzr75_EuCU86zyGkcU8fZGBEowNmukEO0Ts/editps://www.youtube.com/results?sp=mAEhttps://www.youtube.com/watch?v=ARp654CzVLgB&amp;search_query</a:t>
            </a:r>
            <a:r>
              <a:rPr lang="de-DE" dirty="0" smtClean="0"/>
              <a:t>=</a:t>
            </a:r>
            <a:endParaRPr lang="ru-RU" dirty="0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rId10" action="ppaction://hlinksldjump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1" action="ppaction://hlinksldjump"/>
          </p:cNvPr>
          <p:cNvSpPr/>
          <p:nvPr/>
        </p:nvSpPr>
        <p:spPr>
          <a:xfrm>
            <a:off x="7614927" y="1019572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26653" y="2954034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637623"/>
            <a:ext cx="47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12"/>
              </a:rPr>
              <a:t>https://</a:t>
            </a:r>
            <a:r>
              <a:rPr lang="de-DE" dirty="0" smtClean="0">
                <a:hlinkClick r:id="rId12"/>
              </a:rPr>
              <a:t>docs.google.com/forms/d/1XAV4u1FwJzr75_EuCU86zyGkcU8fZGBEowNmukEO0Ts/edit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8044" y="1032869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https://learningapps.org/display?v=p6wyh8wtj21</a:t>
            </a:r>
            <a:endParaRPr lang="ru-RU" dirty="0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05767" y="1032870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10"/>
              </a:rPr>
              <a:t>https://</a:t>
            </a:r>
            <a:r>
              <a:rPr lang="de-DE" dirty="0" smtClean="0">
                <a:hlinkClick r:id="rId10"/>
              </a:rPr>
              <a:t>learningapps.org/display?v=p6wyh8wtj21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26653" y="2967331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5813" y="5860283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1774195" y="976122"/>
            <a:ext cx="5575884" cy="41450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endParaRPr lang="ru-RU" sz="1400" b="1" i="1" u="sng" dirty="0">
              <a:solidFill>
                <a:srgbClr val="FF0000"/>
              </a:solidFill>
            </a:endParaRPr>
          </a:p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endParaRPr lang="ru-RU" sz="1400" b="1" i="1" u="sng" dirty="0">
              <a:solidFill>
                <a:srgbClr val="FF0000"/>
              </a:solidFill>
            </a:endParaRPr>
          </a:p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endParaRPr lang="ru-RU" sz="1400" b="1" i="1" u="sng" dirty="0">
              <a:solidFill>
                <a:srgbClr val="FF0000"/>
              </a:solidFill>
            </a:endParaRPr>
          </a:p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endParaRPr lang="ru-RU" sz="1400" b="1" i="1" u="sng" dirty="0">
              <a:solidFill>
                <a:srgbClr val="FF0000"/>
              </a:solidFill>
            </a:endParaRPr>
          </a:p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endParaRPr lang="ru-RU" sz="1400" b="1" i="1" u="sng" dirty="0">
              <a:solidFill>
                <a:srgbClr val="FF0000"/>
              </a:solidFill>
            </a:endParaRPr>
          </a:p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endParaRPr lang="ru-RU" sz="1400" b="1" i="1" u="sng" dirty="0">
              <a:solidFill>
                <a:srgbClr val="FF0000"/>
              </a:solidFill>
            </a:endParaRPr>
          </a:p>
          <a:p>
            <a:pPr algn="ctr"/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Греческим алфавитом  были записаны все известные нам сочинения древних греков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3592" r="2108" b="8230"/>
          <a:stretch/>
        </p:blipFill>
        <p:spPr bwMode="auto">
          <a:xfrm>
            <a:off x="2698192" y="1225451"/>
            <a:ext cx="3876804" cy="2825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28" r="2470" b="3725"/>
          <a:stretch/>
        </p:blipFill>
        <p:spPr bwMode="auto">
          <a:xfrm>
            <a:off x="2722594" y="1251154"/>
            <a:ext cx="3867261" cy="2834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3790" r="1934" b="2620"/>
          <a:stretch/>
        </p:blipFill>
        <p:spPr bwMode="auto">
          <a:xfrm>
            <a:off x="2042019" y="1084494"/>
            <a:ext cx="5052848" cy="380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4473" r="2088" b="2766"/>
          <a:stretch/>
        </p:blipFill>
        <p:spPr bwMode="auto">
          <a:xfrm>
            <a:off x="2042019" y="1084494"/>
            <a:ext cx="5076716" cy="3843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3492" r="1871" b="2314"/>
          <a:stretch/>
        </p:blipFill>
        <p:spPr bwMode="auto">
          <a:xfrm>
            <a:off x="2042019" y="1056576"/>
            <a:ext cx="5150459" cy="384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7601334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8" name="Прямоугольник 37">
            <a:hlinkClick r:id="rId15" action="ppaction://hlinksldjump"/>
          </p:cNvPr>
          <p:cNvSpPr/>
          <p:nvPr/>
        </p:nvSpPr>
        <p:spPr>
          <a:xfrm>
            <a:off x="7626653" y="1846155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9" name="Прямоугольник 38">
            <a:hlinkClick r:id="" action="ppaction://noaction"/>
          </p:cNvPr>
          <p:cNvSpPr/>
          <p:nvPr/>
        </p:nvSpPr>
        <p:spPr>
          <a:xfrm>
            <a:off x="7626653" y="886559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6213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74831" y="942930"/>
            <a:ext cx="5635745" cy="4412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        </a:t>
            </a:r>
          </a:p>
          <a:p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329888" y="1179478"/>
            <a:ext cx="3978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</a:rPr>
              <a:t>      «Блаженство тела состоит в </a:t>
            </a:r>
            <a:r>
              <a:rPr lang="ru-RU" b="1" i="1" dirty="0" smtClean="0">
                <a:solidFill>
                  <a:schemeClr val="bg1"/>
                </a:solidFill>
              </a:rPr>
              <a:t>здоровье, а </a:t>
            </a:r>
            <a:r>
              <a:rPr lang="ru-RU" b="1" i="1" dirty="0">
                <a:solidFill>
                  <a:schemeClr val="bg1"/>
                </a:solidFill>
              </a:rPr>
              <a:t>блаженство ума – в знании» </a:t>
            </a:r>
          </a:p>
          <a:p>
            <a:pPr algn="just"/>
            <a:r>
              <a:rPr lang="ru-RU" b="1" i="1" dirty="0"/>
              <a:t> </a:t>
            </a:r>
            <a:r>
              <a:rPr lang="ru-RU" b="1" i="1" dirty="0" smtClean="0"/>
              <a:t>      Основателем </a:t>
            </a:r>
            <a:r>
              <a:rPr lang="ru-RU" b="1" i="1" dirty="0"/>
              <a:t>греческой науки  </a:t>
            </a:r>
            <a:r>
              <a:rPr lang="ru-RU" b="1" i="1" dirty="0" smtClean="0"/>
              <a:t>считается  </a:t>
            </a:r>
            <a:r>
              <a:rPr lang="ru-RU" b="1" i="1" u="sng" dirty="0">
                <a:solidFill>
                  <a:schemeClr val="bg1"/>
                </a:solidFill>
              </a:rPr>
              <a:t>Фалес</a:t>
            </a:r>
            <a:r>
              <a:rPr lang="ru-RU" b="1" i="1" dirty="0"/>
              <a:t> из </a:t>
            </a:r>
            <a:r>
              <a:rPr lang="ru-RU" b="1" i="1" dirty="0" err="1"/>
              <a:t>Милета</a:t>
            </a:r>
            <a:r>
              <a:rPr lang="ru-RU" b="1" i="1" dirty="0"/>
              <a:t>. Его имя  стало символом мудрости. Фалес сделал открытия в астрономии, математике, физике.</a:t>
            </a: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0" t="8265" r="2518" b="42004"/>
          <a:stretch/>
        </p:blipFill>
        <p:spPr bwMode="auto">
          <a:xfrm>
            <a:off x="1947473" y="1557596"/>
            <a:ext cx="1191726" cy="1553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2" y="2062878"/>
            <a:ext cx="40806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386649" y="2214767"/>
            <a:ext cx="4240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По легенде</a:t>
            </a:r>
            <a:r>
              <a:rPr lang="ru-RU" i="1" dirty="0"/>
              <a:t>, </a:t>
            </a:r>
            <a:r>
              <a:rPr lang="ru-RU" i="1" dirty="0" smtClean="0"/>
              <a:t>когда Фалес был в Египте</a:t>
            </a:r>
            <a:r>
              <a:rPr lang="ru-RU" i="1" dirty="0"/>
              <a:t>, </a:t>
            </a:r>
            <a:endParaRPr lang="ru-RU" i="1" dirty="0" smtClean="0"/>
          </a:p>
          <a:p>
            <a:pPr algn="just"/>
            <a:r>
              <a:rPr lang="ru-RU" i="1" dirty="0" smtClean="0"/>
              <a:t>Он поразил фараона тем</a:t>
            </a:r>
            <a:r>
              <a:rPr lang="ru-RU" i="1" dirty="0"/>
              <a:t>, </a:t>
            </a:r>
            <a:r>
              <a:rPr lang="ru-RU" i="1" dirty="0" smtClean="0"/>
              <a:t>что сумел</a:t>
            </a:r>
          </a:p>
          <a:p>
            <a:pPr algn="just"/>
            <a:r>
              <a:rPr lang="ru-RU" i="1" dirty="0" smtClean="0"/>
              <a:t>Точно установить высоту пирамиды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Ученый дождался момента</a:t>
            </a:r>
            <a:r>
              <a:rPr lang="ru-RU" i="1" dirty="0"/>
              <a:t>, </a:t>
            </a:r>
            <a:r>
              <a:rPr lang="ru-RU" i="1" dirty="0" smtClean="0"/>
              <a:t>когда </a:t>
            </a:r>
          </a:p>
          <a:p>
            <a:pPr algn="just"/>
            <a:r>
              <a:rPr lang="ru-RU" i="1" dirty="0" smtClean="0"/>
              <a:t>Длина тени палки стала равной ее </a:t>
            </a:r>
          </a:p>
          <a:p>
            <a:pPr algn="just"/>
            <a:r>
              <a:rPr lang="ru-RU" i="1" dirty="0" smtClean="0"/>
              <a:t>высоте</a:t>
            </a:r>
            <a:r>
              <a:rPr lang="ru-RU" i="1" dirty="0"/>
              <a:t>, </a:t>
            </a:r>
            <a:r>
              <a:rPr lang="ru-RU" i="1" dirty="0" smtClean="0"/>
              <a:t>и тогда измерил длину тени </a:t>
            </a:r>
          </a:p>
          <a:p>
            <a:pPr algn="just"/>
            <a:r>
              <a:rPr lang="ru-RU" i="1" dirty="0" smtClean="0"/>
              <a:t>пирамиды</a:t>
            </a:r>
            <a:r>
              <a:rPr lang="ru-RU" i="1" dirty="0"/>
              <a:t>.</a:t>
            </a: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881"/>
          <a:stretch/>
        </p:blipFill>
        <p:spPr bwMode="auto">
          <a:xfrm>
            <a:off x="2389718" y="4317321"/>
            <a:ext cx="3609992" cy="939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7601334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7626653" y="1846155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40" name="Прямоугольник 39">
            <a:hlinkClick r:id="" action="ppaction://noaction"/>
          </p:cNvPr>
          <p:cNvSpPr/>
          <p:nvPr/>
        </p:nvSpPr>
        <p:spPr>
          <a:xfrm>
            <a:off x="7626653" y="886559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9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5813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74831" y="942930"/>
            <a:ext cx="5635745" cy="4412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        </a:t>
            </a:r>
          </a:p>
          <a:p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80832"/>
            <a:ext cx="1811188" cy="2335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123728" y="1039258"/>
            <a:ext cx="5286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        Большой вклад в математику внес </a:t>
            </a:r>
          </a:p>
          <a:p>
            <a:pPr algn="just"/>
            <a:r>
              <a:rPr lang="ru-RU" b="1" i="1" u="sng" dirty="0" smtClean="0">
                <a:solidFill>
                  <a:schemeClr val="bg1"/>
                </a:solidFill>
              </a:rPr>
              <a:t>Пифагор</a:t>
            </a:r>
            <a:r>
              <a:rPr lang="ru-RU" b="1" i="1" dirty="0" smtClean="0"/>
              <a:t> с острова </a:t>
            </a:r>
            <a:r>
              <a:rPr lang="ru-RU" b="1" i="1" dirty="0" err="1" smtClean="0"/>
              <a:t>Самос</a:t>
            </a:r>
            <a:r>
              <a:rPr lang="ru-RU" b="1" i="1" dirty="0"/>
              <a:t>. </a:t>
            </a:r>
            <a:endParaRPr lang="ru-RU" b="1" i="1" dirty="0" smtClean="0"/>
          </a:p>
          <a:p>
            <a:pPr algn="just"/>
            <a:r>
              <a:rPr lang="ru-RU" b="1" i="1" dirty="0" smtClean="0"/>
              <a:t>      Ему приписывают  создание таблицы умножения</a:t>
            </a:r>
            <a:endParaRPr lang="ru-RU" b="1" i="1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53836"/>
            <a:ext cx="3395232" cy="188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8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8" action="ppaction://hlinksldjump"/>
          </p:cNvPr>
          <p:cNvSpPr/>
          <p:nvPr/>
        </p:nvSpPr>
        <p:spPr>
          <a:xfrm>
            <a:off x="7642338" y="488478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40" name="Прямоугольник 39">
            <a:hlinkClick r:id="rId12" action="ppaction://hlinksldjump"/>
          </p:cNvPr>
          <p:cNvSpPr/>
          <p:nvPr/>
        </p:nvSpPr>
        <p:spPr>
          <a:xfrm>
            <a:off x="7626653" y="1846155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41" name="Прямоугольник 40">
            <a:hlinkClick r:id="" action="ppaction://noaction"/>
          </p:cNvPr>
          <p:cNvSpPr/>
          <p:nvPr/>
        </p:nvSpPr>
        <p:spPr>
          <a:xfrm>
            <a:off x="7626653" y="886559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9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6279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74195" y="1052736"/>
            <a:ext cx="5534109" cy="430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</a:t>
            </a:r>
            <a:r>
              <a:rPr lang="ru-RU" i="1" dirty="0" smtClean="0"/>
              <a:t>Один из основателей механики  </a:t>
            </a:r>
          </a:p>
          <a:p>
            <a:pPr algn="ctr"/>
            <a:r>
              <a:rPr lang="ru-RU" i="1" dirty="0" smtClean="0"/>
              <a:t>             – </a:t>
            </a:r>
            <a:r>
              <a:rPr lang="ru-RU" b="1" i="1" u="sng" dirty="0" smtClean="0"/>
              <a:t>Архимед</a:t>
            </a:r>
            <a:r>
              <a:rPr lang="ru-RU" i="1" dirty="0" smtClean="0"/>
              <a:t> из Сиракуз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09" y="3322854"/>
            <a:ext cx="3319704" cy="191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0" t="21820" r="8496" b="21063"/>
          <a:stretch/>
        </p:blipFill>
        <p:spPr bwMode="auto">
          <a:xfrm>
            <a:off x="1979712" y="1860460"/>
            <a:ext cx="1604620" cy="2041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823352" y="4584842"/>
            <a:ext cx="178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Архимедов винт</a:t>
            </a: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8" action="ppaction://hlinksldjump"/>
          </p:cNvPr>
          <p:cNvSpPr/>
          <p:nvPr/>
        </p:nvSpPr>
        <p:spPr>
          <a:xfrm>
            <a:off x="7601334" y="4931107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9" name="Прямоугольник 38">
            <a:hlinkClick r:id="rId12" action="ppaction://hlinksldjump"/>
          </p:cNvPr>
          <p:cNvSpPr/>
          <p:nvPr/>
        </p:nvSpPr>
        <p:spPr>
          <a:xfrm>
            <a:off x="7626653" y="1846155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40" name="Прямоугольник 39">
            <a:hlinkClick r:id="" action="ppaction://noaction"/>
          </p:cNvPr>
          <p:cNvSpPr/>
          <p:nvPr/>
        </p:nvSpPr>
        <p:spPr>
          <a:xfrm>
            <a:off x="7626653" y="886559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5813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74196" y="1201616"/>
            <a:ext cx="5623724" cy="3919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       </a:t>
            </a:r>
          </a:p>
          <a:p>
            <a:endParaRPr lang="ru-RU" i="1" dirty="0"/>
          </a:p>
          <a:p>
            <a:r>
              <a:rPr lang="ru-RU" i="1" dirty="0" smtClean="0"/>
              <a:t>                      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Основатель </a:t>
            </a:r>
            <a:r>
              <a:rPr lang="ru-RU" i="1" dirty="0"/>
              <a:t>европейской </a:t>
            </a:r>
            <a:r>
              <a:rPr lang="ru-RU" i="1" dirty="0" smtClean="0"/>
              <a:t>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медицины</a:t>
            </a:r>
            <a:r>
              <a:rPr lang="ru-RU" dirty="0" smtClean="0"/>
              <a:t> – </a:t>
            </a:r>
            <a:r>
              <a:rPr lang="ru-RU" b="1" i="1" u="sng" dirty="0" smtClean="0"/>
              <a:t>Гиппократ</a:t>
            </a:r>
            <a:endParaRPr lang="ru-RU" u="sng" dirty="0"/>
          </a:p>
          <a:p>
            <a:r>
              <a:rPr lang="ru-RU" dirty="0" smtClean="0"/>
              <a:t>                                </a:t>
            </a:r>
            <a:r>
              <a:rPr lang="ru-RU" i="1" dirty="0" smtClean="0"/>
              <a:t>До сих пор врачи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приносят клятву Гиппократа</a:t>
            </a:r>
            <a:r>
              <a:rPr lang="ru-RU" i="1" dirty="0"/>
              <a:t>, 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                         основой которой является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обязательство оказывать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помощь больному и не вредить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ему.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5593" r="60321" b="6347"/>
          <a:stretch/>
        </p:blipFill>
        <p:spPr bwMode="auto">
          <a:xfrm>
            <a:off x="1907704" y="2196045"/>
            <a:ext cx="1368152" cy="183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19" y="2274635"/>
            <a:ext cx="3688757" cy="264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26653" y="4883681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7626653" y="1846155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8" name="Прямоугольник 37">
            <a:hlinkClick r:id="" action="ppaction://noaction"/>
          </p:cNvPr>
          <p:cNvSpPr/>
          <p:nvPr/>
        </p:nvSpPr>
        <p:spPr>
          <a:xfrm>
            <a:off x="7626653" y="886559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 tmFilter="0,0; .5, 1; 1, 1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45813" y="58595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74195" y="1042249"/>
            <a:ext cx="5534109" cy="43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Известный ученый </a:t>
            </a:r>
            <a:r>
              <a:rPr lang="ru-RU" b="1" i="1" u="sng" dirty="0" smtClean="0"/>
              <a:t>Эратосфен</a:t>
            </a:r>
            <a:r>
              <a:rPr lang="ru-RU" b="1" i="1" dirty="0" smtClean="0"/>
              <a:t> первым достаточно точно вычислил размеры Земли</a:t>
            </a:r>
            <a:endParaRPr lang="ru-RU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r>
              <a:rPr lang="ru-RU" i="1" dirty="0" smtClean="0"/>
              <a:t>Установил диаметр Земли. </a:t>
            </a:r>
          </a:p>
          <a:p>
            <a:pPr algn="ctr"/>
            <a:r>
              <a:rPr lang="ru-RU" i="1" dirty="0" smtClean="0"/>
              <a:t>Написал книгу «География»</a:t>
            </a:r>
          </a:p>
          <a:p>
            <a:pPr algn="ctr"/>
            <a:endParaRPr lang="ru-RU" i="1" dirty="0" smtClean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31421" r="54759" b="7059"/>
          <a:stretch/>
        </p:blipFill>
        <p:spPr bwMode="auto">
          <a:xfrm>
            <a:off x="2195736" y="2046017"/>
            <a:ext cx="1461622" cy="2039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51" y="197837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3131053" y="5859551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4598481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591290" y="5859551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7601334" y="4895329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7626653" y="885820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7" name="Прямоугольник 36">
            <a:hlinkClick r:id="" action="ppaction://noaction"/>
          </p:cNvPr>
          <p:cNvSpPr/>
          <p:nvPr/>
        </p:nvSpPr>
        <p:spPr>
          <a:xfrm>
            <a:off x="7635231" y="2847103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10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11" action="ppaction://hlinksldjump"/>
          </p:cNvPr>
          <p:cNvSpPr/>
          <p:nvPr/>
        </p:nvSpPr>
        <p:spPr>
          <a:xfrm>
            <a:off x="6128532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12" action="ppaction://hlinksldjump"/>
          </p:cNvPr>
          <p:cNvSpPr/>
          <p:nvPr/>
        </p:nvSpPr>
        <p:spPr>
          <a:xfrm>
            <a:off x="7601334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01334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74195" y="1115631"/>
            <a:ext cx="5636381" cy="41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 </a:t>
            </a:r>
            <a:r>
              <a:rPr lang="ru-RU" b="1" i="1" dirty="0" smtClean="0"/>
              <a:t>       «Отцом истории</a:t>
            </a:r>
            <a:r>
              <a:rPr lang="ru-RU" b="1" i="1" dirty="0"/>
              <a:t>» </a:t>
            </a:r>
            <a:r>
              <a:rPr lang="ru-RU" b="1" i="1" dirty="0" smtClean="0"/>
              <a:t>считают </a:t>
            </a:r>
            <a:r>
              <a:rPr lang="ru-RU" b="1" i="1" u="sng" dirty="0" smtClean="0"/>
              <a:t>Геродота</a:t>
            </a:r>
            <a:r>
              <a:rPr lang="ru-RU" b="1" i="1" u="sng" dirty="0"/>
              <a:t>. </a:t>
            </a:r>
            <a:endParaRPr lang="ru-RU" b="1" i="1" u="sng" dirty="0" smtClean="0"/>
          </a:p>
          <a:p>
            <a:r>
              <a:rPr lang="ru-RU" b="1" i="1" dirty="0"/>
              <a:t>В труде «История» он описал греко-персидские войны и отношения</a:t>
            </a:r>
          </a:p>
          <a:p>
            <a:r>
              <a:rPr lang="ru-RU" b="1" i="1" dirty="0"/>
              <a:t>греков с народами Востока</a:t>
            </a:r>
            <a:endParaRPr lang="ru-RU" dirty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 t="8179" r="14938" b="27776"/>
          <a:stretch/>
        </p:blipFill>
        <p:spPr bwMode="auto">
          <a:xfrm>
            <a:off x="1979712" y="2820056"/>
            <a:ext cx="1553228" cy="2119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77" y="2150395"/>
            <a:ext cx="1832099" cy="28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>
            <a:hlinkClick r:id="rId15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>
            <a:hlinkClick r:id="rId16" action="ppaction://hlinksldjump"/>
          </p:cNvPr>
          <p:cNvSpPr/>
          <p:nvPr/>
        </p:nvSpPr>
        <p:spPr>
          <a:xfrm>
            <a:off x="7635231" y="915861"/>
            <a:ext cx="1376730" cy="175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9520" y="2847103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813" y="886558"/>
            <a:ext cx="5832648" cy="4630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110652" y="1791912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Фалес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10652" y="27631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Пифагор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110652" y="3798051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Архимед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146015" y="4797468"/>
            <a:ext cx="1365004" cy="943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Гиппократ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6015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Эратосфен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691934" y="5848340"/>
            <a:ext cx="1365004" cy="84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Научные знания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Геродот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206" y="802596"/>
            <a:ext cx="1518622" cy="845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Письменность и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школа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</p:cNvPr>
          <p:cNvSpPr/>
          <p:nvPr/>
        </p:nvSpPr>
        <p:spPr>
          <a:xfrm>
            <a:off x="238207" y="250285"/>
            <a:ext cx="8621273" cy="422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Древнегреческая школа и научные знания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10" action="ppaction://hlinksldjump"/>
          </p:cNvPr>
          <p:cNvSpPr/>
          <p:nvPr/>
        </p:nvSpPr>
        <p:spPr>
          <a:xfrm>
            <a:off x="3158987" y="5848340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Греческая философия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6119287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Платон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7626653" y="5809244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</a:rPr>
              <a:t>Демокрит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663431" y="4846398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Аристотель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1" y="1030094"/>
            <a:ext cx="5524500" cy="416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4624368" y="5858033"/>
            <a:ext cx="1365004" cy="845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Греческие философы.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Сократ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7635231" y="3879980"/>
            <a:ext cx="1368152" cy="81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Тренажер</a:t>
            </a:r>
          </a:p>
        </p:txBody>
      </p:sp>
      <p:sp>
        <p:nvSpPr>
          <p:cNvPr id="34" name="Прямоугольник 33">
            <a:hlinkClick r:id="rId13" action="ppaction://hlinksldjump"/>
          </p:cNvPr>
          <p:cNvSpPr/>
          <p:nvPr/>
        </p:nvSpPr>
        <p:spPr>
          <a:xfrm>
            <a:off x="7635231" y="910564"/>
            <a:ext cx="1376730" cy="176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30652" y="1040892"/>
            <a:ext cx="5636381" cy="41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942576" y="4887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25" y="1648305"/>
            <a:ext cx="1193650" cy="18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11" y="1642359"/>
            <a:ext cx="1276757" cy="186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91" y="1638703"/>
            <a:ext cx="1249958" cy="18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2359"/>
            <a:ext cx="1393333" cy="18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643809" y="2847103"/>
            <a:ext cx="1368152" cy="76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97c83b63d72dcf7b9e6fade831c0afe8fef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1203</Words>
  <Application>Microsoft Office PowerPoint</Application>
  <PresentationFormat>Экран (4:3)</PresentationFormat>
  <Paragraphs>586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106</cp:revision>
  <dcterms:created xsi:type="dcterms:W3CDTF">2014-07-11T06:10:42Z</dcterms:created>
  <dcterms:modified xsi:type="dcterms:W3CDTF">2021-03-22T11:06:33Z</dcterms:modified>
</cp:coreProperties>
</file>