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Arial Black" panose="020B0A04020102020204" pitchFamily="34" charset="0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581" y="-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50655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64ea05b4f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64ea05b4f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643aaf38d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1643aaf38d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643aaf38d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643aaf38d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643aaf38de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1643aaf38de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643aaf38d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1643aaf38d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643aaf38de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1643aaf38de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643aaf38d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1643aaf38d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643aaf38de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1643aaf38d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643aaf38d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1643aaf38d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643aaf38d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1643aaf38d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643aaf38de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1643aaf38de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643aaf38de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1643aaf38de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64ea05b4f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164ea05b4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338110" y="1122363"/>
            <a:ext cx="732989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338110" y="3602038"/>
            <a:ext cx="732988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9223" y="3149182"/>
            <a:ext cx="2623315" cy="177578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/>
          <p:nvPr/>
        </p:nvSpPr>
        <p:spPr>
          <a:xfrm>
            <a:off x="0" y="6568181"/>
            <a:ext cx="12192000" cy="289819"/>
          </a:xfrm>
          <a:prstGeom prst="rect">
            <a:avLst/>
          </a:prstGeom>
          <a:solidFill>
            <a:srgbClr val="0067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НАЦИОНАЛЬНЫЙ ИНСТИТУТ ОБРАЗОВАНИЯ</a:t>
            </a:r>
            <a:r>
              <a:rPr lang="ru-R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  г. Минск,   Республика Беларусь</a:t>
            </a:r>
            <a:endParaRPr/>
          </a:p>
        </p:txBody>
      </p:sp>
      <p:pic>
        <p:nvPicPr>
          <p:cNvPr id="19" name="Google Shape;19;p2" descr="http://edu.gov.by/about-ministry/emblema-ministerstva-obrazovaniya-respubliki-belarus/%D0%AD%D0%BC%D0%B1%D0%BB%D0%B5%D0%BC%D0%B0%20%D0%B2%D0%B5%D0%BA%D1%82%D0%BE%D1%8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155" y="614490"/>
            <a:ext cx="2077453" cy="2077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428750" y="365125"/>
            <a:ext cx="992504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1428750" y="1825625"/>
            <a:ext cx="9925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2257" y="132578"/>
            <a:ext cx="1084609" cy="73419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/>
          <p:nvPr/>
        </p:nvSpPr>
        <p:spPr>
          <a:xfrm>
            <a:off x="192255" y="1027906"/>
            <a:ext cx="108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192255" y="1167789"/>
            <a:ext cx="90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192255" y="1307672"/>
            <a:ext cx="72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0" y="6568181"/>
            <a:ext cx="12192000" cy="289819"/>
          </a:xfrm>
          <a:prstGeom prst="rect">
            <a:avLst/>
          </a:prstGeom>
          <a:solidFill>
            <a:srgbClr val="0067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НАЦИОНАЛЬНЫЙ ИНСТИТУТ ОБРАЗОВАНИЯ</a:t>
            </a:r>
            <a:r>
              <a:rPr lang="ru-R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  г. Минск,   Республика Беларусь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3445844" y="761582"/>
            <a:ext cx="722215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ru-RU" sz="3700" b="1">
                <a:latin typeface="Times New Roman"/>
                <a:ea typeface="Times New Roman"/>
                <a:cs typeface="Times New Roman"/>
                <a:sym typeface="Times New Roman"/>
              </a:rPr>
              <a:t>«Особенности организации и проведения выпускного экзамена  по учебному предмету «История Беларуси» </a:t>
            </a:r>
            <a:endParaRPr sz="8200" b="1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3634018" y="4547732"/>
            <a:ext cx="72222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i="1"/>
              <a:t>Певзнер Ольга Юрьевна</a:t>
            </a:r>
            <a:r>
              <a:rPr lang="ru-RU"/>
              <a:t>, начальник отдела методического обеспечения историко-обществоведческого и социокультурного образования НМУ “Национальный институт образования” Министерства образования Республики Беларусь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body" idx="4294967295"/>
          </p:nvPr>
        </p:nvSpPr>
        <p:spPr>
          <a:xfrm>
            <a:off x="1428750" y="335900"/>
            <a:ext cx="9925200" cy="58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Билет 15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1. Беларусь в годы польско-советской войны 1919–1921 гг.: основные события, итоги и последствия.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2. Практическое задание. БССР в годы новой экономической политики.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Билет 16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1. Политика белорусизации: основные мероприятия и результаты. Основные достижения науки и образования, литературы и искусства в БССР в 1920 – 1930-е гг.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2. Практическое задание. Начало Великой Отечественной войны. Оборонительные бои в Беларуси и их значение.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Билет 17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1. Индустриализация и коллективизация сельского хозяйства в БССР во второй половине 1920-х – 1930-е гг.: причины, особенности проведения, итоги, значение.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2. Практическое задание. Становление белорусской национальной государственности. Участие БССР в создании СССР. Укрупнение территории БССР.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Билет 18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1. Западная Беларусь в составе Польши (1921 – 1939 гг.): экономическая, национальная политика польских властей. Национально-освободительное движение в Западной Беларуси.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2. Практическое задание. Культура Беларуси в XIX – начале XX в. Условия и особенности формирования белорусской нации.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Билет 19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1. Подвиг белорусского народа в годы Великой Отечественной войны: оборонительные бои летом 1941 г., партизанское и подпольное движение.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2. Практическое задание. Наш край в XIII –XVIII вв.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body" idx="4294967295"/>
          </p:nvPr>
        </p:nvSpPr>
        <p:spPr>
          <a:xfrm>
            <a:off x="1428750" y="273175"/>
            <a:ext cx="9925200" cy="59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Билет 20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1. Геноцид населения Беларуси в годы Великой отечественной войны: план «Ост», германский «новый порядок», карательные операции на оккупированной территории Беларуси.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2. Практическое задание. Развитие культуры на белорусских землях в XIV – XVIII вв.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Билет 21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1. БССР во второй половине 1940-х–1980-ые гг.: основные достижения в области социально-экономического развития.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2. Практическое задание. Разделы Речи Посполитой, вхождение белорусских земель в состав Российской империи, изменения в положении разных слоев населения Беларуси.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Билет 22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1. БССР во второй половине 1940-х–1980-ые гг.: основные достижения в области образования, науки, культуры.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2. Практическое задание. Хозяйственное развитие белорусских земель в XIX–начале ХХ в.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Билет 23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1. Становление государственного суверенитета Республики Беларусь: Декларация о государственном суверенитете БССР, принятие Конституции Республики Беларусь, введение должности Президента Республики Беларусь, республиканские референдумы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2. Практическое задание. Хозяйственное развитие белорусских земель в XIV–XVIII вв.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Билет 24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1. Внешняя политика Республики Беларусь: участие в деятельности ООН, интеграционных процессах на постсоветском пространстве, приоритетные направления внешней политики белорусского государства на современном этапе.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2. Практическое задание. Хозяйственная жизнь белорусских земель в IX – XIII вв. Пути возникновения городов, их роль.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Билет 25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1. Социально-экономическое развитие Республики Беларусь: приоритеты государственной политики, достижения в области промышленности, сельского хозяйства, социальной сферы.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2. Практическое задание. Восточные славяне на территории Беларуси: расселение, основные занятия, племенные княжества, управление ими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body" idx="4294967295"/>
          </p:nvPr>
        </p:nvSpPr>
        <p:spPr>
          <a:xfrm>
            <a:off x="1391675" y="125850"/>
            <a:ext cx="10061700" cy="5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2700">
                <a:latin typeface="Times New Roman"/>
                <a:ea typeface="Times New Roman"/>
                <a:cs typeface="Times New Roman"/>
                <a:sym typeface="Times New Roman"/>
              </a:rPr>
              <a:t>Каждый билет состоит из двух вопросов.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1329575" y="697400"/>
            <a:ext cx="101859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Содержательно вопросы экзаменационных билетов охватывают исторический период</a:t>
            </a:r>
            <a:r>
              <a:rPr lang="ru-RU" sz="26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начала расселения восточнославянских племён на территории Беларуси в VI в. до становления и укрепления государственного суверенитета Республики Беларусь в 1990-е гг. – начале XXI в. </a:t>
            </a:r>
            <a:endParaRPr sz="2600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24"/>
          <p:cNvSpPr txBox="1"/>
          <p:nvPr/>
        </p:nvSpPr>
        <p:spPr>
          <a:xfrm>
            <a:off x="1192900" y="2710050"/>
            <a:ext cx="103227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ответе на первый вопрос оцениваются знания:</a:t>
            </a:r>
            <a:endParaRPr sz="21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●"/>
            </a:pPr>
            <a:r>
              <a:rPr lang="ru-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 важнейших событиях истории Беларуси в их хронологической последовательности с объяснением наиболее существенных причинно-следственных связей между ними: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●"/>
            </a:pPr>
            <a:r>
              <a:rPr lang="ru-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 результатах деятельности известных исторических личностей;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усвоение важнейших исторических понятий.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1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Особое значение придаётся выявлению фактологических знаний учащихся о формах государственности на белорусских землях, существовавших в разные исторические периоды, экономическом развитии белорусских земель, историко-культурном наследии белорусского народа, становлении и развитии суверенной Республики Беларусь.</a:t>
            </a:r>
            <a:endParaRPr sz="21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body" idx="4294967295"/>
          </p:nvPr>
        </p:nvSpPr>
        <p:spPr>
          <a:xfrm>
            <a:off x="1428750" y="200400"/>
            <a:ext cx="9925200" cy="59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508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Второй вопрос ориентирован: на выявление уровня сформированности деятельностного компонента исторического образования, который предполагает умения учащихся:</a:t>
            </a:r>
            <a:endParaRPr/>
          </a:p>
          <a:p>
            <a:pPr marL="457200" lvl="0" indent="-37973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ru-RU"/>
              <a:t>проводить поиск исторической информации в источниках разных типов и видов;</a:t>
            </a:r>
            <a:endParaRPr/>
          </a:p>
          <a:p>
            <a:pPr marL="457200" lvl="0" indent="-37973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ru-RU"/>
              <a:t>осуществлять внешнюю и внутреннюю критику источника (характеризовать авторство источника, время, обстоятельства и цели его создания, степень достоверности);</a:t>
            </a:r>
            <a:endParaRPr/>
          </a:p>
          <a:p>
            <a:pPr marL="457200" lvl="0" indent="-37973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ru-RU"/>
              <a:t>анализировать историческую информацию, представленную в разных знаковых системах (историческая карта, схема, таблица, иллюстрация);</a:t>
            </a:r>
            <a:endParaRPr/>
          </a:p>
          <a:p>
            <a:pPr marL="457200" lvl="0" indent="-37973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ru-RU"/>
              <a:t>переводить информацию из вербально-логической в образно-наглядную форму и наоборот;</a:t>
            </a:r>
            <a:endParaRPr/>
          </a:p>
          <a:p>
            <a:pPr marL="457200" lvl="0" indent="-37973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ru-RU"/>
              <a:t>анализировать, систематизировать, обобщать, сопоставлять информацию, содержащуюся в исторических источниках разных типов и видов, картах, иллюстрациях и т.д., и делать на этой основе выводы;</a:t>
            </a:r>
            <a:endParaRPr/>
          </a:p>
          <a:p>
            <a:pPr marL="457200" lvl="0" indent="-37973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ru-RU"/>
              <a:t>раскрывать характерные черты исторического явления и т.д.</a:t>
            </a:r>
            <a:endParaRPr/>
          </a:p>
          <a:p>
            <a:pPr marL="4572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508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i="1" u="sng">
                <a:solidFill>
                  <a:srgbClr val="FF0000"/>
                </a:solidFill>
              </a:rPr>
              <a:t>Практическая часть экзаменационных билетов нацелена на проверку предметных и метапредметных умений, которые в соответствии с требованиями учебных программ должны системно формироваться на протяжении изучения всего курса истории Беларуси.</a:t>
            </a:r>
            <a:endParaRPr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>
            <a:spLocks noGrp="1"/>
          </p:cNvSpPr>
          <p:nvPr>
            <p:ph type="title"/>
          </p:nvPr>
        </p:nvSpPr>
        <p:spPr>
          <a:xfrm>
            <a:off x="1428750" y="365125"/>
            <a:ext cx="9924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>
                <a:latin typeface="Arial Black"/>
                <a:ea typeface="Arial Black"/>
                <a:cs typeface="Arial Black"/>
                <a:sym typeface="Arial Black"/>
              </a:rPr>
              <a:t>Пример практического задания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9" name="Google Shape;159;p26"/>
          <p:cNvSpPr txBox="1">
            <a:spLocks noGrp="1"/>
          </p:cNvSpPr>
          <p:nvPr>
            <p:ph type="body" idx="4294967295"/>
          </p:nvPr>
        </p:nvSpPr>
        <p:spPr>
          <a:xfrm>
            <a:off x="1428750" y="1825625"/>
            <a:ext cx="9925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Воссоединение Западной Беларуси с БССР: практическое задание.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u="sng"/>
              <a:t>На основе представленных материалов ответьте на вопросы:</a:t>
            </a:r>
            <a:endParaRPr u="sng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1. Почему правительством Советского Союза было принято решение о переходе границы с Польшей?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2. Как в документе определена цель действий Красной Армии?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3. Какие территории были освобождены? Покажите на картосхеме.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4. Как местное население встречало вступление войск Красной Армии на территории западных областей Беларуси?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body" idx="4294967295"/>
          </p:nvPr>
        </p:nvSpPr>
        <p:spPr>
          <a:xfrm>
            <a:off x="1428750" y="225250"/>
            <a:ext cx="9925200" cy="59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65" name="Google Shape;16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700" y="225252"/>
            <a:ext cx="4691725" cy="468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5750" y="4967750"/>
            <a:ext cx="4631875" cy="12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9152" y="302677"/>
            <a:ext cx="3755522" cy="328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06450" y="3745913"/>
            <a:ext cx="3448050" cy="258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ctrTitle"/>
          </p:nvPr>
        </p:nvSpPr>
        <p:spPr>
          <a:xfrm>
            <a:off x="3465094" y="1375120"/>
            <a:ext cx="8604985" cy="1875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ru-RU" sz="3200" b="1">
                <a:latin typeface="Arial Black"/>
                <a:ea typeface="Arial Black"/>
                <a:cs typeface="Arial Black"/>
                <a:sym typeface="Arial Black"/>
              </a:rPr>
              <a:t>Научно-методическое учреждение </a:t>
            </a:r>
            <a:r>
              <a:rPr lang="ru-RU" sz="3200"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ru-RU" sz="3200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ru-RU" sz="3200">
                <a:latin typeface="Arial Black"/>
                <a:ea typeface="Arial Black"/>
                <a:cs typeface="Arial Black"/>
                <a:sym typeface="Arial Black"/>
              </a:rPr>
              <a:t>«Национальный институт образования» Министерства образования Республики Беларусь</a:t>
            </a:r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subTitle" idx="1"/>
          </p:nvPr>
        </p:nvSpPr>
        <p:spPr>
          <a:xfrm>
            <a:off x="4423461" y="3683027"/>
            <a:ext cx="474700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b="1"/>
              <a:t>Сайт: </a:t>
            </a:r>
            <a:r>
              <a:rPr lang="ru-RU"/>
              <a:t>www.adu.by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b="1"/>
              <a:t>Электронная почта: </a:t>
            </a:r>
            <a:r>
              <a:rPr lang="ru-RU"/>
              <a:t>info@adu.by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b="1"/>
              <a:t>Телефон: </a:t>
            </a:r>
            <a:r>
              <a:rPr lang="ru-RU"/>
              <a:t>+375 17 200-59-09</a:t>
            </a:r>
            <a:endParaRPr/>
          </a:p>
        </p:txBody>
      </p:sp>
      <p:pic>
        <p:nvPicPr>
          <p:cNvPr id="175" name="Google Shape;175;p28" descr="http://edu.gov.by/about-ministry/emblema-ministerstva-obrazovaniya-respubliki-belarus/%D0%AD%D0%BC%D0%B1%D0%BB%D0%B5%D0%BC%D0%B0%20%D0%B2%D0%B5%D0%BA%D1%82%D0%BE%D1%8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155" y="614490"/>
            <a:ext cx="2077453" cy="2077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8" descr="Картинки по запросу кнопка faceboo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8850" y="5429454"/>
            <a:ext cx="2013334" cy="90522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8"/>
          <p:cNvSpPr/>
          <p:nvPr/>
        </p:nvSpPr>
        <p:spPr>
          <a:xfrm>
            <a:off x="0" y="6568181"/>
            <a:ext cx="12192000" cy="289819"/>
          </a:xfrm>
          <a:prstGeom prst="rect">
            <a:avLst/>
          </a:prstGeom>
          <a:solidFill>
            <a:srgbClr val="0067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НАЦИОНАЛЬНЫЙ ИНСТИТУТ ОБРАЗОВАНИЯ</a:t>
            </a:r>
            <a:r>
              <a:rPr lang="ru-R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  г. Минск,   Республика Беларусь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1428750" y="365125"/>
            <a:ext cx="992504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>
                <a:latin typeface="Arial Black"/>
                <a:ea typeface="Arial Black"/>
                <a:cs typeface="Arial Black"/>
                <a:sym typeface="Arial Black"/>
              </a:rPr>
              <a:t>Нормативные документы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4294967295"/>
          </p:nvPr>
        </p:nvSpPr>
        <p:spPr>
          <a:xfrm>
            <a:off x="1428750" y="1800775"/>
            <a:ext cx="9925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Организация и проведение экзамена регламентируется следующими документами: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44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1. Кодекс Республики Беларусь об образовании.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44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2. Постановление Министерства образования Республики Беларусь от  11.07.2022 № 184 “Об аттестации учащихся при освоении содержания образовательных программ общего среднего образования” (далее – Правила).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body" idx="4294967295"/>
          </p:nvPr>
        </p:nvSpPr>
        <p:spPr>
          <a:xfrm>
            <a:off x="1507375" y="359900"/>
            <a:ext cx="9925200" cy="57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400" b="1">
                <a:latin typeface="Times New Roman"/>
                <a:ea typeface="Times New Roman"/>
                <a:cs typeface="Times New Roman"/>
                <a:sym typeface="Times New Roman"/>
              </a:rPr>
              <a:t>ПОСТАНОВЛЕНИЕ МИНИСТЕРСТВА ОБРАЗОВАНИЯ РЕСПУБЛИКИ БЕЛАРУСЬ 11 июля 2022 г. № 184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700">
                <a:latin typeface="Times New Roman"/>
                <a:ea typeface="Times New Roman"/>
                <a:cs typeface="Times New Roman"/>
                <a:sym typeface="Times New Roman"/>
              </a:rPr>
              <a:t>Об аттестации учащихся при освоении содержания образовательных программ общего среднего образования 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000" b="1">
                <a:latin typeface="Times New Roman"/>
                <a:ea typeface="Times New Roman"/>
                <a:cs typeface="Times New Roman"/>
                <a:sym typeface="Times New Roman"/>
              </a:rPr>
              <a:t>ГЛАВА 5 </a:t>
            </a: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УСЛОВИЯ И ПОРЯДОК ДОПУСКА УЧАЩИХСЯ К ИТОГОВОЙ АТТЕСТАЦИИ ПО ЗАВЕРШЕНИИ ОБУЧЕНИЯ И ВОСПИТАНИЯ НА II И III СТУПЕНЯХ ОБЩЕГО СРЕДНЕГО ОБРАЗОВАНИЯ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581399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п.37. К выпускным экзаменам по завершении обучения и воспитания на II ступени общего среднего образования допускаются учащиеся, имеющие положительные отметки по итогам учебного года по всем учебным предметам (модулям), экстерны, иные учащиеся, указанные в части второй настоящего пункта.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9999" lvl="0" indent="5400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К выпускным экзаменам по завершении обучения и воспитания на II ступени общего среднего образования допускаются учащиеся, </a:t>
            </a:r>
            <a:r>
              <a:rPr lang="ru-RU" sz="2200" u="sng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имеющие неудовлетворительные отметки по итогам учебного года или не аттестованные не более чем по двум учебным предметам</a:t>
            </a: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 (модулям) по итогам учебного года, </a:t>
            </a: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за исключением тех учащихся, которые имеют неудовлетворительные отметки по итогам учебного года или не аттестованы по итогам учебного года по учебным предметам (модулям), по которым проводятся выпускные экзамены.</a:t>
            </a: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body" idx="4294967295"/>
          </p:nvPr>
        </p:nvSpPr>
        <p:spPr>
          <a:xfrm>
            <a:off x="1428750" y="399200"/>
            <a:ext cx="9925200" cy="57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47.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Выпускные экзамены проводятся по текстам, содержащимся в сборниках экзаменационных материалов по соответствующим учебным предметам, разрабатываемым Министерством образования, и билетам, разрабатываемым Министерством образования. Тексты, </a:t>
            </a:r>
            <a:r>
              <a:rPr lang="ru-RU" sz="22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билеты для проведения выпускных экзаменов разрабатываются Министерством образования</a:t>
            </a: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 на основании требований образовательного стандарта базового образования, образовательного стандарта среднего образования к результатам освоения содержания образовательной программы базового образования, образовательной программы среднего образования. </a:t>
            </a:r>
            <a:r>
              <a:rPr lang="ru-RU" sz="22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Практические задания, которые предусматриваются билетами, разрабатываются учителями учреждения образования и утверждаются его руководителем (уполномоченным им лицом) не позднее чем за две недели до начала выпускных экзаменов.</a:t>
            </a: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 Практические задания хранятся в сейфе у руководителя учреждения образования (уполномоченного им лица).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50.</a:t>
            </a: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На выпускных экзаменах, которые проводятся в устной форме, или в сочетании устной и практической форм, или в практической форме, учащиеся могут пользоваться картами.</a:t>
            </a: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body" idx="4294967295"/>
          </p:nvPr>
        </p:nvSpPr>
        <p:spPr>
          <a:xfrm>
            <a:off x="1428750" y="216150"/>
            <a:ext cx="9925200" cy="59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28600" lvl="0" indent="-508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п.51.</a:t>
            </a: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Для подготовки к ответу на выпускном экзамене, который проводится в устной форме или в сочетании устной и практической форм, учащемуся отводится не более 30 минут. Члены экзаменационной комиссии слушают ответ учащегося по структурным элементам билета, не прерывая его ответа. В случае неполного ответа на структурные элементы билета учащемуся могут быть предложены дополнительные вопросы в пределах учебного материала, предусмотренного билетом. В случае, если учащийся не ответил по билету, то экзаменационная комиссия может по его просьбе разрешить ответить по другому билету. При этом в протокол итогового испытания вносится соответствующая запись. Вопрос о снижении отметки учащемуся в этом случае решает экзаменационная комиссия.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п.52 </a:t>
            </a: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Отметки, полученные учащимися на выпускном экзамене, который проводится в устной, или в сочетании устной и практической форм, или в практической форме, объявляются учащимся по завершении выпускного экзамен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п.53.</a:t>
            </a: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Итоговая отметка выставляется как среднее арифметическое отметки по итогам учебного года и отметки (отметок), полученной (полученных) на выпускном экзамене.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п.58.</a:t>
            </a: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Учащиеся учреждений образования, которые по завершении обучения и воспитания на II ступени общего среднего образования не изучали содержание учебного предмета «История Беларуси» </a:t>
            </a: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на протяжении двух или менее лет до начала выпускных экзаменов</a:t>
            </a: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, выпускной экзамен по этому учебному предмету не сдают. В свидетельство об общем базовом образовании (свидетельство об общем базовом образовании с отличием) вносится запись«не изучал(а)».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body" idx="4294967295"/>
          </p:nvPr>
        </p:nvSpPr>
        <p:spPr>
          <a:xfrm>
            <a:off x="1428750" y="299800"/>
            <a:ext cx="9925200" cy="5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2591">
                <a:latin typeface="Times New Roman"/>
                <a:ea typeface="Times New Roman"/>
                <a:cs typeface="Times New Roman"/>
                <a:sym typeface="Times New Roman"/>
              </a:rPr>
              <a:t>Обязательный выпускной экзамен по учебному предмету «</a:t>
            </a:r>
            <a:r>
              <a:rPr lang="ru-RU" sz="2591" b="1">
                <a:latin typeface="Times New Roman"/>
                <a:ea typeface="Times New Roman"/>
                <a:cs typeface="Times New Roman"/>
                <a:sym typeface="Times New Roman"/>
              </a:rPr>
              <a:t>История Беларуси»</a:t>
            </a:r>
            <a:r>
              <a:rPr lang="ru-RU" sz="2591">
                <a:latin typeface="Times New Roman"/>
                <a:ea typeface="Times New Roman"/>
                <a:cs typeface="Times New Roman"/>
                <a:sym typeface="Times New Roman"/>
              </a:rPr>
              <a:t> проводится с целью выявления и оценивания уровня усвоения учащимися содержания учебного материала и сформированности способов учебно-познавательной деятельности по завершении обучения и воспитания на </a:t>
            </a:r>
            <a:r>
              <a:rPr lang="ru-RU" sz="2591" b="1"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r>
              <a:rPr lang="ru-RU" sz="2591">
                <a:latin typeface="Times New Roman"/>
                <a:ea typeface="Times New Roman"/>
                <a:cs typeface="Times New Roman"/>
                <a:sym typeface="Times New Roman"/>
              </a:rPr>
              <a:t> ступени общего среднего образования.</a:t>
            </a:r>
            <a:endParaRPr sz="259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2591">
                <a:latin typeface="Times New Roman"/>
                <a:ea typeface="Times New Roman"/>
                <a:cs typeface="Times New Roman"/>
                <a:sym typeface="Times New Roman"/>
              </a:rPr>
              <a:t>При проведении экзамена </a:t>
            </a:r>
            <a:r>
              <a:rPr lang="ru-RU" sz="2591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особое внимание</a:t>
            </a:r>
            <a:r>
              <a:rPr lang="ru-RU" sz="2591">
                <a:latin typeface="Times New Roman"/>
                <a:ea typeface="Times New Roman"/>
                <a:cs typeface="Times New Roman"/>
                <a:sym typeface="Times New Roman"/>
              </a:rPr>
              <a:t> нужно обратить на овладение учащимися фактологическими историческими знаниями на событийно-хронологическом уровне и комплексом умений, которые обусловлены требованиями реализации компетентностного подхода. </a:t>
            </a:r>
            <a:endParaRPr sz="259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2591">
                <a:latin typeface="Times New Roman"/>
                <a:ea typeface="Times New Roman"/>
                <a:cs typeface="Times New Roman"/>
                <a:sym typeface="Times New Roman"/>
              </a:rPr>
              <a:t>Обязательный выпускной экзамен проводится в устной форме по билетам. Экзаменационные билеты разработаны в соответствии с требованиями учебных программ по истории Беларуси, утвержденных Министерством образования Республики Беларусь. </a:t>
            </a:r>
            <a:endParaRPr sz="259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7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body" idx="4294967295"/>
          </p:nvPr>
        </p:nvSpPr>
        <p:spPr>
          <a:xfrm>
            <a:off x="1428750" y="419525"/>
            <a:ext cx="9925200" cy="57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4502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b="1">
                <a:latin typeface="Times New Roman"/>
                <a:ea typeface="Times New Roman"/>
                <a:cs typeface="Times New Roman"/>
                <a:sym typeface="Times New Roman"/>
              </a:rPr>
              <a:t>Билет 1</a:t>
            </a:r>
            <a:endParaRPr sz="1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3613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rabicPeriod"/>
            </a:pP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Древние люди на территории Беларуси: заселение территории, занятия, основные изобретения и открытия, религиозные верования.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95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r>
              <a:rPr lang="ru-RU" sz="1400" b="1">
                <a:latin typeface="Times New Roman"/>
                <a:ea typeface="Times New Roman"/>
                <a:cs typeface="Times New Roman"/>
                <a:sym typeface="Times New Roman"/>
              </a:rPr>
              <a:t> Практическое задание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. Становление государственного суверенитета Республики Беларусь.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02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02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b="1">
                <a:latin typeface="Times New Roman"/>
                <a:ea typeface="Times New Roman"/>
                <a:cs typeface="Times New Roman"/>
                <a:sym typeface="Times New Roman"/>
              </a:rPr>
              <a:t>Билет 2</a:t>
            </a:r>
            <a:endParaRPr sz="1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02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1. Полоцкое и Туровское княжества в X – XII вв.: территория, действия князей по укреплению и возвышению княжеств, раздробленность Полоцкой и Туровской земель.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02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ru-RU" sz="1400" b="1">
                <a:latin typeface="Times New Roman"/>
                <a:ea typeface="Times New Roman"/>
                <a:cs typeface="Times New Roman"/>
                <a:sym typeface="Times New Roman"/>
              </a:rPr>
              <a:t>Практическое задание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. Социально-экономическое развитие Республики Беларусь.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02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cap="small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02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b="1">
                <a:latin typeface="Times New Roman"/>
                <a:ea typeface="Times New Roman"/>
                <a:cs typeface="Times New Roman"/>
                <a:sym typeface="Times New Roman"/>
              </a:rPr>
              <a:t>Билет 3</a:t>
            </a:r>
            <a:endParaRPr sz="1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02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cap="small">
                <a:latin typeface="Times New Roman"/>
                <a:ea typeface="Times New Roman"/>
                <a:cs typeface="Times New Roman"/>
                <a:sym typeface="Times New Roman"/>
              </a:rPr>
              <a:t>1. 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Христианизация белорусских земель в X – XIII вв.: причины и значение принятия христианства, религиозные деятели-просветители.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02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cap="small"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ru-RU" sz="1400" b="1">
                <a:latin typeface="Times New Roman"/>
                <a:ea typeface="Times New Roman"/>
                <a:cs typeface="Times New Roman"/>
                <a:sym typeface="Times New Roman"/>
              </a:rPr>
              <a:t>Практическое задание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. Внешняя политика Республики Беларусь.</a:t>
            </a:r>
            <a:endParaRPr sz="1400" cap="small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02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02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b="1">
                <a:latin typeface="Times New Roman"/>
                <a:ea typeface="Times New Roman"/>
                <a:cs typeface="Times New Roman"/>
                <a:sym typeface="Times New Roman"/>
              </a:rPr>
              <a:t>Билет 4</a:t>
            </a:r>
            <a:endParaRPr sz="1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02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cap="small"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lang="ru-RU" sz="1400" b="1" cap="small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Образование Великого Княжества Литовского: причины объединения белорусских и литовских земель в одном государстве, пути вхождения белорусских земель в ВКЛ.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02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cap="small"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r>
              <a:rPr lang="ru-RU" sz="1400" b="1" cap="small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400" b="1">
                <a:latin typeface="Times New Roman"/>
                <a:ea typeface="Times New Roman"/>
                <a:cs typeface="Times New Roman"/>
                <a:sym typeface="Times New Roman"/>
              </a:rPr>
              <a:t>Практическое задание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. Развитие науки, образования, культуры и спорта в Республике Беларусь.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02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02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b="1">
                <a:latin typeface="Times New Roman"/>
                <a:ea typeface="Times New Roman"/>
                <a:cs typeface="Times New Roman"/>
                <a:sym typeface="Times New Roman"/>
              </a:rPr>
              <a:t>Билет 5</a:t>
            </a:r>
            <a:endParaRPr sz="1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02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cap="small"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lang="ru-RU" sz="1400" b="1" cap="small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Борьба с агрессией крестоносцев в XIII–XV вв.: Владимир Полоцкий, Давыд Городенский, Андрей Полоцкий, «Великая война» и Грюнвальдская битва.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02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cap="small"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r>
              <a:rPr lang="ru-RU" sz="1400" b="1" cap="small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400" b="1">
                <a:latin typeface="Times New Roman"/>
                <a:ea typeface="Times New Roman"/>
                <a:cs typeface="Times New Roman"/>
                <a:sym typeface="Times New Roman"/>
              </a:rPr>
              <a:t>Практическое задание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. Развитие культуры в БССР во второй половине 1940-х –1980-ые гг.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body" idx="4294967295"/>
          </p:nvPr>
        </p:nvSpPr>
        <p:spPr>
          <a:xfrm>
            <a:off x="1428750" y="335900"/>
            <a:ext cx="9925200" cy="58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10000"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Билет 6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1. Франциск Скорина – белорусский первопечатник, гуманист, просветитель: жизненный путь, философские, религиозные взгляды, книгоиздательская деятельность. Последователи Ф.Скорины.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2. Практическое задание. Общественно-политическая жизнь в БССР во второй половине 1940-х –1980-ые гг.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Билет 7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1. Беларусь в период Отечественной войны 1812 г.: боевые действия на территории Беларуси, отношение к войне разных слоев населения, итоги войны для Беларуси.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2. Практическое задание. Социально-экономическое развитие БССР во второй половине 1940-х – 1980-ые гг.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Билет 8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1. Люблинская уния: причины, условия, значение для белорусских земель. Борьба ВКЛ за сохранение самостоятельности. Статут ВКЛ 1588 г.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2. Практическое задание. Наш край в годы Великой Отечественной войны.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Билет 9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1. Формирование белорусской народности в XIV–XVIII вв.: признаки народности, особенности их формирования у белорусов, происхождение названия «Белая Русь».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2. Практическое задание. Великая Отечественная война в исторической памяти белорусского народа.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body" idx="4294967295"/>
          </p:nvPr>
        </p:nvSpPr>
        <p:spPr>
          <a:xfrm>
            <a:off x="1428750" y="335900"/>
            <a:ext cx="9925200" cy="58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Билет 10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1. Аграрная реформа 1861 г., Столыпинская реформа на белорусских землях: основные мероприятия, особенности проведения, итоги и значение.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2. Практическое задание. Вклад белорусского народа в победу над нацистской Германией. Уроженцы Беларуси на фронтах Великой Отечественной и Второй мировой войн.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Билет 11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1. Революция 1905–1907 гг. и Февральская революция 1917 г. в Беларуси: основные события, белорусское национальное движение.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2. Практическое задание. Освобождение Беларуси от немецко-фашистских захватчиков.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Билет 12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1. Беларусь в годы Первой мировой войны: основные события, итоги и последствия для белорусских земель.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2. Практическое задание. Воссоединение Западной Беларуси с БССР. Социально-экономические и политические преобразования в западных областях БССР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Билет 13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1. Беларусь во время Октябрьской революции 1917 г.: основные события, особенности, первые социалистические преобразования.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2. Практическое задание. Партизанское движение и подпольная борьба на оккупированной территории Беларуси в годы Великой Отечественной войны.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Билет 14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1. Создание ССРБ: причины, основные события, значение.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2. Практическое задание. Германский оккупационный режим на территории Беларуси в 1941–1944 гг. Политика геноцида населения Беларуси.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1946</Words>
  <Application>Microsoft Office PowerPoint</Application>
  <PresentationFormat>Произвольный</PresentationFormat>
  <Paragraphs>144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Arial Black</vt:lpstr>
      <vt:lpstr>Times New Roman</vt:lpstr>
      <vt:lpstr>Тема Office</vt:lpstr>
      <vt:lpstr>«Особенности организации и проведения выпускного экзамена  по учебному предмету «История Беларуси» </vt:lpstr>
      <vt:lpstr>Нормативные документы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практического задания</vt:lpstr>
      <vt:lpstr>Презентация PowerPoint</vt:lpstr>
      <vt:lpstr>Научно-методическое учреждение  «Национальный институт образования» Министерства образования Республики Беларусь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«Особенности организации и проведения выпускного экзамена  по учебному предмету «История Беларуси» </dc:title>
  <dc:creator>Ала</dc:creator>
  <cp:lastModifiedBy>Ала</cp:lastModifiedBy>
  <cp:revision>1</cp:revision>
  <dcterms:modified xsi:type="dcterms:W3CDTF">2022-10-12T18:10:36Z</dcterms:modified>
</cp:coreProperties>
</file>