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1"/>
  </p:handoutMasterIdLst>
  <p:sldIdLst>
    <p:sldId id="256" r:id="rId2"/>
    <p:sldId id="257" r:id="rId3"/>
    <p:sldId id="258" r:id="rId4"/>
    <p:sldId id="270" r:id="rId5"/>
    <p:sldId id="271" r:id="rId6"/>
    <p:sldId id="259" r:id="rId7"/>
    <p:sldId id="260" r:id="rId8"/>
    <p:sldId id="268" r:id="rId9"/>
    <p:sldId id="269" r:id="rId10"/>
    <p:sldId id="262" r:id="rId11"/>
    <p:sldId id="263" r:id="rId12"/>
    <p:sldId id="264" r:id="rId13"/>
    <p:sldId id="275" r:id="rId14"/>
    <p:sldId id="267" r:id="rId15"/>
    <p:sldId id="265" r:id="rId16"/>
    <p:sldId id="266" r:id="rId17"/>
    <p:sldId id="276" r:id="rId18"/>
    <p:sldId id="274" r:id="rId19"/>
    <p:sldId id="273" r:id="rId20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2200"/>
    <a:srgbClr val="003300"/>
    <a:srgbClr val="3A0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363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29AEB-500B-4E08-B0DD-29536A668F02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E6489-3F1B-45F5-8F36-A1CC24CDA7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87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AC55E38-2B02-4529-B69C-6E3BF53863DA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Рамка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65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/>
          <a:stretch/>
        </p:blipFill>
        <p:spPr>
          <a:xfrm>
            <a:off x="405869" y="620688"/>
            <a:ext cx="2903861" cy="245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6112" r="2977" b="3457"/>
          <a:stretch/>
        </p:blipFill>
        <p:spPr>
          <a:xfrm>
            <a:off x="5119464" y="620688"/>
            <a:ext cx="3467193" cy="252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45024"/>
            <a:ext cx="3213589" cy="272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077425"/>
            <a:ext cx="1612205" cy="16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7384" y="0"/>
            <a:ext cx="91713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Причины</a:t>
            </a:r>
          </a:p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образования РП: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351874"/>
            <a:ext cx="806489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buAutoNum type="arabicPeriod"/>
            </a:pPr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Тяжёлое внешнеполитическое </a:t>
            </a:r>
          </a:p>
          <a:p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положение ВКЛ в Ливонской войне;</a:t>
            </a:r>
          </a:p>
          <a:p>
            <a:pPr marL="742950" indent="-742950">
              <a:buAutoNum type="arabicPeriod" startAt="2"/>
            </a:pP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Стремление шляхты ВКЛ получить </a:t>
            </a:r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«золотые шляхетские вольности»;</a:t>
            </a:r>
          </a:p>
          <a:p>
            <a:pPr marL="742950" indent="-742950">
              <a:buAutoNum type="arabicPeriod" startAt="3"/>
            </a:pP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Стремление польской шляхты рас</a:t>
            </a:r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ширить свои земельные владения за 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счёт земель ВКЛ;</a:t>
            </a:r>
          </a:p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4. Угасание династии </a:t>
            </a:r>
            <a:r>
              <a:rPr lang="ru-RU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Ягел</a:t>
            </a:r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лонов </a:t>
            </a:r>
            <a:endParaRPr lang="ru-RU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06" y="232319"/>
            <a:ext cx="1082842" cy="1148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906"/>
            <a:ext cx="1412627" cy="91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1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95536" y="175939"/>
            <a:ext cx="8280920" cy="6286689"/>
            <a:chOff x="395536" y="175939"/>
            <a:chExt cx="8280920" cy="628668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75939"/>
              <a:ext cx="3819525" cy="5629275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76056" y="175939"/>
              <a:ext cx="3600400" cy="55605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7544" y="6093296"/>
              <a:ext cx="3203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Николай </a:t>
              </a:r>
              <a:r>
                <a:rPr lang="ru-RU" b="1" dirty="0" err="1"/>
                <a:t>Р</a:t>
              </a:r>
              <a:r>
                <a:rPr lang="ru-RU" b="1" dirty="0" err="1" smtClean="0"/>
                <a:t>адзивил</a:t>
              </a:r>
              <a:r>
                <a:rPr lang="ru-RU" b="1" dirty="0" smtClean="0"/>
                <a:t> Рыжий</a:t>
              </a:r>
              <a:endParaRPr lang="ru-RU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50664" y="6065192"/>
              <a:ext cx="2451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Сигизмунд </a:t>
              </a:r>
              <a:r>
                <a:rPr lang="en-US" b="1" dirty="0" smtClean="0"/>
                <a:t>II</a:t>
              </a:r>
              <a:r>
                <a:rPr lang="ru-RU" b="1" dirty="0" smtClean="0"/>
                <a:t> Август</a:t>
              </a:r>
              <a:endParaRPr lang="ru-RU" b="1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28684" y="866917"/>
            <a:ext cx="867763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чём различие условий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аключения унии, 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редложенных этими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осударственными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еятелями?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53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080" y="305097"/>
            <a:ext cx="3024336" cy="4320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2" y="253240"/>
            <a:ext cx="2952328" cy="4351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31" y="4941168"/>
            <a:ext cx="35493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Заключение военного</a:t>
            </a:r>
          </a:p>
          <a:p>
            <a:pPr algn="ctr"/>
            <a:r>
              <a:rPr lang="ru-RU" sz="2400" b="1" dirty="0"/>
              <a:t>с</a:t>
            </a:r>
            <a:r>
              <a:rPr lang="ru-RU" sz="2400" b="1" dirty="0" smtClean="0"/>
              <a:t>оюза для ведения</a:t>
            </a:r>
          </a:p>
          <a:p>
            <a:pPr algn="ctr"/>
            <a:r>
              <a:rPr lang="ru-RU" sz="2400" b="1" dirty="0"/>
              <a:t>с</a:t>
            </a:r>
            <a:r>
              <a:rPr lang="ru-RU" sz="2400" b="1" dirty="0" smtClean="0"/>
              <a:t>овместной внешней</a:t>
            </a:r>
          </a:p>
          <a:p>
            <a:pPr algn="ctr"/>
            <a:r>
              <a:rPr lang="ru-RU" sz="2400" b="1" dirty="0"/>
              <a:t>п</a:t>
            </a:r>
            <a:r>
              <a:rPr lang="ru-RU" sz="2400" b="1" dirty="0" smtClean="0"/>
              <a:t>олитики.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25328" y="4941168"/>
            <a:ext cx="36097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Инкорпорация</a:t>
            </a:r>
            <a:r>
              <a:rPr lang="ru-RU" sz="2400" b="1" dirty="0" smtClean="0"/>
              <a:t>-</a:t>
            </a:r>
          </a:p>
          <a:p>
            <a:pPr algn="ctr"/>
            <a:r>
              <a:rPr lang="ru-RU" sz="2400" b="1" dirty="0" smtClean="0"/>
              <a:t> включение</a:t>
            </a:r>
          </a:p>
          <a:p>
            <a:pPr algn="ctr"/>
            <a:r>
              <a:rPr lang="ru-RU" sz="2400" b="1" dirty="0" smtClean="0"/>
              <a:t>ВКЛ в состав Польши.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585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32848" cy="5979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3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768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741" y="188639"/>
            <a:ext cx="769152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</a:rPr>
              <a:t>Каковы   были </a:t>
            </a:r>
          </a:p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</a:rPr>
              <a:t>условия</a:t>
            </a:r>
          </a:p>
          <a:p>
            <a:pPr algn="ctr"/>
            <a:r>
              <a:rPr lang="ru-RU" sz="6000" b="1" dirty="0">
                <a:ln w="11430"/>
                <a:solidFill>
                  <a:srgbClr val="002060"/>
                </a:solidFill>
              </a:rPr>
              <a:t>п</a:t>
            </a:r>
            <a:r>
              <a:rPr lang="ru-RU" sz="6000" b="1" dirty="0" smtClean="0">
                <a:ln w="11430"/>
                <a:solidFill>
                  <a:srgbClr val="002060"/>
                </a:solidFill>
              </a:rPr>
              <a:t>одписания </a:t>
            </a:r>
          </a:p>
          <a:p>
            <a:pPr algn="ctr"/>
            <a:r>
              <a:rPr lang="ru-RU" sz="6000" b="1" dirty="0" err="1" smtClean="0">
                <a:ln w="11430"/>
                <a:solidFill>
                  <a:srgbClr val="002060"/>
                </a:solidFill>
              </a:rPr>
              <a:t>Люблинской</a:t>
            </a:r>
            <a:r>
              <a:rPr lang="ru-RU" sz="6000" b="1" dirty="0" smtClean="0">
                <a:ln w="11430"/>
                <a:solidFill>
                  <a:srgbClr val="002060"/>
                </a:solidFill>
              </a:rPr>
              <a:t> у</a:t>
            </a:r>
            <a:r>
              <a:rPr lang="ru-RU" sz="6000" b="1" cap="none" spc="0" dirty="0" smtClean="0">
                <a:ln w="11430"/>
                <a:solidFill>
                  <a:srgbClr val="002060"/>
                </a:solidFill>
              </a:rPr>
              <a:t>нии?</a:t>
            </a:r>
            <a:endParaRPr lang="ru-RU" sz="6000" b="1" cap="none" spc="0" dirty="0">
              <a:ln w="11430"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444"/>
            <a:ext cx="2586488" cy="2337712"/>
          </a:xfrm>
          <a:prstGeom prst="rect">
            <a:avLst/>
          </a:prstGeom>
        </p:spPr>
      </p:pic>
      <p:pic>
        <p:nvPicPr>
          <p:cNvPr id="2050" name="Рисунок 1" descr="Описание: C:\Documents and Settings\Admin\Рабочий стол\2 Образование Речи Посполитой   8 класс\post-13108-130924159754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00336" y="4641552"/>
            <a:ext cx="1905000" cy="1924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" descr="Описание: C:\Documents and Settings\Admin\Рабочий стол\2 Образование Речи Посполитой   8 класс\post-13108-130924159754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23528" y="2551928"/>
            <a:ext cx="1905000" cy="1924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88433" y="228600"/>
            <a:ext cx="5146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Условия унии:</a:t>
            </a:r>
          </a:p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8272" y="1130846"/>
            <a:ext cx="6295313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Общий монарх;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Единый сейм;</a:t>
            </a:r>
          </a:p>
          <a:p>
            <a:pPr marL="514350" indent="-514350">
              <a:buAutoNum type="arabicPeriod"/>
            </a:pP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Общая внешняя политика;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Единая монета;</a:t>
            </a:r>
          </a:p>
          <a:p>
            <a:pPr marL="514350" indent="-514350">
              <a:buAutoNum type="arabicPeriod"/>
            </a:pP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Шляхта беспрепятственно</a:t>
            </a:r>
          </a:p>
          <a:p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огла приобретать земли в </a:t>
            </a:r>
          </a:p>
          <a:p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ВКЛ и в Польше;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88456" y="4797152"/>
            <a:ext cx="61461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8714"/>
            <a:ext cx="841375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25" y="4743619"/>
            <a:ext cx="11890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1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" y="0"/>
            <a:ext cx="2333952" cy="2337712"/>
          </a:xfrm>
          <a:prstGeom prst="rect">
            <a:avLst/>
          </a:prstGeom>
        </p:spPr>
      </p:pic>
      <p:pic>
        <p:nvPicPr>
          <p:cNvPr id="2050" name="Рисунок 1" descr="Описание: C:\Documents and Settings\Admin\Рабочий стол\2 Образование Речи Посполитой   8 класс\post-13108-130924159754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95848" y="4563844"/>
            <a:ext cx="1905000" cy="1924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" descr="Описание: C:\Documents and Settings\Admin\Рабочий стол\2 Образование Речи Посполитой   8 класс\post-13108-130924159754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32192" y="2424826"/>
            <a:ext cx="1905000" cy="1924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60180" y="408890"/>
            <a:ext cx="7124624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1.ВКЛ сохранило своё название;</a:t>
            </a: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2. Государственный аппарат;</a:t>
            </a:r>
          </a:p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3. Собственное войско;</a:t>
            </a: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4. Законодательство;</a:t>
            </a:r>
          </a:p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5. Судебную систему;</a:t>
            </a: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6. Денежную единицу;</a:t>
            </a:r>
          </a:p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7. Сейм принимал отдельные законы для ВКЛ и Короны;</a:t>
            </a:r>
            <a:endParaRPr lang="ru-RU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1202" y="4314448"/>
            <a:ext cx="66441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Речь </a:t>
            </a:r>
            <a:r>
              <a:rPr lang="ru-RU" sz="54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Посполитая</a:t>
            </a:r>
            <a:endParaRPr lang="ru-RU" sz="54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-Федерация  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2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200800" cy="6561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НаШтоБуЗу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0" y="332656"/>
            <a:ext cx="1605224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12" y="1196752"/>
            <a:ext cx="6768543" cy="52629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Причины объединения ВКЛ и Польши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Когда была подписана </a:t>
            </a:r>
            <a:r>
              <a:rPr lang="ru-RU" sz="2800" b="1" dirty="0" err="1" smtClean="0">
                <a:solidFill>
                  <a:prstClr val="black"/>
                </a:solidFill>
              </a:rPr>
              <a:t>Люблинская</a:t>
            </a:r>
            <a:r>
              <a:rPr lang="ru-RU" sz="2800" b="1" dirty="0" smtClean="0">
                <a:solidFill>
                  <a:prstClr val="black"/>
                </a:solidFill>
              </a:rPr>
              <a:t> уния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На каких условиях создано новое государство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Речь </a:t>
            </a:r>
            <a:r>
              <a:rPr lang="ru-RU" sz="2800" b="1" dirty="0" err="1" smtClean="0">
                <a:solidFill>
                  <a:prstClr val="black"/>
                </a:solidFill>
              </a:rPr>
              <a:t>Посполитая</a:t>
            </a:r>
            <a:r>
              <a:rPr lang="ru-RU" sz="2800" b="1" dirty="0" smtClean="0">
                <a:solidFill>
                  <a:prstClr val="black"/>
                </a:solidFill>
              </a:rPr>
              <a:t> была унитарным или федеративным государством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Какую роль в создании РП сыграли Сигизмунд</a:t>
            </a:r>
            <a:r>
              <a:rPr lang="en-US" sz="2800" b="1" dirty="0" smtClean="0">
                <a:solidFill>
                  <a:prstClr val="black"/>
                </a:solidFill>
              </a:rPr>
              <a:t> II</a:t>
            </a:r>
            <a:r>
              <a:rPr lang="ru-RU" sz="2800" b="1" dirty="0" smtClean="0">
                <a:solidFill>
                  <a:prstClr val="black"/>
                </a:solidFill>
              </a:rPr>
              <a:t> Август и Николай </a:t>
            </a:r>
            <a:r>
              <a:rPr lang="ru-RU" sz="2800" b="1" dirty="0" err="1" smtClean="0">
                <a:solidFill>
                  <a:prstClr val="black"/>
                </a:solidFill>
              </a:rPr>
              <a:t>Радзивилл</a:t>
            </a:r>
            <a:r>
              <a:rPr lang="ru-RU" sz="2800" b="1" dirty="0" smtClean="0">
                <a:solidFill>
                  <a:prstClr val="black"/>
                </a:solidFill>
              </a:rPr>
              <a:t> Рыжий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944216" cy="1944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2229941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Объединение ВКЛ с Польшей в одно государство Речь </a:t>
            </a:r>
            <a:r>
              <a:rPr lang="ru-RU" sz="3600" b="1" dirty="0" err="1" smtClean="0">
                <a:solidFill>
                  <a:prstClr val="black"/>
                </a:solidFill>
              </a:rPr>
              <a:t>Посполитую</a:t>
            </a:r>
            <a:r>
              <a:rPr lang="ru-RU" sz="3600" b="1" dirty="0" smtClean="0">
                <a:solidFill>
                  <a:prstClr val="black"/>
                </a:solidFill>
              </a:rPr>
              <a:t> – </a:t>
            </a:r>
          </a:p>
          <a:p>
            <a:r>
              <a:rPr lang="ru-RU" sz="3600" b="1" dirty="0" smtClean="0">
                <a:solidFill>
                  <a:prstClr val="black"/>
                </a:solidFill>
              </a:rPr>
              <a:t>это положительное или отрицательное событие в истории ВКЛ?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02" y="116632"/>
            <a:ext cx="226647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6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4761" y="0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169" y="1353785"/>
            <a:ext cx="878497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Назвать годы Ливонской войны;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Каковы главные причины войны?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Что послужило поводом к началу войны?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Как складывались военные действия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   для ВКЛ?</a:t>
            </a:r>
          </a:p>
          <a:p>
            <a:r>
              <a:rPr lang="ru-RU" sz="3200" b="1" dirty="0" smtClean="0"/>
              <a:t>5.Назвать причины утраты Полоцка.</a:t>
            </a:r>
          </a:p>
          <a:p>
            <a:r>
              <a:rPr lang="ru-RU" sz="3200" b="1" dirty="0" smtClean="0"/>
              <a:t> 6.Когда и на каких условиях был подписан мирный договор, завершивший войну?</a:t>
            </a:r>
          </a:p>
          <a:p>
            <a:pPr marL="342900" indent="-342900">
              <a:buAutoNum type="arabicPeriod"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1522"/>
            <a:ext cx="1066800" cy="106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0648"/>
            <a:ext cx="1189455" cy="8325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1389"/>
            <a:ext cx="837456" cy="8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7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44408" cy="61833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3" y="332656"/>
            <a:ext cx="694523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Образование</a:t>
            </a:r>
          </a:p>
          <a:p>
            <a:pPr algn="ctr"/>
            <a:r>
              <a:rPr lang="ru-RU" sz="80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Речи</a:t>
            </a:r>
          </a:p>
          <a:p>
            <a:pPr algn="ctr"/>
            <a:r>
              <a:rPr lang="ru-RU" sz="8000" b="1" cap="none" spc="0" dirty="0" err="1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Посполитой</a:t>
            </a:r>
            <a:r>
              <a:rPr lang="ru-RU" sz="8000" b="1" cap="none" spc="0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8000" b="1" cap="none" spc="0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3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Знать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0" y="332656"/>
            <a:ext cx="1605224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12" y="1196752"/>
            <a:ext cx="6768543" cy="52629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/>
              <a:t>Причины объединения ВКЛ и Польши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Когда была подписана </a:t>
            </a:r>
            <a:r>
              <a:rPr lang="ru-RU" sz="2800" b="1" dirty="0" err="1" smtClean="0"/>
              <a:t>Люблинская</a:t>
            </a:r>
            <a:r>
              <a:rPr lang="ru-RU" sz="2800" b="1" dirty="0" smtClean="0"/>
              <a:t> уния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На каких условиях создано новое государство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Речь </a:t>
            </a:r>
            <a:r>
              <a:rPr lang="ru-RU" sz="2800" b="1" dirty="0" err="1" smtClean="0"/>
              <a:t>Посполитая</a:t>
            </a:r>
            <a:r>
              <a:rPr lang="ru-RU" sz="2800" b="1" dirty="0" smtClean="0"/>
              <a:t> была унитарным или федеративным государством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Какую роль в создании РП сыграли Сигизмунд</a:t>
            </a:r>
            <a:r>
              <a:rPr lang="en-US" sz="2800" b="1" dirty="0" smtClean="0"/>
              <a:t> II</a:t>
            </a:r>
            <a:r>
              <a:rPr lang="ru-RU" sz="2800" b="1" dirty="0" smtClean="0"/>
              <a:t> Август и Николай </a:t>
            </a:r>
            <a:r>
              <a:rPr lang="ru-RU" sz="2800" b="1" dirty="0" err="1" smtClean="0"/>
              <a:t>Радзивилл</a:t>
            </a:r>
            <a:r>
              <a:rPr lang="ru-RU" sz="2800" b="1" dirty="0" smtClean="0"/>
              <a:t> Рыжий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033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944216" cy="1944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1700808"/>
            <a:ext cx="5873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Объединение ВКЛ с Польшей в одно государство Речь </a:t>
            </a:r>
            <a:r>
              <a:rPr lang="ru-RU" sz="3200" b="1" dirty="0" err="1" smtClean="0"/>
              <a:t>Посполитую</a:t>
            </a:r>
            <a:r>
              <a:rPr lang="ru-RU" sz="3200" b="1" dirty="0" smtClean="0"/>
              <a:t> – </a:t>
            </a:r>
          </a:p>
          <a:p>
            <a:r>
              <a:rPr lang="ru-RU" sz="3200" b="1" dirty="0" smtClean="0"/>
              <a:t>это положительное или отрицательное событие в истории ВКЛ?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5587"/>
            <a:ext cx="226853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0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942" y="764704"/>
            <a:ext cx="875752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2060"/>
                </a:solidFill>
                <a:effectLst/>
              </a:rPr>
              <a:t>Выяснить,</a:t>
            </a:r>
          </a:p>
          <a:p>
            <a:pPr algn="ctr"/>
            <a:r>
              <a:rPr lang="ru-RU" sz="5400" b="1" dirty="0">
                <a:ln/>
                <a:solidFill>
                  <a:srgbClr val="002060"/>
                </a:solidFill>
              </a:rPr>
              <a:t>ч</a:t>
            </a:r>
            <a:r>
              <a:rPr lang="ru-RU" sz="5400" b="1" dirty="0" smtClean="0">
                <a:ln/>
                <a:solidFill>
                  <a:srgbClr val="002060"/>
                </a:solidFill>
              </a:rPr>
              <a:t>то способствовало</a:t>
            </a:r>
          </a:p>
          <a:p>
            <a:pPr algn="ctr"/>
            <a:r>
              <a:rPr lang="ru-RU" sz="5400" b="1" dirty="0">
                <a:ln/>
                <a:solidFill>
                  <a:srgbClr val="002060"/>
                </a:solidFill>
              </a:rPr>
              <a:t>о</a:t>
            </a:r>
            <a:r>
              <a:rPr lang="ru-RU" sz="5400" b="1" cap="none" spc="0" dirty="0" smtClean="0">
                <a:ln/>
                <a:solidFill>
                  <a:srgbClr val="002060"/>
                </a:solidFill>
                <a:effectLst/>
              </a:rPr>
              <a:t>бъединению</a:t>
            </a:r>
          </a:p>
          <a:p>
            <a:pPr algn="ctr"/>
            <a:r>
              <a:rPr lang="ru-RU" sz="5400" b="1" dirty="0" smtClean="0">
                <a:ln/>
                <a:solidFill>
                  <a:srgbClr val="002060"/>
                </a:solidFill>
              </a:rPr>
              <a:t>ВКЛ и Польши в единое </a:t>
            </a:r>
          </a:p>
          <a:p>
            <a:pPr algn="ctr"/>
            <a:r>
              <a:rPr lang="ru-RU" sz="5400" b="1" dirty="0">
                <a:ln/>
                <a:solidFill>
                  <a:srgbClr val="002060"/>
                </a:solidFill>
              </a:rPr>
              <a:t>г</a:t>
            </a:r>
            <a:r>
              <a:rPr lang="ru-RU" sz="5400" b="1" cap="none" spc="0" dirty="0" smtClean="0">
                <a:ln/>
                <a:solidFill>
                  <a:srgbClr val="002060"/>
                </a:solidFill>
                <a:effectLst/>
              </a:rPr>
              <a:t>осударство</a:t>
            </a:r>
            <a:r>
              <a:rPr lang="ru-RU" sz="5400" b="1" cap="none" spc="0" dirty="0" smtClean="0">
                <a:ln/>
                <a:solidFill>
                  <a:srgbClr val="002060"/>
                </a:solidFill>
                <a:effectLst/>
              </a:rPr>
              <a:t>.</a:t>
            </a:r>
            <a:endParaRPr lang="ru-RU" sz="5400" b="1" cap="none" spc="0" dirty="0" smtClean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5B8"/>
              </a:clrFrom>
              <a:clrTo>
                <a:srgbClr val="FFF5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013176"/>
            <a:ext cx="1463824" cy="14638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870" y="342984"/>
            <a:ext cx="184467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2" y="302506"/>
            <a:ext cx="1888096" cy="14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9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235"/>
            <a:ext cx="91944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Предпосылки объединения</a:t>
            </a:r>
            <a:endParaRPr lang="ru-RU" sz="4800" b="1" cap="none" spc="0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60" y="839232"/>
            <a:ext cx="929236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Подписание </a:t>
            </a:r>
            <a:r>
              <a:rPr lang="ru-RU" sz="2800" b="1" dirty="0" err="1" smtClean="0">
                <a:solidFill>
                  <a:srgbClr val="002060"/>
                </a:solidFill>
              </a:rPr>
              <a:t>Кревской</a:t>
            </a:r>
            <a:r>
              <a:rPr lang="ru-RU" sz="2800" b="1" dirty="0" smtClean="0">
                <a:solidFill>
                  <a:srgbClr val="002060"/>
                </a:solidFill>
              </a:rPr>
              <a:t> унии в 1385г.;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Поддержание персональной унии Ягеллонов новыми (1401г.-Виленско-Радомская,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1413г.- </a:t>
            </a:r>
            <a:r>
              <a:rPr lang="ru-RU" sz="2800" b="1" dirty="0" err="1" smtClean="0">
                <a:solidFill>
                  <a:srgbClr val="002060"/>
                </a:solidFill>
              </a:rPr>
              <a:t>Городельская</a:t>
            </a:r>
            <a:r>
              <a:rPr lang="ru-RU" sz="2800" b="1" dirty="0" smtClean="0">
                <a:solidFill>
                  <a:srgbClr val="002060"/>
                </a:solidFill>
              </a:rPr>
              <a:t>) униями;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2060"/>
                </a:solidFill>
              </a:rPr>
              <a:t>Существование шляхетского сословия,           игравшего важную роль в управлении государствами;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2060"/>
                </a:solidFill>
              </a:rPr>
              <a:t>Схожая система государственного управления;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2060"/>
                </a:solidFill>
              </a:rPr>
              <a:t>Общая внешняя политика (совместные действия в Великой войне 1409-1411гг.);   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2060"/>
                </a:solidFill>
              </a:rPr>
              <a:t>Единая администрация католической церкви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(подчинение </a:t>
            </a:r>
            <a:r>
              <a:rPr lang="ru-RU" sz="2800" b="1" dirty="0" err="1" smtClean="0">
                <a:solidFill>
                  <a:srgbClr val="002060"/>
                </a:solidFill>
              </a:rPr>
              <a:t>Виленского</a:t>
            </a:r>
            <a:r>
              <a:rPr lang="ru-RU" sz="2800" b="1" dirty="0" smtClean="0">
                <a:solidFill>
                  <a:srgbClr val="002060"/>
                </a:solidFill>
              </a:rPr>
              <a:t> и </a:t>
            </a:r>
            <a:r>
              <a:rPr lang="ru-RU" sz="2800" b="1" dirty="0" err="1" smtClean="0">
                <a:solidFill>
                  <a:srgbClr val="002060"/>
                </a:solidFill>
              </a:rPr>
              <a:t>Жемайтского</a:t>
            </a:r>
            <a:r>
              <a:rPr lang="ru-RU" sz="2800" b="1" dirty="0" smtClean="0">
                <a:solidFill>
                  <a:srgbClr val="002060"/>
                </a:solidFill>
              </a:rPr>
              <a:t>  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епископств </a:t>
            </a:r>
            <a:r>
              <a:rPr lang="ru-RU" sz="2800" b="1" dirty="0" err="1" smtClean="0">
                <a:solidFill>
                  <a:srgbClr val="002060"/>
                </a:solidFill>
              </a:rPr>
              <a:t>гнезненскому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примасу</a:t>
            </a:r>
            <a:r>
              <a:rPr lang="ru-RU" sz="2800" b="1" dirty="0" smtClean="0">
                <a:solidFill>
                  <a:srgbClr val="002060"/>
                </a:solidFill>
              </a:rPr>
              <a:t>); 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949280"/>
            <a:ext cx="994470" cy="64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7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1 июля 1569г</a:t>
            </a:r>
            <a:r>
              <a:rPr lang="ru-RU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– подписание </a:t>
            </a:r>
          </a:p>
          <a:p>
            <a:pPr algn="ctr"/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Люблинской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унии, образование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Речи </a:t>
            </a:r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Посполитой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00" y="1853568"/>
            <a:ext cx="7191402" cy="4278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58" y="2237880"/>
            <a:ext cx="910768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/>
                <a:solidFill>
                  <a:srgbClr val="FF0000"/>
                </a:solidFill>
                <a:effectLst/>
              </a:rPr>
              <a:t>Почему и как </a:t>
            </a:r>
          </a:p>
          <a:p>
            <a:pPr algn="ctr"/>
            <a:r>
              <a:rPr lang="ru-RU" sz="8000" b="1" dirty="0">
                <a:ln/>
                <a:solidFill>
                  <a:srgbClr val="FF0000"/>
                </a:solidFill>
              </a:rPr>
              <a:t>п</a:t>
            </a:r>
            <a:r>
              <a:rPr lang="ru-RU" sz="8000" b="1" dirty="0" smtClean="0">
                <a:ln/>
                <a:solidFill>
                  <a:srgbClr val="FF0000"/>
                </a:solidFill>
              </a:rPr>
              <a:t>роизошло</a:t>
            </a:r>
          </a:p>
          <a:p>
            <a:pPr algn="ctr"/>
            <a:r>
              <a:rPr lang="ru-RU" sz="8000" b="1" dirty="0">
                <a:ln/>
                <a:solidFill>
                  <a:srgbClr val="FF0000"/>
                </a:solidFill>
              </a:rPr>
              <a:t>о</a:t>
            </a:r>
            <a:r>
              <a:rPr lang="ru-RU" sz="8000" b="1" cap="none" spc="0" dirty="0" smtClean="0">
                <a:ln/>
                <a:solidFill>
                  <a:srgbClr val="FF0000"/>
                </a:solidFill>
                <a:effectLst/>
              </a:rPr>
              <a:t>бразование РП?</a:t>
            </a:r>
            <a:endParaRPr lang="ru-RU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611841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623731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Ян Матейко. </a:t>
            </a:r>
            <a:r>
              <a:rPr lang="ru-RU" b="1" dirty="0" err="1" smtClean="0"/>
              <a:t>Люблинская</a:t>
            </a:r>
            <a:r>
              <a:rPr lang="ru-RU" b="1" dirty="0" smtClean="0"/>
              <a:t> уния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468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історыя 50 Люблінская уні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2308" y="0"/>
            <a:ext cx="92063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1161</TotalTime>
  <Words>421</Words>
  <Application>Microsoft Office PowerPoint</Application>
  <PresentationFormat>Экран (4:3)</PresentationFormat>
  <Paragraphs>95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Ала</cp:lastModifiedBy>
  <cp:revision>38</cp:revision>
  <cp:lastPrinted>2014-01-23T19:44:28Z</cp:lastPrinted>
  <dcterms:created xsi:type="dcterms:W3CDTF">2014-01-23T16:23:56Z</dcterms:created>
  <dcterms:modified xsi:type="dcterms:W3CDTF">2022-10-27T05:47:56Z</dcterms:modified>
</cp:coreProperties>
</file>