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sldIdLst>
    <p:sldId id="293" r:id="rId3"/>
    <p:sldId id="257" r:id="rId4"/>
    <p:sldId id="320" r:id="rId5"/>
    <p:sldId id="321" r:id="rId6"/>
    <p:sldId id="268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1" r:id="rId24"/>
    <p:sldId id="310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EFB64-CAE2-463F-BC19-4BDAB109007C}" type="doc">
      <dgm:prSet loTypeId="urn:microsoft.com/office/officeart/2005/8/layout/cycle6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65905495-B5DB-47B5-B6E0-C6C907F795BE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Германия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5336F78A-7688-489B-9165-92CB863CF6F5}" type="parTrans" cxnId="{5F22C341-C78B-4F8E-A139-66AA79387106}">
      <dgm:prSet/>
      <dgm:spPr/>
      <dgm:t>
        <a:bodyPr/>
        <a:lstStyle/>
        <a:p>
          <a:endParaRPr lang="ru-RU"/>
        </a:p>
      </dgm:t>
    </dgm:pt>
    <dgm:pt modelId="{46542320-B012-452C-886F-301C8DF98B69}" type="sibTrans" cxnId="{5F22C341-C78B-4F8E-A139-66AA79387106}">
      <dgm:prSet/>
      <dgm:spPr>
        <a:ln w="28575">
          <a:noFill/>
        </a:ln>
      </dgm:spPr>
      <dgm:t>
        <a:bodyPr/>
        <a:lstStyle/>
        <a:p>
          <a:endParaRPr lang="ru-RU"/>
        </a:p>
      </dgm:t>
    </dgm:pt>
    <dgm:pt modelId="{042A779E-D4BB-47E2-8A77-406DEFF2A344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Япония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EDD0F27B-7B59-4C55-91C8-D65C06774E14}" type="parTrans" cxnId="{CD951979-F7A6-4218-A122-BE1EC688EEBC}">
      <dgm:prSet/>
      <dgm:spPr/>
      <dgm:t>
        <a:bodyPr/>
        <a:lstStyle/>
        <a:p>
          <a:endParaRPr lang="ru-RU"/>
        </a:p>
      </dgm:t>
    </dgm:pt>
    <dgm:pt modelId="{50C27F5D-8AFA-4E1B-BAD7-704850AB8C9A}" type="sibTrans" cxnId="{CD951979-F7A6-4218-A122-BE1EC688EEBC}">
      <dgm:prSet/>
      <dgm:spPr>
        <a:ln w="28575">
          <a:noFill/>
        </a:ln>
      </dgm:spPr>
      <dgm:t>
        <a:bodyPr/>
        <a:lstStyle/>
        <a:p>
          <a:endParaRPr lang="ru-RU"/>
        </a:p>
      </dgm:t>
    </dgm:pt>
    <dgm:pt modelId="{2E57948B-10BD-4574-AE97-768D1CC1B88C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Италия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D7D8BF75-32BF-4423-A771-FE39F3C4A164}" type="parTrans" cxnId="{54A36C20-3415-416D-AE81-248E70950997}">
      <dgm:prSet/>
      <dgm:spPr/>
      <dgm:t>
        <a:bodyPr/>
        <a:lstStyle/>
        <a:p>
          <a:endParaRPr lang="ru-RU"/>
        </a:p>
      </dgm:t>
    </dgm:pt>
    <dgm:pt modelId="{84DF1B97-6FA2-4755-BEB3-DCF0CC2ECA43}" type="sibTrans" cxnId="{54A36C20-3415-416D-AE81-248E70950997}">
      <dgm:prSet/>
      <dgm:spPr>
        <a:ln w="28575">
          <a:noFill/>
        </a:ln>
      </dgm:spPr>
      <dgm:t>
        <a:bodyPr/>
        <a:lstStyle/>
        <a:p>
          <a:endParaRPr lang="ru-RU"/>
        </a:p>
      </dgm:t>
    </dgm:pt>
    <dgm:pt modelId="{CF946438-CCDA-46FD-9A7C-72C05003F513}" type="pres">
      <dgm:prSet presAssocID="{E74EFB64-CAE2-463F-BC19-4BDAB109007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026EDB-9EEB-436C-A0EB-B1409CEA3014}" type="pres">
      <dgm:prSet presAssocID="{65905495-B5DB-47B5-B6E0-C6C907F795B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B2F483-F3FD-4EAB-AC23-05864C360226}" type="pres">
      <dgm:prSet presAssocID="{65905495-B5DB-47B5-B6E0-C6C907F795BE}" presName="spNode" presStyleCnt="0"/>
      <dgm:spPr/>
    </dgm:pt>
    <dgm:pt modelId="{A93FCB8D-5B64-43B4-B451-C2153B4AE3AE}" type="pres">
      <dgm:prSet presAssocID="{46542320-B012-452C-886F-301C8DF98B69}" presName="sibTrans" presStyleLbl="sibTrans1D1" presStyleIdx="0" presStyleCnt="3"/>
      <dgm:spPr/>
      <dgm:t>
        <a:bodyPr/>
        <a:lstStyle/>
        <a:p>
          <a:endParaRPr lang="ru-RU"/>
        </a:p>
      </dgm:t>
    </dgm:pt>
    <dgm:pt modelId="{901B3F26-F2BB-4DD0-9D1A-CDC9CDC1F5BA}" type="pres">
      <dgm:prSet presAssocID="{042A779E-D4BB-47E2-8A77-406DEFF2A34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C843D0-1856-45FD-A3A3-74BBC7B7EE10}" type="pres">
      <dgm:prSet presAssocID="{042A779E-D4BB-47E2-8A77-406DEFF2A344}" presName="spNode" presStyleCnt="0"/>
      <dgm:spPr/>
    </dgm:pt>
    <dgm:pt modelId="{84E32BD4-5DCD-4E1C-BDDB-4DB7B7184649}" type="pres">
      <dgm:prSet presAssocID="{50C27F5D-8AFA-4E1B-BAD7-704850AB8C9A}" presName="sibTrans" presStyleLbl="sibTrans1D1" presStyleIdx="1" presStyleCnt="3"/>
      <dgm:spPr/>
      <dgm:t>
        <a:bodyPr/>
        <a:lstStyle/>
        <a:p>
          <a:endParaRPr lang="ru-RU"/>
        </a:p>
      </dgm:t>
    </dgm:pt>
    <dgm:pt modelId="{98C9C6BC-2604-404C-947A-B1DB3E145A56}" type="pres">
      <dgm:prSet presAssocID="{2E57948B-10BD-4574-AE97-768D1CC1B88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E94359-CEC5-4AF9-98A2-035536B49962}" type="pres">
      <dgm:prSet presAssocID="{2E57948B-10BD-4574-AE97-768D1CC1B88C}" presName="spNode" presStyleCnt="0"/>
      <dgm:spPr/>
    </dgm:pt>
    <dgm:pt modelId="{62FE9A1F-6813-41BA-9D22-215853866128}" type="pres">
      <dgm:prSet presAssocID="{84DF1B97-6FA2-4755-BEB3-DCF0CC2ECA43}" presName="sibTrans" presStyleLbl="sibTrans1D1" presStyleIdx="2" presStyleCnt="3"/>
      <dgm:spPr/>
      <dgm:t>
        <a:bodyPr/>
        <a:lstStyle/>
        <a:p>
          <a:endParaRPr lang="ru-RU"/>
        </a:p>
      </dgm:t>
    </dgm:pt>
  </dgm:ptLst>
  <dgm:cxnLst>
    <dgm:cxn modelId="{A660A8A2-E877-46FA-AA46-6B866B95C99C}" type="presOf" srcId="{E74EFB64-CAE2-463F-BC19-4BDAB109007C}" destId="{CF946438-CCDA-46FD-9A7C-72C05003F513}" srcOrd="0" destOrd="0" presId="urn:microsoft.com/office/officeart/2005/8/layout/cycle6"/>
    <dgm:cxn modelId="{A63D48CB-15CC-4081-B859-8967E95F5F0A}" type="presOf" srcId="{2E57948B-10BD-4574-AE97-768D1CC1B88C}" destId="{98C9C6BC-2604-404C-947A-B1DB3E145A56}" srcOrd="0" destOrd="0" presId="urn:microsoft.com/office/officeart/2005/8/layout/cycle6"/>
    <dgm:cxn modelId="{54A36C20-3415-416D-AE81-248E70950997}" srcId="{E74EFB64-CAE2-463F-BC19-4BDAB109007C}" destId="{2E57948B-10BD-4574-AE97-768D1CC1B88C}" srcOrd="2" destOrd="0" parTransId="{D7D8BF75-32BF-4423-A771-FE39F3C4A164}" sibTransId="{84DF1B97-6FA2-4755-BEB3-DCF0CC2ECA43}"/>
    <dgm:cxn modelId="{AF0E5B25-7337-4EF4-9EB0-36415C655DA2}" type="presOf" srcId="{50C27F5D-8AFA-4E1B-BAD7-704850AB8C9A}" destId="{84E32BD4-5DCD-4E1C-BDDB-4DB7B7184649}" srcOrd="0" destOrd="0" presId="urn:microsoft.com/office/officeart/2005/8/layout/cycle6"/>
    <dgm:cxn modelId="{CD951979-F7A6-4218-A122-BE1EC688EEBC}" srcId="{E74EFB64-CAE2-463F-BC19-4BDAB109007C}" destId="{042A779E-D4BB-47E2-8A77-406DEFF2A344}" srcOrd="1" destOrd="0" parTransId="{EDD0F27B-7B59-4C55-91C8-D65C06774E14}" sibTransId="{50C27F5D-8AFA-4E1B-BAD7-704850AB8C9A}"/>
    <dgm:cxn modelId="{E7F46493-F407-48D8-90A0-97EFBA10E02E}" type="presOf" srcId="{84DF1B97-6FA2-4755-BEB3-DCF0CC2ECA43}" destId="{62FE9A1F-6813-41BA-9D22-215853866128}" srcOrd="0" destOrd="0" presId="urn:microsoft.com/office/officeart/2005/8/layout/cycle6"/>
    <dgm:cxn modelId="{A15A7498-A9A2-474B-AE7B-07E308E86DAD}" type="presOf" srcId="{46542320-B012-452C-886F-301C8DF98B69}" destId="{A93FCB8D-5B64-43B4-B451-C2153B4AE3AE}" srcOrd="0" destOrd="0" presId="urn:microsoft.com/office/officeart/2005/8/layout/cycle6"/>
    <dgm:cxn modelId="{B90E2FD6-BC8F-4387-84DC-6688EFC9938A}" type="presOf" srcId="{65905495-B5DB-47B5-B6E0-C6C907F795BE}" destId="{51026EDB-9EEB-436C-A0EB-B1409CEA3014}" srcOrd="0" destOrd="0" presId="urn:microsoft.com/office/officeart/2005/8/layout/cycle6"/>
    <dgm:cxn modelId="{AAF183B1-C501-4F19-8B0F-66DD2EDEB173}" type="presOf" srcId="{042A779E-D4BB-47E2-8A77-406DEFF2A344}" destId="{901B3F26-F2BB-4DD0-9D1A-CDC9CDC1F5BA}" srcOrd="0" destOrd="0" presId="urn:microsoft.com/office/officeart/2005/8/layout/cycle6"/>
    <dgm:cxn modelId="{5F22C341-C78B-4F8E-A139-66AA79387106}" srcId="{E74EFB64-CAE2-463F-BC19-4BDAB109007C}" destId="{65905495-B5DB-47B5-B6E0-C6C907F795BE}" srcOrd="0" destOrd="0" parTransId="{5336F78A-7688-489B-9165-92CB863CF6F5}" sibTransId="{46542320-B012-452C-886F-301C8DF98B69}"/>
    <dgm:cxn modelId="{35F7AA89-9790-4B69-BE91-C2A6A2350C65}" type="presParOf" srcId="{CF946438-CCDA-46FD-9A7C-72C05003F513}" destId="{51026EDB-9EEB-436C-A0EB-B1409CEA3014}" srcOrd="0" destOrd="0" presId="urn:microsoft.com/office/officeart/2005/8/layout/cycle6"/>
    <dgm:cxn modelId="{34978305-021A-440A-83A7-F9F2F69B6AD6}" type="presParOf" srcId="{CF946438-CCDA-46FD-9A7C-72C05003F513}" destId="{D5B2F483-F3FD-4EAB-AC23-05864C360226}" srcOrd="1" destOrd="0" presId="urn:microsoft.com/office/officeart/2005/8/layout/cycle6"/>
    <dgm:cxn modelId="{FF74F572-9119-44E3-B744-7A996D9F99C5}" type="presParOf" srcId="{CF946438-CCDA-46FD-9A7C-72C05003F513}" destId="{A93FCB8D-5B64-43B4-B451-C2153B4AE3AE}" srcOrd="2" destOrd="0" presId="urn:microsoft.com/office/officeart/2005/8/layout/cycle6"/>
    <dgm:cxn modelId="{B8EF9CF5-C352-4E09-AD09-C1789392C28F}" type="presParOf" srcId="{CF946438-CCDA-46FD-9A7C-72C05003F513}" destId="{901B3F26-F2BB-4DD0-9D1A-CDC9CDC1F5BA}" srcOrd="3" destOrd="0" presId="urn:microsoft.com/office/officeart/2005/8/layout/cycle6"/>
    <dgm:cxn modelId="{1FB42850-2F4A-45D2-A476-BF214381AC4D}" type="presParOf" srcId="{CF946438-CCDA-46FD-9A7C-72C05003F513}" destId="{F3C843D0-1856-45FD-A3A3-74BBC7B7EE10}" srcOrd="4" destOrd="0" presId="urn:microsoft.com/office/officeart/2005/8/layout/cycle6"/>
    <dgm:cxn modelId="{993E515D-3518-4E33-833B-BB5DEE99560C}" type="presParOf" srcId="{CF946438-CCDA-46FD-9A7C-72C05003F513}" destId="{84E32BD4-5DCD-4E1C-BDDB-4DB7B7184649}" srcOrd="5" destOrd="0" presId="urn:microsoft.com/office/officeart/2005/8/layout/cycle6"/>
    <dgm:cxn modelId="{87B6E8BB-4D7E-49AC-AA56-7CADB98DB274}" type="presParOf" srcId="{CF946438-CCDA-46FD-9A7C-72C05003F513}" destId="{98C9C6BC-2604-404C-947A-B1DB3E145A56}" srcOrd="6" destOrd="0" presId="urn:microsoft.com/office/officeart/2005/8/layout/cycle6"/>
    <dgm:cxn modelId="{20BCEBDD-03F1-4901-A3D1-54FDD7C469C8}" type="presParOf" srcId="{CF946438-CCDA-46FD-9A7C-72C05003F513}" destId="{1AE94359-CEC5-4AF9-98A2-035536B49962}" srcOrd="7" destOrd="0" presId="urn:microsoft.com/office/officeart/2005/8/layout/cycle6"/>
    <dgm:cxn modelId="{1781D698-7241-4DA9-9985-17861A3C1FD6}" type="presParOf" srcId="{CF946438-CCDA-46FD-9A7C-72C05003F513}" destId="{62FE9A1F-6813-41BA-9D22-215853866128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26EDB-9EEB-436C-A0EB-B1409CEA3014}">
      <dsp:nvSpPr>
        <dsp:cNvPr id="0" name=""/>
        <dsp:cNvSpPr/>
      </dsp:nvSpPr>
      <dsp:spPr>
        <a:xfrm>
          <a:off x="1167668" y="339122"/>
          <a:ext cx="1553094" cy="10095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Германия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1216948" y="388402"/>
        <a:ext cx="1454534" cy="910951"/>
      </dsp:txXfrm>
    </dsp:sp>
    <dsp:sp modelId="{A93FCB8D-5B64-43B4-B451-C2153B4AE3AE}">
      <dsp:nvSpPr>
        <dsp:cNvPr id="0" name=""/>
        <dsp:cNvSpPr/>
      </dsp:nvSpPr>
      <dsp:spPr>
        <a:xfrm>
          <a:off x="596901" y="843877"/>
          <a:ext cx="2694628" cy="2694628"/>
        </a:xfrm>
        <a:custGeom>
          <a:avLst/>
          <a:gdLst/>
          <a:ahLst/>
          <a:cxnLst/>
          <a:rect l="0" t="0" r="0" b="0"/>
          <a:pathLst>
            <a:path>
              <a:moveTo>
                <a:pt x="2135162" y="254359"/>
              </a:moveTo>
              <a:arcTo wR="1347314" hR="1347314" stAng="18347139" swAng="3649545"/>
            </a:path>
          </a:pathLst>
        </a:custGeom>
        <a:noFill/>
        <a:ln w="2857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1B3F26-F2BB-4DD0-9D1A-CDC9CDC1F5BA}">
      <dsp:nvSpPr>
        <dsp:cNvPr id="0" name=""/>
        <dsp:cNvSpPr/>
      </dsp:nvSpPr>
      <dsp:spPr>
        <a:xfrm>
          <a:off x="2334477" y="2360093"/>
          <a:ext cx="1553094" cy="10095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Япония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2383757" y="2409373"/>
        <a:ext cx="1454534" cy="910951"/>
      </dsp:txXfrm>
    </dsp:sp>
    <dsp:sp modelId="{84E32BD4-5DCD-4E1C-BDDB-4DB7B7184649}">
      <dsp:nvSpPr>
        <dsp:cNvPr id="0" name=""/>
        <dsp:cNvSpPr/>
      </dsp:nvSpPr>
      <dsp:spPr>
        <a:xfrm>
          <a:off x="596901" y="843877"/>
          <a:ext cx="2694628" cy="2694628"/>
        </a:xfrm>
        <a:custGeom>
          <a:avLst/>
          <a:gdLst/>
          <a:ahLst/>
          <a:cxnLst/>
          <a:rect l="0" t="0" r="0" b="0"/>
          <a:pathLst>
            <a:path>
              <a:moveTo>
                <a:pt x="1989003" y="2532004"/>
              </a:moveTo>
              <a:arcTo wR="1347314" hR="1347314" stAng="3693463" swAng="3413073"/>
            </a:path>
          </a:pathLst>
        </a:custGeom>
        <a:noFill/>
        <a:ln w="2857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C9C6BC-2604-404C-947A-B1DB3E145A56}">
      <dsp:nvSpPr>
        <dsp:cNvPr id="0" name=""/>
        <dsp:cNvSpPr/>
      </dsp:nvSpPr>
      <dsp:spPr>
        <a:xfrm>
          <a:off x="860" y="2360093"/>
          <a:ext cx="1553094" cy="10095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Италия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50140" y="2409373"/>
        <a:ext cx="1454534" cy="910951"/>
      </dsp:txXfrm>
    </dsp:sp>
    <dsp:sp modelId="{62FE9A1F-6813-41BA-9D22-215853866128}">
      <dsp:nvSpPr>
        <dsp:cNvPr id="0" name=""/>
        <dsp:cNvSpPr/>
      </dsp:nvSpPr>
      <dsp:spPr>
        <a:xfrm>
          <a:off x="596901" y="843877"/>
          <a:ext cx="2694628" cy="2694628"/>
        </a:xfrm>
        <a:custGeom>
          <a:avLst/>
          <a:gdLst/>
          <a:ahLst/>
          <a:cxnLst/>
          <a:rect l="0" t="0" r="0" b="0"/>
          <a:pathLst>
            <a:path>
              <a:moveTo>
                <a:pt x="8959" y="1502436"/>
              </a:moveTo>
              <a:arcTo wR="1347314" hR="1347314" stAng="10403316" swAng="3649545"/>
            </a:path>
          </a:pathLst>
        </a:custGeom>
        <a:noFill/>
        <a:ln w="2857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01679-A622-4117-9EF2-B6624526B41D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1038F-9D3E-47BE-84A8-024CFE6B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22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1038F-9D3E-47BE-84A8-024CFE6BFE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129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E8E51ED-ADAE-4DBC-9DC9-9383C12CA1D7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E8E51ED-ADAE-4DBC-9DC9-9383C12CA1D7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E8E51ED-ADAE-4DBC-9DC9-9383C12CA1D7}" type="datetimeFigureOut">
              <a:rPr lang="ru-RU" smtClean="0"/>
              <a:pPr/>
              <a:t>06.10.2022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CEDD1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>
                <a:solidFill>
                  <a:srgbClr val="ECEDD1"/>
                </a:solidFill>
              </a:rPr>
              <a:pPr/>
              <a:t>‹#›</a:t>
            </a:fld>
            <a:endParaRPr lang="ru-RU">
              <a:solidFill>
                <a:srgbClr val="ECE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06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06.10.2022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367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06.10.2022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11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06.10.2022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06.10.2022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9208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06.10.2022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25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06.10.2022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06.10.2022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225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06.10.2022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98174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06.10.2022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2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06.10.2022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162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E8E51ED-ADAE-4DBC-9DC9-9383C12CA1D7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E8E51ED-ADAE-4DBC-9DC9-9383C12CA1D7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06.10.2022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23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38600"/>
            <a:ext cx="8083624" cy="1828800"/>
          </a:xfrm>
        </p:spPr>
        <p:txBody>
          <a:bodyPr>
            <a:normAutofit/>
          </a:bodyPr>
          <a:lstStyle/>
          <a:p>
            <a:pPr algn="r"/>
            <a:r>
              <a:rPr lang="ru-RU" sz="54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Международные отношения в 1930-е гг.</a:t>
            </a:r>
            <a:endParaRPr lang="ru-RU" sz="54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Всемирная история. 9 класс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-1640" y="6058069"/>
            <a:ext cx="2267744" cy="685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F543F"/>
              </a:buClr>
            </a:pP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4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Агрессивная политика фашистских держав в 1936-1939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1" y="1628800"/>
            <a:ext cx="4140459" cy="4536503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ноябре 1937 г. на секретном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совеща-нии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армейским руководством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А.Гит-лер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изложил план агрессивных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дейст-вий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Европе. Первыми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жертвами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Гер-мании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должны были стать Австрия 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Чехословакия. 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феврале 1938 г.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нацис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-ты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усилили давление на Австрию,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ребовав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изменить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австрийского правительства и поставить во главе его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национал-социалиста. Был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также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пос-тавлен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об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аншлюсе.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Австрийс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-кие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 назначили на 13 марта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рефе-рендум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этой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проблеме. Однако 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марта 1938 г. вермахт занял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Австрию. А. Гитлера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триумфально встретило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населе-ние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Вены 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Линца.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6402814"/>
            <a:ext cx="1807226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Европа в 1930-е гг.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" t="6374" r="15303" b="27899"/>
          <a:stretch/>
        </p:blipFill>
        <p:spPr bwMode="auto">
          <a:xfrm>
            <a:off x="4350462" y="1628800"/>
            <a:ext cx="4699430" cy="511256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6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Агрессивная политика фашистских держав в 1936-1939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5589240"/>
            <a:ext cx="8985237" cy="1152129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Было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объявлено об аншлюсе (присоединении) Австрии к Германии в качестве 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провин-ции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Остмарк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Новый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рейх (государство) получил официальное название «Великая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ния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На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референдуме в апреле 1938 г. под давлением нацистов более 99% австрийцев одобрили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аншлюс.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597" y="3111814"/>
            <a:ext cx="2653162" cy="830997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Гитлер сообщает депутатам </a:t>
            </a: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Рейхстага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присоединении </a:t>
            </a: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Австрии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28800"/>
            <a:ext cx="5621089" cy="379702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33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Агрессивная политика фашистских держав в 1936-1939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5589240"/>
            <a:ext cx="8985237" cy="1152129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Следующим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объектом агрессивных устремлений Германии стала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Чехословакия. Для её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расчленения фашисты использовали националистическое движение немцев 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Судетской области. Оно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добивалось автономии, а потом и отделения Судет от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Чехословакии. Терри-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ториальные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претензии к Чехословакии выдвинули также Польша 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Венгрия.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5157192"/>
            <a:ext cx="2055306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 Чехословакии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" t="51578" r="1751" b="1988"/>
          <a:stretch/>
        </p:blipFill>
        <p:spPr bwMode="auto">
          <a:xfrm>
            <a:off x="576567" y="1844824"/>
            <a:ext cx="8173964" cy="32029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Агрессивная политика фашистских держав в 1936-1939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5085184"/>
            <a:ext cx="8985237" cy="1656185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Западные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державы, особенно Англия, в 1930-х гг. проводили политику «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умиротворения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агрессора, то есть постоянно шли на уступки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Германии. Премьер-министр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Великобрита-нии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Н.Чемберлен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1938 г. неоднократно посещал 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Германию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встречался с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А.Гитлером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Он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принципе согласился с основными требованиями Гитлера в отношении 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Чехосло-вакии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Франция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также уступила давлению Германии и согласилась на созыв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-родной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конференции по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Чехословакии.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2995472"/>
            <a:ext cx="3271857" cy="584775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Встреча А.Гитлера и </a:t>
            </a:r>
            <a:r>
              <a:rPr lang="ru-RU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Н.Чемберлена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сентября 1938 г.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34552"/>
            <a:ext cx="4423567" cy="3306616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0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Агрессивная политика фашистских держав в 1936-1939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5805264"/>
            <a:ext cx="8985237" cy="936104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 конференция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состоялась 29-30 сентября 1938 г. 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Мюнхене. А.Гитлер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Б.Муссолини,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Н.Чемберлен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Э.Даладье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решили судьбу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Чехословакии. СССР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это время готов был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ока-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зать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военную помощь Чехословакии, но просьбы об  этом от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неё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последовало.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3399677"/>
            <a:ext cx="2453236" cy="584775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Конференция в Мюнхене.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Сентябрь 1938 г.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0807"/>
            <a:ext cx="5799931" cy="3982514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43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Агрессивная политика фашистских держав в 1936-1939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5085184"/>
            <a:ext cx="8985237" cy="1656185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Мюнхенскому соглашению Судетская область отторгалась от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Чехословакии. 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начале октября германские войска заняли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Судеты. Польша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получила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Тешинскую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область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Чехо-словакии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Потеря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Судетской области имела катастрофические последствия для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Чехосло-вакии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поскольку она была основным экономическим районом страны с богатыми 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при-родными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запасами, развитой оборонной промышленностью и сильной системой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воен-ных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укреплений.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9262" y="4653136"/>
            <a:ext cx="2055306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 Чехословакии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" t="51578" r="1751" b="1988"/>
          <a:stretch/>
        </p:blipFill>
        <p:spPr bwMode="auto">
          <a:xfrm>
            <a:off x="1031567" y="1655465"/>
            <a:ext cx="7350696" cy="288032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05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Агрессивная политика фашистских держав в 1936-1939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5229200"/>
            <a:ext cx="8985237" cy="1512168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Мюнхенское соглашение явилось кульминацией политики «умиротворения»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западных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 и стало важнейшим событием на пути подготовки и развязывания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Второй миро-вой войны. А.Гитлер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сумел  путем угроз и шантажа вынудить Англию и Францию пойти на 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уступки и по существу обмануть их руководителей, которых он презрительно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называл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«червяками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3071362"/>
            <a:ext cx="2433295" cy="584775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Советский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плакат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1938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«Мюнхенском сговоре»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382" y="1642315"/>
            <a:ext cx="4478530" cy="344287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31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Агрессивная политика фашистских держав в 1936-1939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5517232"/>
            <a:ext cx="8985237" cy="1224136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слепо верил в обещания А.Гитлера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Н.Чемберлен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который заявил, прибыв из Мюнхена в Англию: «Друзья мои, я привез вам мир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Однако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прозорливый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поли-тик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У.Черчилль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сказал в парламенте: «Мы потерпели полное и сокрушительное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пора-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жение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3848" y="1589866"/>
            <a:ext cx="1864101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Невилл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Чемберлен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t="1548" r="2942" b="1913"/>
          <a:stretch/>
        </p:blipFill>
        <p:spPr bwMode="auto">
          <a:xfrm>
            <a:off x="179513" y="1574729"/>
            <a:ext cx="2880320" cy="383560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93779"/>
            <a:ext cx="2787083" cy="385732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30907" y="5071777"/>
            <a:ext cx="1770228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Уинстон Черчилль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502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Агрессивная политика фашистских держав в 1936-1939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5517232"/>
            <a:ext cx="8985237" cy="1224137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Мюнхенское соглашение стало для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А.Гитлера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лишь средством для полной ликвидации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чехословацкого государства. 15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марта 1939 г. вермахт занял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Прагу. Часть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Чехословакии под названием «протекторат Богемия и Моравия» была 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присоединена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Германии.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Сло-вакия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оставалась марионеточным государством, полностью зависевшим от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Германии.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1456" y="5030380"/>
            <a:ext cx="2055306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 Чехословакии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" t="51578" r="1751" b="1988"/>
          <a:stretch/>
        </p:blipFill>
        <p:spPr bwMode="auto">
          <a:xfrm>
            <a:off x="670251" y="1772816"/>
            <a:ext cx="8017715" cy="314168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1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Агрессивная политика фашистских держав в 1936-1939 гг.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1" y="5373216"/>
            <a:ext cx="8924862" cy="1296144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Лишь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этого западные державы стали отходить от политики «умиротворения» А.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Гитлера. Но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продолжал свои агрессивные действия 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Европе. 21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марта 1939 г.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ния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потребовала  от Польши передать г. Данциг и 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ликвидировать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«польский коридор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22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марта вермахт вступил в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Клайпедскую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Мемельскую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область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Литвы.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240037"/>
            <a:ext cx="2025876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«Польский коридор»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5504483" cy="356102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36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1556792"/>
            <a:ext cx="8153400" cy="4251176"/>
          </a:xfrm>
        </p:spPr>
        <p:txBody>
          <a:bodyPr/>
          <a:lstStyle/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ru-RU" dirty="0" smtClean="0"/>
              <a:t>Кризис и крах Версальско-Вашингтонской системы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ru-RU" dirty="0"/>
              <a:t>Агрессивная политика фашистских держав в 1936-1939 гг</a:t>
            </a:r>
            <a:r>
              <a:rPr lang="ru-RU" dirty="0" smtClean="0"/>
              <a:t>.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ru-RU" dirty="0"/>
              <a:t>Проблема создания системы коллективной безопасности в Европе. Советско-германский договор о </a:t>
            </a:r>
            <a:r>
              <a:rPr lang="ru-RU" dirty="0" smtClean="0"/>
              <a:t>ненападении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5053" y="350938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д/з </a:t>
            </a:r>
            <a:r>
              <a:rPr lang="ru-RU" b="1" dirty="0" smtClean="0">
                <a:solidFill>
                  <a:srgbClr val="C00000"/>
                </a:solidFill>
                <a:latin typeface="Sylfaen"/>
              </a:rPr>
              <a:t>§ 6,  </a:t>
            </a:r>
            <a:r>
              <a:rPr lang="ru-RU" b="1" dirty="0" err="1" smtClean="0">
                <a:solidFill>
                  <a:srgbClr val="C00000"/>
                </a:solidFill>
                <a:latin typeface="Sylfaen"/>
              </a:rPr>
              <a:t>стр</a:t>
            </a:r>
            <a:r>
              <a:rPr lang="ru-RU" b="1" dirty="0" smtClean="0">
                <a:solidFill>
                  <a:srgbClr val="C00000"/>
                </a:solidFill>
                <a:latin typeface="Sylfaen"/>
              </a:rPr>
              <a:t> 36, </a:t>
            </a:r>
            <a:r>
              <a:rPr lang="ru-RU" b="1" dirty="0" smtClean="0">
                <a:solidFill>
                  <a:srgbClr val="C00000"/>
                </a:solidFill>
                <a:latin typeface="Sylfaen"/>
              </a:rPr>
              <a:t>вопросы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Sylfaen"/>
              </a:rPr>
              <a:t>Выполнить задание по </a:t>
            </a:r>
            <a:r>
              <a:rPr lang="en-US" b="1" dirty="0" smtClean="0">
                <a:solidFill>
                  <a:srgbClr val="C00000"/>
                </a:solidFill>
                <a:latin typeface="Sylfaen"/>
              </a:rPr>
              <a:t>QR </a:t>
            </a:r>
            <a:r>
              <a:rPr lang="ru-RU" b="1" dirty="0" smtClean="0">
                <a:solidFill>
                  <a:srgbClr val="C00000"/>
                </a:solidFill>
                <a:latin typeface="Sylfaen"/>
              </a:rPr>
              <a:t>– коду </a:t>
            </a:r>
            <a:r>
              <a:rPr lang="ru-RU" b="1" dirty="0" smtClean="0">
                <a:solidFill>
                  <a:srgbClr val="C00000"/>
                </a:solidFill>
                <a:latin typeface="Sylfaen"/>
              </a:rPr>
              <a:t> </a:t>
            </a:r>
            <a:endParaRPr lang="ru-RU" b="1" dirty="0" smtClean="0">
              <a:solidFill>
                <a:srgbClr val="C00000"/>
              </a:solidFill>
              <a:latin typeface="Sylfaen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Sylfaen"/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981" y="188640"/>
            <a:ext cx="648072" cy="813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80" y="4797152"/>
            <a:ext cx="1023764" cy="10237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8144" y="5014917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Творческое задание. Составить комикс по </a:t>
            </a:r>
            <a:r>
              <a:rPr lang="ru-RU" dirty="0" smtClean="0">
                <a:solidFill>
                  <a:srgbClr val="002060"/>
                </a:solidFill>
              </a:rPr>
              <a:t>теме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Или ментальную карту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947"/>
            <a:ext cx="1196752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qrcoder.ru/code/?https%3A%2F%2Fwww.mindmeister.com%2Fru%2F1435557347%3Ft%3DLvPhNeY8wI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588" y="5162314"/>
            <a:ext cx="1285900" cy="12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0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Агрессивная политика фашистских держав в 1936-1939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1" y="1628801"/>
            <a:ext cx="4140459" cy="2556284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Италия оккупировала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Алба-нию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22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мая 1939 г. Германия и Италия заключили договор о взаимной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-щи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известный в истории как «Стальной пакт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Стороны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обязывались оказывать в случае войны всестороннюю военную и 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экономическую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 друг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другу. Германия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уступала Италии Южный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-роль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1760" y="6402814"/>
            <a:ext cx="1807226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Европа в 1930-е гг.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" t="6374" r="15303" b="27899"/>
          <a:stretch/>
        </p:blipFill>
        <p:spPr bwMode="auto">
          <a:xfrm>
            <a:off x="4350462" y="1628800"/>
            <a:ext cx="4699430" cy="511256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34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создания системы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коллектив-ной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 в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1" y="4293096"/>
            <a:ext cx="8924862" cy="2376264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Агрессивный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 фашистских государств вынудил часть политических кругов 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западных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держав, особенно Франции, искать пути сближения с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СССР. 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ноябре 1932 г. между СССР и Францией был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заключён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 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ненападении. Он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содержал обязательства не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вме-шиваться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внутренние дела друг друга и не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воевать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 собой ни при каких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обстоя-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тельствах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1933 г. по инициативе Франции начались переговоры о заключении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согла-шения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взаимной помощи между СССР 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Францией. 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этом же году были установлены дипломатические отношения между СССР и США, а также подписана конвенция об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-делении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агрессора между СССР и рядом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европейских стран.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2702000"/>
            <a:ext cx="4511043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Французская миссия на маневрах Красной армии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799"/>
            <a:ext cx="4084687" cy="248495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6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создания системы коллектив-ной безопасности в Европе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1" y="1628801"/>
            <a:ext cx="4915195" cy="2556284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Ведя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борьбу за создание системы коллективной безопасности в Европе, СССР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предложил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Фран-ции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заключить договор о взаимной помощи с участием других европейских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государств. Был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выработан проект Восточного пакта, который мог бы создать систему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коллективной безо-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пасности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Европе. Однако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Германия, Польша и некоторые другие страны отказались от участия 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Восточном пакте.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6402814"/>
            <a:ext cx="2363339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Восточного пакта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9" t="2577" r="2230" b="15908"/>
          <a:stretch/>
        </p:blipFill>
        <p:spPr bwMode="auto">
          <a:xfrm>
            <a:off x="5137281" y="1628800"/>
            <a:ext cx="3905739" cy="511256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05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создания системы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коллектив-ной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 в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5517232"/>
            <a:ext cx="8924862" cy="1224136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Сближение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 и Франции способствовало вступлению Советского Союза в Лигу На-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ций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1934 г. и подписанию 2 мая 1935 г. в Париже договора о взаимной помощи между СССР 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Францией. В нём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было зафиксировано намерение сторон добиваться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заключе-ния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европейского соглашения по вопросам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3096606"/>
            <a:ext cx="2991011" cy="830997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Подписание франко-советского </a:t>
            </a: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договора о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взаимной помощи. </a:t>
            </a: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Париж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1935 г.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53952"/>
            <a:ext cx="5488217" cy="371630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8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создания системы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коллектив-ной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 в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5805264"/>
            <a:ext cx="8924862" cy="936104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Вслед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этим 16 мая 1935 г. состоялось подписание договора о взаимопомощи между СССР 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Чехословакией. В нём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содержалась оговорка о том, что СССР обязывается оказать помощь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Чехословакии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если Франция также окажет ей свою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поддержку.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3265198"/>
            <a:ext cx="3517969" cy="830997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Подписание советско-чехословацкого </a:t>
            </a: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договора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взаимной помощи. </a:t>
            </a: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Москва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1935 г.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567" y="1772816"/>
            <a:ext cx="5257940" cy="38157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65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создания системы коллектив-ной безопасности в Европе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8527" y="1609775"/>
            <a:ext cx="4140459" cy="4699545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договоры сыграли свою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положи-тельную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 в сдерживании агрессии, однако были обесценены Мюнхенским соглашением западных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держав.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Собы-тия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весной 1939 г. в Европе показали всю несостоятельность политики «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уми-ротворения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западных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стран. После этого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Англия и Франция попытались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создать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систему договоров, которые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сдерживали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 агрессивный курс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Гер-мании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Италии. Они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заявили о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-ном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военном союзе в случае нападения третьей державы, а также дали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гаран-тии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защиты Голландии, Швейцарии и Бельгии в случае агрессии против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них. Вскоре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такие же гарантии были даны Польше, Румынии, Греции 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Турции.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6402814"/>
            <a:ext cx="1807226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Европа в 1930-е гг.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" t="6374" r="15303" b="27899"/>
          <a:stretch/>
        </p:blipFill>
        <p:spPr bwMode="auto">
          <a:xfrm>
            <a:off x="4350462" y="1628800"/>
            <a:ext cx="4699430" cy="511256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3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создания системы коллектив-ной безопасности в Европе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8528" y="1609775"/>
            <a:ext cx="3504318" cy="2323281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тем в Лондоне в это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вре-мя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происходили тайные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англо-германские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контакты, в ходе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торых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была предпринята попытка достичь компромисса между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Анг-лией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Германией. Однако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реальным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результатам эти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кон-такты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привели.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6402814"/>
            <a:ext cx="1531125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Лондон. 1939 г.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32" y="1628800"/>
            <a:ext cx="5252076" cy="511256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16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создания системы коллектив-ной безопасности в Европе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4725144"/>
            <a:ext cx="8985237" cy="2016225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этих условиях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проявил готовность сотрудничать с Англией и Францией в борьбе против фашистской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агрессии. Он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предложил заключить Тройственный пакт о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взаимопо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-мощи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СССР,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Англией и Францией, подписать военную конвенцию между странами 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предоставить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гарантии независимости всем государствам, граничащим с СССР от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тийского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Чёрного моря. Западные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державы после обсуждения советских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предложе-ний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дали согласие на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Тройственного пакта о взаимопомощи лишь в конце мая 1939 г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2961189"/>
            <a:ext cx="1518685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Москва. 1939 г.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159"/>
          <a:stretch/>
        </p:blipFill>
        <p:spPr bwMode="auto">
          <a:xfrm>
            <a:off x="2267744" y="1663849"/>
            <a:ext cx="6474668" cy="2933234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85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создания системы коллектив-ной безопасности в Европе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4509120"/>
            <a:ext cx="8985237" cy="2232249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июле 1939 г. СССР предложил начать в Москве переговоры военных делегаций трех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держав. Англия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Франция затягивали направление военных миссий в Москву, поэтому переговоры начались только 12 августа 1939 г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них выяснилось, что глава английской делегации не имел полномочий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подписывать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соглашение с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СССР. На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переговорах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настаивал на том, чтобы Англия и Франция выставили достаточное количество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воору-жённых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 для отпора фашистской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агрессии. Особенно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трудной оказалась проблема пропуска советских войск через территорию Польши и Румынии, которые не соглашались на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2658962"/>
            <a:ext cx="2836097" cy="830997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Прибытие англо-французской </a:t>
            </a: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военной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делегации в Москву. </a:t>
            </a: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 г.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077" y="1639803"/>
            <a:ext cx="3566020" cy="286931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6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Советско-германский договор о ненападении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4509120"/>
            <a:ext cx="8985237" cy="2232249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Ввиду неопределённости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позиции Англии и Франции на переговорах в Москве СССР не исключал возможности переговоров с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Германией. 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июне 1939 г. активизировались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ветско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-германские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контакты, которые были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нацелены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то, чтобы возобновить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эконо-мическое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политическое сотрудничество СССР 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Германии. 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августе эти контакты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должались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результате стороны пришли к общему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мнению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том, что между СССР и Германией необходимо заключить экономическое 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соглашение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пакт 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ненападении. Советское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правительство выразило желание подписать также секретный протокол о разграничении сфер интересов между Германией 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720960"/>
            <a:ext cx="3732367" cy="584775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Совместный советско-германский парад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Бресте. 1939 г.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3994421" cy="2769096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26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4176464" cy="4495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/>
              <a:t>Очаги войны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/>
              <a:t>Политика «умиротворения агрессора»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/>
              <a:t>Система коллективной безопасности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/>
              <a:t>Аншлюс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/>
              <a:t>Антикоминтерновский пакт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/>
              <a:t>Мюнхенский договор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400" b="1" dirty="0" smtClean="0"/>
          </a:p>
          <a:p>
            <a:pPr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60208" y="1628800"/>
            <a:ext cx="4104456" cy="37856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err="1" smtClean="0"/>
              <a:t>Н.Чемберлен</a:t>
            </a:r>
            <a:endParaRPr lang="ru-RU" sz="2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/>
              <a:t>Э. Даладье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/>
              <a:t>1933 г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/>
              <a:t>1936-1937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/>
              <a:t>Сентябрь 1938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/>
              <a:t>1938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/>
              <a:t>22 мая 1939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/>
              <a:t>23 августа 1939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9239"/>
            <a:ext cx="1102624" cy="13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1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Советско-германский договор о ненападении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5229200"/>
            <a:ext cx="8985237" cy="1512169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того как И.Сталин и А.Гитлер обменялись личными посланиями, в Москву прибыл министр иностранных дел Германии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И.Риббентроп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тот же день, 23 августа 1939 г., был подписан советско-германский договор 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ненападении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вошедший в историю под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назва-нием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«пакт Молотова-Риббентропа», 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секретный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дополнительный протокол к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нему. Срок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действия договора составлял 10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1628800"/>
            <a:ext cx="1350498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В.М.Молотов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664296" cy="349022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8" t="3125" r="5384" b="9375"/>
          <a:stretch/>
        </p:blipFill>
        <p:spPr bwMode="auto">
          <a:xfrm>
            <a:off x="5940152" y="1648222"/>
            <a:ext cx="2752709" cy="349022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03044" y="4805099"/>
            <a:ext cx="1417376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И.Риббентроп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922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Советско-германский договор о ненападении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6609" y="1559074"/>
            <a:ext cx="4068452" cy="2373982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протоколу в советскую зону интересов входили Финляндия,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Эсто-ния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Латвия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Бессарабия. 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Польше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стороны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определили границу своих сфер интересов по рекам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Нарев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Висла –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Сан. Советский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Союз и Германия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чали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широкомасштабное торговое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рудничество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6166097"/>
            <a:ext cx="3165610" cy="584775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Планируемое разделение Европы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пакту Молотова-Риббентропа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"/>
          <a:stretch/>
        </p:blipFill>
        <p:spPr>
          <a:xfrm>
            <a:off x="4355976" y="1556792"/>
            <a:ext cx="4743452" cy="519408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702" y="4869160"/>
            <a:ext cx="237172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1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Очаги войны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858053"/>
              </p:ext>
            </p:extLst>
          </p:nvPr>
        </p:nvGraphicFramePr>
        <p:xfrm>
          <a:off x="395536" y="1808649"/>
          <a:ext cx="7848872" cy="3450292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924436"/>
                <a:gridCol w="3924436"/>
              </a:tblGrid>
              <a:tr h="862573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</a:rPr>
                        <a:t>Страна </a:t>
                      </a:r>
                      <a:endParaRPr lang="ru-RU" sz="4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</a:rPr>
                        <a:t>События </a:t>
                      </a:r>
                      <a:endParaRPr lang="ru-RU" sz="4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25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25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25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675" y="261231"/>
            <a:ext cx="962325" cy="10206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25" y="200055"/>
            <a:ext cx="1524000" cy="114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55820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Вывод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16773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Кризис и крах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Версальско-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Вашинг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тонской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5301208"/>
            <a:ext cx="8985237" cy="1440161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начале 1930-х гг. в связи с мировым экономическим кризисом западные державы вы-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нуждены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были согласиться с отменой выплаты репараций со стороны Германии, что являлось ревизией условий Версальского мирного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договора. 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1932 г. на конференции по разоружению в Женеве Германия добилась признания принципа «равенства в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вооруже-ниях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что открыло для нее возможность пересмотра военных ограничений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Версаля.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094237"/>
            <a:ext cx="3765710" cy="584775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Женева. Конференция по разоружению.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1932 г.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1706" r="1333" b="2604"/>
          <a:stretch/>
        </p:blipFill>
        <p:spPr bwMode="auto">
          <a:xfrm>
            <a:off x="4150738" y="1628800"/>
            <a:ext cx="4815055" cy="35156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0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Кризис и крах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Версальско-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Вашинг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тонской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5517232"/>
            <a:ext cx="8985237" cy="1224137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приходом НСДАП к власти Германия взяла курс на полный пересмотр и ликвидацию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Версальской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 и расширение собственного «жизненного пространства» за счет других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стран. 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октябре 1933 г. фашистская Германия вышла из Лиги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Наций. Она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стала увеличивать армию и готовиться к проведению агрессивных акций 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8602" y="5085184"/>
            <a:ext cx="5373779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Германия. Парад личной гвардии фюрера. 30 января 1933 г.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06811"/>
            <a:ext cx="6035656" cy="33972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80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Кризис и крах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Версальско-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Вашинг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тонской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1" y="1628800"/>
            <a:ext cx="4140459" cy="4536503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1935 г. Германия в результате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плебис-цита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вернула себе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Саарскую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область. Тогда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 в Германии была введена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всеобщая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воинская повинность 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про-ведено  реформирование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вер-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махта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Военно-морское соглашение Гер-мании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Англией в июне 1935 г. давало возможность  фашистам увеличить мощь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флота. 7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марта 1936 г. вермахт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нял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Рейнскую демилитаризованную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-ну. Таким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образом, в 1935-1936 гг.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Гер-мании удалось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существу добиться фактической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отмены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Версаль-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ского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мирного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создать 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ропе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очаг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военной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опасности и новой мировой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6402814"/>
            <a:ext cx="1807226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Европа в 1930-е гг.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" t="6374" r="15303" b="27899"/>
          <a:stretch/>
        </p:blipFill>
        <p:spPr bwMode="auto">
          <a:xfrm>
            <a:off x="4350462" y="1628800"/>
            <a:ext cx="4699430" cy="511256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32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Кризис и крах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Версальско-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Вашинг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тонской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6021288"/>
            <a:ext cx="8985237" cy="720081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Фашистская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Италия также стремилась реализовать свои захватнические планы и осенью 1935 г. развязала агрессию против Абиссинии (Эфиопии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243" y="3446199"/>
            <a:ext cx="2994859" cy="584775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Война Италии против Эфиопии.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1935-1936 гг.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9" t="6221" r="28507" b="14659"/>
          <a:stretch/>
        </p:blipFill>
        <p:spPr bwMode="auto">
          <a:xfrm>
            <a:off x="3631811" y="1628800"/>
            <a:ext cx="5172075" cy="42195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92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Агрессивная политика фашистских держав в 1936-1939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550136"/>
            <a:ext cx="5040560" cy="5263239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эти годы оформился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военно-политический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союз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трёх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основных агрессивных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 – Германии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Италии 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Японии. В октябре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 г. состоялось подписание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соглашения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сотрудни-честве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 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Германией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Италией. Они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догово-рились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разграничении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сфер влияния на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Балка-нах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Дунайском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бассейне, а также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согласовали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свои действия в войне против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Испанской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-лики. Германия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признала захват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Эфиопии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Ита-лией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25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ноября 1936 г. Германия и Япония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зак-лючили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Антикоминтерновский пакт. Они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обяза-лись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вести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совместную борьбу против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Коминтер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-на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секретном приложении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пакту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договори-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лись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том, что в случае войны одной из сторон с СССР другая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будет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создавать благоприятные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ловия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ведения войны.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ноябре 1937 г. к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пак-ту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присоединилась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Италия. Политический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союз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трёх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агрессивных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получил название «оси  (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треугольника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Берлин-Рим-Токио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6889" y="5485953"/>
            <a:ext cx="2386872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«Ось Берлин-Рим-Токио»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13828397"/>
              </p:ext>
            </p:extLst>
          </p:nvPr>
        </p:nvGraphicFramePr>
        <p:xfrm>
          <a:off x="5148064" y="1986396"/>
          <a:ext cx="38884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Прямая со стрелкой 7"/>
          <p:cNvCxnSpPr/>
          <p:nvPr/>
        </p:nvCxnSpPr>
        <p:spPr>
          <a:xfrm flipV="1">
            <a:off x="5436096" y="3356992"/>
            <a:ext cx="1080120" cy="1012219"/>
          </a:xfrm>
          <a:prstGeom prst="straightConnector1">
            <a:avLst/>
          </a:prstGeom>
          <a:ln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Блок-схема: процесс 5"/>
          <p:cNvSpPr/>
          <p:nvPr/>
        </p:nvSpPr>
        <p:spPr>
          <a:xfrm rot="19006452">
            <a:off x="4888641" y="3573016"/>
            <a:ext cx="1656184" cy="432048"/>
          </a:xfrm>
          <a:prstGeom prst="flowChartProcess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Октябрь 1936 г.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7164288" y="3356992"/>
            <a:ext cx="1166040" cy="1027498"/>
          </a:xfrm>
          <a:prstGeom prst="straightConnector1">
            <a:avLst/>
          </a:prstGeom>
          <a:ln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Блок-схема: процесс 9"/>
          <p:cNvSpPr/>
          <p:nvPr/>
        </p:nvSpPr>
        <p:spPr>
          <a:xfrm rot="2436765">
            <a:off x="7116988" y="3573016"/>
            <a:ext cx="1540946" cy="432048"/>
          </a:xfrm>
          <a:prstGeom prst="flowChartProcess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Ноябрь 1936 г.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5975228" y="3789040"/>
            <a:ext cx="1655257" cy="580171"/>
          </a:xfrm>
          <a:prstGeom prst="straightConnector1">
            <a:avLst/>
          </a:prstGeom>
          <a:ln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Блок-схема: процесс 10"/>
          <p:cNvSpPr/>
          <p:nvPr/>
        </p:nvSpPr>
        <p:spPr>
          <a:xfrm rot="20534708">
            <a:off x="5833995" y="3701910"/>
            <a:ext cx="1652474" cy="432048"/>
          </a:xfrm>
          <a:prstGeom prst="flowChartProcess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Ноябрь 1937 г.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5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бычная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3007</TotalTime>
  <Words>2136</Words>
  <Application>Microsoft Office PowerPoint</Application>
  <PresentationFormat>Экран (4:3)</PresentationFormat>
  <Paragraphs>135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Обычная</vt:lpstr>
      <vt:lpstr>1_Обычная</vt:lpstr>
      <vt:lpstr>Международные отношения в 1930-е гг.</vt:lpstr>
      <vt:lpstr>План</vt:lpstr>
      <vt:lpstr>Презентация PowerPoint</vt:lpstr>
      <vt:lpstr>Очаги войны</vt:lpstr>
      <vt:lpstr>Кризис и крах Версальско-Вашинг-тонской системы</vt:lpstr>
      <vt:lpstr>Кризис и крах Версальско-Вашинг-тонской системы</vt:lpstr>
      <vt:lpstr>Кризис и крах Версальско-Вашинг-тонской системы</vt:lpstr>
      <vt:lpstr>Кризис и крах Версальско-Вашинг-тонской системы</vt:lpstr>
      <vt:lpstr>Агрессивная политика фашистских держав в 1936-1939 гг.</vt:lpstr>
      <vt:lpstr>Агрессивная политика фашистских держав в 1936-1939 гг.</vt:lpstr>
      <vt:lpstr>Агрессивная политика фашистских держав в 1936-1939 гг.</vt:lpstr>
      <vt:lpstr>Агрессивная политика фашистских держав в 1936-1939 гг.</vt:lpstr>
      <vt:lpstr>Агрессивная политика фашистских держав в 1936-1939 гг.</vt:lpstr>
      <vt:lpstr>Агрессивная политика фашистских держав в 1936-1939 гг.</vt:lpstr>
      <vt:lpstr>Агрессивная политика фашистских держав в 1936-1939 гг.</vt:lpstr>
      <vt:lpstr>Агрессивная политика фашистских держав в 1936-1939 гг.</vt:lpstr>
      <vt:lpstr>Агрессивная политика фашистских держав в 1936-1939 гг.</vt:lpstr>
      <vt:lpstr>Агрессивная политика фашистских держав в 1936-1939 гг.</vt:lpstr>
      <vt:lpstr>Агрессивная политика фашистских держав в 1936-1939 гг.</vt:lpstr>
      <vt:lpstr>Агрессивная политика фашистских держав в 1936-1939 гг.</vt:lpstr>
      <vt:lpstr>Проблема создания системы коллектив-ной безопасности в Европе</vt:lpstr>
      <vt:lpstr>Проблема создания системы коллектив-ной безопасности в Европе</vt:lpstr>
      <vt:lpstr>Проблема создания системы коллектив-ной безопасности в Европе</vt:lpstr>
      <vt:lpstr>Проблема создания системы коллектив-ной безопасности в Европе</vt:lpstr>
      <vt:lpstr>Проблема создания системы коллектив-ной безопасности в Европе</vt:lpstr>
      <vt:lpstr>Проблема создания системы коллектив-ной безопасности в Европе</vt:lpstr>
      <vt:lpstr>Проблема создания системы коллектив-ной безопасности в Европе</vt:lpstr>
      <vt:lpstr>Проблема создания системы коллектив-ной безопасности в Европе</vt:lpstr>
      <vt:lpstr>Советско-германский договор о ненападении</vt:lpstr>
      <vt:lpstr>Советско-германский договор о ненападении</vt:lpstr>
      <vt:lpstr>Советско-германский договор о ненападении</vt:lpstr>
    </vt:vector>
  </TitlesOfParts>
  <Company>Лицей ивацевичского района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Международные отношения в 1930-е гг.</dc:title>
  <dc:subject>Международные отношения в 1930-е гг.</dc:subject>
  <dc:creator>Ситник П.В.;алланик</dc:creator>
  <dc:description>Презентация</dc:description>
  <cp:lastModifiedBy>Ала</cp:lastModifiedBy>
  <cp:revision>195</cp:revision>
  <dcterms:created xsi:type="dcterms:W3CDTF">2014-07-01T14:21:59Z</dcterms:created>
  <dcterms:modified xsi:type="dcterms:W3CDTF">2022-10-06T06:50:12Z</dcterms:modified>
  <cp:category>Всемирная история. 10 класс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23.09.2014</vt:lpwstr>
  </property>
</Properties>
</file>