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6" r:id="rId8"/>
    <p:sldId id="261" r:id="rId9"/>
    <p:sldId id="262" r:id="rId10"/>
    <p:sldId id="269" r:id="rId11"/>
    <p:sldId id="270" r:id="rId12"/>
    <p:sldId id="271" r:id="rId13"/>
    <p:sldId id="263" r:id="rId14"/>
    <p:sldId id="272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64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4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6985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04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798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43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0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6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5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0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8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108" y="183558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b="1" dirty="0" err="1"/>
              <a:t>Социально-экономическое</a:t>
            </a:r>
            <a:r>
              <a:rPr b="1" dirty="0"/>
              <a:t> </a:t>
            </a:r>
            <a:r>
              <a:rPr b="1" dirty="0" err="1"/>
              <a:t>развитие</a:t>
            </a:r>
            <a:r>
              <a:rPr b="1" dirty="0"/>
              <a:t> </a:t>
            </a:r>
            <a:r>
              <a:rPr b="1" dirty="0" err="1"/>
              <a:t>Республики</a:t>
            </a:r>
            <a:r>
              <a:rPr b="1" dirty="0"/>
              <a:t> </a:t>
            </a:r>
            <a:r>
              <a:rPr b="1" dirty="0" err="1"/>
              <a:t>Беларусь</a:t>
            </a:r>
            <a:endParaRPr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4128655"/>
            <a:ext cx="3580822" cy="212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9" y="692729"/>
            <a:ext cx="3771801" cy="2789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38" y="692729"/>
            <a:ext cx="3772489" cy="2789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28" y="3988005"/>
            <a:ext cx="4292720" cy="2770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038" y="3888920"/>
            <a:ext cx="4043495" cy="2969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1891" y="0"/>
            <a:ext cx="373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Белорусские бренды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07" y="154852"/>
            <a:ext cx="4203169" cy="3040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55" y="302633"/>
            <a:ext cx="2090448" cy="3222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900" y="4211782"/>
            <a:ext cx="3325957" cy="2199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9" y="3514536"/>
            <a:ext cx="3343464" cy="33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1" y="555336"/>
            <a:ext cx="3840451" cy="2793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957" y="4114517"/>
            <a:ext cx="2712955" cy="2249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973" y="4008583"/>
            <a:ext cx="3236065" cy="23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55" y="226946"/>
            <a:ext cx="7352145" cy="1280890"/>
          </a:xfrm>
        </p:spPr>
        <p:txBody>
          <a:bodyPr>
            <a:noAutofit/>
          </a:bodyPr>
          <a:lstStyle/>
          <a:p>
            <a:pPr algn="ctr"/>
            <a:r>
              <a:rPr sz="3200" b="1" dirty="0" err="1">
                <a:solidFill>
                  <a:srgbClr val="C00000"/>
                </a:solidFill>
              </a:rPr>
              <a:t>Инвестиции</a:t>
            </a:r>
            <a:r>
              <a:rPr sz="3200" b="1" dirty="0">
                <a:solidFill>
                  <a:srgbClr val="C00000"/>
                </a:solidFill>
              </a:rPr>
              <a:t> и </a:t>
            </a:r>
            <a:r>
              <a:rPr sz="3200" b="1" dirty="0" err="1">
                <a:solidFill>
                  <a:srgbClr val="C00000"/>
                </a:solidFill>
              </a:rPr>
              <a:t>новые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технологии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091" y="999836"/>
            <a:ext cx="8294253" cy="3777622"/>
          </a:xfrm>
        </p:spPr>
        <p:txBody>
          <a:bodyPr>
            <a:normAutofit/>
          </a:bodyPr>
          <a:lstStyle/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Парк</a:t>
            </a:r>
            <a:r>
              <a:rPr sz="2800" b="1" dirty="0">
                <a:solidFill>
                  <a:schemeClr val="tx1"/>
                </a:solidFill>
              </a:rPr>
              <a:t> '</a:t>
            </a:r>
            <a:r>
              <a:rPr sz="2800" b="1" dirty="0" err="1">
                <a:solidFill>
                  <a:schemeClr val="tx1"/>
                </a:solidFill>
              </a:rPr>
              <a:t>Великий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камень</a:t>
            </a:r>
            <a:r>
              <a:rPr sz="2800" b="1" dirty="0">
                <a:solidFill>
                  <a:schemeClr val="tx1"/>
                </a:solidFill>
              </a:rPr>
              <a:t>' – </a:t>
            </a:r>
            <a:r>
              <a:rPr sz="2800" b="1" dirty="0" err="1">
                <a:solidFill>
                  <a:schemeClr val="tx1"/>
                </a:solidFill>
              </a:rPr>
              <a:t>привлечение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инвестиций</a:t>
            </a:r>
            <a:endParaRPr sz="2800" b="1" dirty="0">
              <a:solidFill>
                <a:schemeClr val="tx1"/>
              </a:solidFill>
            </a:endParaRPr>
          </a:p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Льготы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для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бизнеса</a:t>
            </a:r>
            <a:r>
              <a:rPr sz="2800" b="1" dirty="0">
                <a:solidFill>
                  <a:schemeClr val="tx1"/>
                </a:solidFill>
              </a:rPr>
              <a:t> в ПВТ</a:t>
            </a:r>
          </a:p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Белорусская</a:t>
            </a:r>
            <a:r>
              <a:rPr sz="2800" b="1" dirty="0">
                <a:solidFill>
                  <a:schemeClr val="tx1"/>
                </a:solidFill>
              </a:rPr>
              <a:t> АЭС – </a:t>
            </a:r>
            <a:r>
              <a:rPr sz="2800" b="1" dirty="0" err="1">
                <a:solidFill>
                  <a:schemeClr val="tx1"/>
                </a:solidFill>
              </a:rPr>
              <a:t>энергетическая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независимость</a:t>
            </a:r>
            <a:endParaRPr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059" y="3805305"/>
            <a:ext cx="4422341" cy="2942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067" y="201757"/>
            <a:ext cx="2751570" cy="1897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22" y="2634997"/>
            <a:ext cx="2619375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79" y="2430464"/>
            <a:ext cx="2984300" cy="217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8781" y="2355420"/>
            <a:ext cx="2619375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3909" y="4953000"/>
            <a:ext cx="2619375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791" y="4768707"/>
            <a:ext cx="2619375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436" y="256492"/>
            <a:ext cx="2956514" cy="18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200" b="1" dirty="0" err="1">
                <a:solidFill>
                  <a:srgbClr val="C00000"/>
                </a:solidFill>
              </a:rPr>
              <a:t>Социальная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политика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219" y="1923472"/>
            <a:ext cx="8017164" cy="3777622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Рост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зарплат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По данным </a:t>
            </a:r>
            <a:r>
              <a:rPr lang="ru-RU" sz="2400" b="1" dirty="0" err="1">
                <a:solidFill>
                  <a:schemeClr val="tx1"/>
                </a:solidFill>
              </a:rPr>
              <a:t>Белстата</a:t>
            </a:r>
            <a:r>
              <a:rPr lang="ru-RU" sz="2400" b="1" dirty="0">
                <a:solidFill>
                  <a:schemeClr val="tx1"/>
                </a:solidFill>
              </a:rPr>
              <a:t>, средняя зарплата в Беларуси в 2024 году составила 2271,9 </a:t>
            </a:r>
            <a:r>
              <a:rPr lang="ru-RU" sz="2400" b="1" dirty="0" err="1">
                <a:solidFill>
                  <a:schemeClr val="tx1"/>
                </a:solidFill>
              </a:rPr>
              <a:t>руб</a:t>
            </a:r>
            <a:r>
              <a:rPr sz="3200" b="1" dirty="0" smtClean="0">
                <a:solidFill>
                  <a:schemeClr val="tx1"/>
                </a:solidFill>
              </a:rPr>
              <a:t>)</a:t>
            </a:r>
            <a:endParaRPr sz="32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Бесплатные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школы</a:t>
            </a:r>
            <a:r>
              <a:rPr sz="2400" b="1" dirty="0">
                <a:solidFill>
                  <a:schemeClr val="tx1"/>
                </a:solidFill>
              </a:rPr>
              <a:t> и </a:t>
            </a:r>
            <a:r>
              <a:rPr sz="2400" b="1" dirty="0" err="1">
                <a:solidFill>
                  <a:schemeClr val="tx1"/>
                </a:solidFill>
              </a:rPr>
              <a:t>университеты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Поддержка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молодежи</a:t>
            </a:r>
            <a:r>
              <a:rPr sz="2400" b="1" dirty="0">
                <a:solidFill>
                  <a:schemeClr val="tx1"/>
                </a:solidFill>
              </a:rPr>
              <a:t> и </a:t>
            </a:r>
            <a:r>
              <a:rPr sz="2400" b="1" dirty="0" err="1">
                <a:solidFill>
                  <a:schemeClr val="tx1"/>
                </a:solidFill>
              </a:rPr>
              <a:t>жилищные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программы</a:t>
            </a:r>
            <a:endParaRPr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805" y="2163618"/>
            <a:ext cx="7155742" cy="3777622"/>
          </a:xfrm>
        </p:spPr>
        <p:txBody>
          <a:bodyPr>
            <a:no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Почему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Беларусь</a:t>
            </a:r>
            <a:r>
              <a:rPr sz="2400" b="1" dirty="0">
                <a:solidFill>
                  <a:schemeClr val="tx1"/>
                </a:solidFill>
              </a:rPr>
              <a:t> в 90-х </a:t>
            </a:r>
            <a:r>
              <a:rPr sz="2400" b="1" dirty="0" err="1">
                <a:solidFill>
                  <a:schemeClr val="tx1"/>
                </a:solidFill>
              </a:rPr>
              <a:t>оказалась</a:t>
            </a:r>
            <a:r>
              <a:rPr sz="2400" b="1" dirty="0">
                <a:solidFill>
                  <a:schemeClr val="tx1"/>
                </a:solidFill>
              </a:rPr>
              <a:t> в </a:t>
            </a:r>
            <a:r>
              <a:rPr sz="2400" b="1" dirty="0" err="1">
                <a:solidFill>
                  <a:schemeClr val="tx1"/>
                </a:solidFill>
              </a:rPr>
              <a:t>кризисе</a:t>
            </a:r>
            <a:r>
              <a:rPr sz="2400" b="1" dirty="0">
                <a:solidFill>
                  <a:schemeClr val="tx1"/>
                </a:solidFill>
              </a:rPr>
              <a:t>?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Каковы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особенности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белорусской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модели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экономики</a:t>
            </a:r>
            <a:r>
              <a:rPr sz="2400" b="1" dirty="0">
                <a:solidFill>
                  <a:schemeClr val="tx1"/>
                </a:solidFill>
              </a:rPr>
              <a:t>?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Какие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решения</a:t>
            </a:r>
            <a:r>
              <a:rPr sz="2400" b="1" dirty="0">
                <a:solidFill>
                  <a:schemeClr val="tx1"/>
                </a:solidFill>
              </a:rPr>
              <a:t> ВНС </a:t>
            </a:r>
            <a:r>
              <a:rPr sz="2400" b="1" dirty="0" err="1">
                <a:solidFill>
                  <a:schemeClr val="tx1"/>
                </a:solidFill>
              </a:rPr>
              <a:t>повлияли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на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развитие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страны</a:t>
            </a:r>
            <a:r>
              <a:rPr sz="2400" b="1" dirty="0">
                <a:solidFill>
                  <a:schemeClr val="tx1"/>
                </a:solidFill>
              </a:rPr>
              <a:t>?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Какие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вызовы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стоят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перед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экономикой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сегодня</a:t>
            </a:r>
            <a:r>
              <a:rPr sz="2400" b="1" dirty="0">
                <a:solidFill>
                  <a:schemeClr val="tx1"/>
                </a:solidFill>
              </a:rPr>
              <a:t>?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Как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государство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поддерживает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население</a:t>
            </a:r>
            <a:r>
              <a:rPr sz="24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94" y="294409"/>
            <a:ext cx="133350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163802"/>
            <a:ext cx="8229600" cy="571500"/>
          </a:xfrm>
        </p:spPr>
        <p:txBody>
          <a:bodyPr>
            <a:normAutofit/>
          </a:bodyPr>
          <a:lstStyle/>
          <a:p>
            <a:r>
              <a:rPr sz="2800" b="1" dirty="0" err="1">
                <a:solidFill>
                  <a:srgbClr val="C00000"/>
                </a:solidFill>
              </a:rPr>
              <a:t>Экономическое</a:t>
            </a:r>
            <a:r>
              <a:rPr sz="2800" b="1" dirty="0">
                <a:solidFill>
                  <a:srgbClr val="C00000"/>
                </a:solidFill>
              </a:rPr>
              <a:t> </a:t>
            </a:r>
            <a:r>
              <a:rPr sz="2800" b="1" dirty="0" err="1">
                <a:solidFill>
                  <a:srgbClr val="C00000"/>
                </a:solidFill>
              </a:rPr>
              <a:t>положение</a:t>
            </a:r>
            <a:r>
              <a:rPr sz="2800" b="1" dirty="0">
                <a:solidFill>
                  <a:srgbClr val="C00000"/>
                </a:solidFill>
              </a:rPr>
              <a:t> в 1990-х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744" y="735302"/>
            <a:ext cx="8294255" cy="4525963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Экономический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кризис</a:t>
            </a:r>
            <a:r>
              <a:rPr sz="2400" b="1" dirty="0">
                <a:solidFill>
                  <a:schemeClr val="tx1"/>
                </a:solidFill>
              </a:rPr>
              <a:t>, </a:t>
            </a:r>
            <a:r>
              <a:rPr sz="2400" b="1" dirty="0" err="1">
                <a:solidFill>
                  <a:schemeClr val="tx1"/>
                </a:solidFill>
              </a:rPr>
              <a:t>разрыв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хозяйственных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связей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Снижение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производства</a:t>
            </a:r>
            <a:r>
              <a:rPr sz="2400" b="1" dirty="0">
                <a:solidFill>
                  <a:schemeClr val="tx1"/>
                </a:solidFill>
              </a:rPr>
              <a:t> (~40%)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Инфляция</a:t>
            </a:r>
            <a:r>
              <a:rPr sz="2400" b="1" dirty="0">
                <a:solidFill>
                  <a:schemeClr val="tx1"/>
                </a:solidFill>
              </a:rPr>
              <a:t>, </a:t>
            </a:r>
            <a:r>
              <a:rPr sz="2400" b="1" dirty="0" err="1">
                <a:solidFill>
                  <a:schemeClr val="tx1"/>
                </a:solidFill>
              </a:rPr>
              <a:t>рост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цен</a:t>
            </a:r>
            <a:r>
              <a:rPr sz="2400" b="1" dirty="0">
                <a:solidFill>
                  <a:schemeClr val="tx1"/>
                </a:solidFill>
              </a:rPr>
              <a:t>, </a:t>
            </a:r>
            <a:r>
              <a:rPr sz="2400" b="1" dirty="0" err="1">
                <a:solidFill>
                  <a:schemeClr val="tx1"/>
                </a:solidFill>
              </a:rPr>
              <a:t>безработица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Поиск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решений</a:t>
            </a:r>
            <a:r>
              <a:rPr sz="2400" b="1" dirty="0">
                <a:solidFill>
                  <a:schemeClr val="tx1"/>
                </a:solidFill>
              </a:rPr>
              <a:t>: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sz="2400" b="1" dirty="0" err="1" smtClean="0">
                <a:solidFill>
                  <a:schemeClr val="tx1"/>
                </a:solidFill>
              </a:rPr>
              <a:t>Программа</a:t>
            </a:r>
            <a:r>
              <a:rPr sz="2400" b="1" dirty="0" smtClean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стабилизации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экономики</a:t>
            </a:r>
            <a:r>
              <a:rPr sz="2400" b="1" dirty="0">
                <a:solidFill>
                  <a:schemeClr val="tx1"/>
                </a:solidFill>
              </a:rPr>
              <a:t> (1994 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528" y="3725719"/>
            <a:ext cx="5220854" cy="307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578" y="356255"/>
            <a:ext cx="7201585" cy="1280890"/>
          </a:xfrm>
        </p:spPr>
        <p:txBody>
          <a:bodyPr>
            <a:normAutofit/>
          </a:bodyPr>
          <a:lstStyle/>
          <a:p>
            <a:r>
              <a:rPr sz="3200" b="1" dirty="0" err="1">
                <a:solidFill>
                  <a:srgbClr val="C00000"/>
                </a:solidFill>
              </a:rPr>
              <a:t>Поиск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путей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выхода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из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кризиса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578" y="1627960"/>
            <a:ext cx="6924494" cy="3777622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Введение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белорусского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рубля</a:t>
            </a:r>
            <a:r>
              <a:rPr sz="2400" b="1" dirty="0">
                <a:solidFill>
                  <a:schemeClr val="tx1"/>
                </a:solidFill>
              </a:rPr>
              <a:t> (1992 г.)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Поддержка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сельского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хозяйства</a:t>
            </a:r>
            <a:r>
              <a:rPr sz="2400" b="1" dirty="0">
                <a:solidFill>
                  <a:schemeClr val="tx1"/>
                </a:solidFill>
              </a:rPr>
              <a:t> и </a:t>
            </a:r>
            <a:r>
              <a:rPr sz="2400" b="1" dirty="0" err="1">
                <a:solidFill>
                  <a:schemeClr val="tx1"/>
                </a:solidFill>
              </a:rPr>
              <a:t>промышленности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Господдержка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предприятий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Референдум</a:t>
            </a:r>
            <a:r>
              <a:rPr sz="2400" b="1" dirty="0">
                <a:solidFill>
                  <a:schemeClr val="tx1"/>
                </a:solidFill>
              </a:rPr>
              <a:t> 1995 г. </a:t>
            </a:r>
            <a:r>
              <a:rPr sz="2400" b="1" dirty="0" err="1">
                <a:solidFill>
                  <a:schemeClr val="tx1"/>
                </a:solidFill>
              </a:rPr>
              <a:t>по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интеграции</a:t>
            </a:r>
            <a:r>
              <a:rPr sz="2400" b="1" dirty="0">
                <a:solidFill>
                  <a:schemeClr val="tx1"/>
                </a:solidFill>
              </a:rPr>
              <a:t> с </a:t>
            </a:r>
            <a:r>
              <a:rPr sz="2400" b="1" dirty="0" err="1">
                <a:solidFill>
                  <a:schemeClr val="tx1"/>
                </a:solidFill>
              </a:rPr>
              <a:t>Россией</a:t>
            </a:r>
            <a:endParaRPr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697" y="4920673"/>
            <a:ext cx="3000375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68" y="267854"/>
            <a:ext cx="8403728" cy="618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0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65" y="208473"/>
            <a:ext cx="7660617" cy="1280890"/>
          </a:xfrm>
        </p:spPr>
        <p:txBody>
          <a:bodyPr/>
          <a:lstStyle/>
          <a:p>
            <a:r>
              <a:rPr sz="3200" b="1" dirty="0" err="1">
                <a:solidFill>
                  <a:srgbClr val="C00000"/>
                </a:solidFill>
              </a:rPr>
              <a:t>Белорусская</a:t>
            </a:r>
            <a:r>
              <a:rPr sz="2800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модель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развития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61" y="1268514"/>
            <a:ext cx="7443122" cy="1985818"/>
          </a:xfrm>
        </p:spPr>
        <p:txBody>
          <a:bodyPr>
            <a:noAutofit/>
          </a:bodyPr>
          <a:lstStyle/>
          <a:p>
            <a:r>
              <a:rPr sz="2000" b="1" dirty="0">
                <a:solidFill>
                  <a:schemeClr val="tx1"/>
                </a:solidFill>
              </a:rPr>
              <a:t>• </a:t>
            </a:r>
            <a:r>
              <a:rPr sz="2000" b="1" dirty="0" err="1">
                <a:solidFill>
                  <a:schemeClr val="tx1"/>
                </a:solidFill>
              </a:rPr>
              <a:t>Государственное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регулирование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экономики</a:t>
            </a:r>
            <a:endParaRPr sz="2000" b="1" dirty="0">
              <a:solidFill>
                <a:schemeClr val="tx1"/>
              </a:solidFill>
            </a:endParaRPr>
          </a:p>
          <a:p>
            <a:r>
              <a:rPr sz="2000" b="1" dirty="0">
                <a:solidFill>
                  <a:schemeClr val="tx1"/>
                </a:solidFill>
              </a:rPr>
              <a:t>• </a:t>
            </a:r>
            <a:r>
              <a:rPr sz="2000" b="1" dirty="0" err="1">
                <a:solidFill>
                  <a:schemeClr val="tx1"/>
                </a:solidFill>
              </a:rPr>
              <a:t>Социально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ориентированная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политика</a:t>
            </a:r>
            <a:endParaRPr sz="2000" b="1" dirty="0">
              <a:solidFill>
                <a:schemeClr val="tx1"/>
              </a:solidFill>
            </a:endParaRPr>
          </a:p>
          <a:p>
            <a:r>
              <a:rPr sz="2000" b="1" dirty="0">
                <a:solidFill>
                  <a:schemeClr val="tx1"/>
                </a:solidFill>
              </a:rPr>
              <a:t>• </a:t>
            </a:r>
            <a:r>
              <a:rPr sz="2000" b="1" dirty="0" err="1">
                <a:solidFill>
                  <a:schemeClr val="tx1"/>
                </a:solidFill>
              </a:rPr>
              <a:t>Поддержка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агропромышленного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комплекса</a:t>
            </a:r>
            <a:endParaRPr sz="2000" b="1" dirty="0">
              <a:solidFill>
                <a:schemeClr val="tx1"/>
              </a:solidFill>
            </a:endParaRPr>
          </a:p>
          <a:p>
            <a:r>
              <a:rPr sz="2000" b="1" dirty="0">
                <a:solidFill>
                  <a:schemeClr val="tx1"/>
                </a:solidFill>
              </a:rPr>
              <a:t>• </a:t>
            </a:r>
            <a:r>
              <a:rPr sz="2000" b="1" dirty="0" err="1">
                <a:solidFill>
                  <a:schemeClr val="tx1"/>
                </a:solidFill>
              </a:rPr>
              <a:t>Конституция</a:t>
            </a:r>
            <a:r>
              <a:rPr sz="2000" b="1" dirty="0">
                <a:solidFill>
                  <a:schemeClr val="tx1"/>
                </a:solidFill>
              </a:rPr>
              <a:t> 1996 г. – </a:t>
            </a:r>
            <a:r>
              <a:rPr sz="2000" b="1" dirty="0" err="1">
                <a:solidFill>
                  <a:schemeClr val="tx1"/>
                </a:solidFill>
              </a:rPr>
              <a:t>усиление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роли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sz="2000" b="1" dirty="0" err="1">
                <a:solidFill>
                  <a:schemeClr val="tx1"/>
                </a:solidFill>
              </a:rPr>
              <a:t>Президента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692" y="3748127"/>
            <a:ext cx="6539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Социально- ориентированная рыночная экономика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923257">
            <a:off x="2391847" y="4446808"/>
            <a:ext cx="256835" cy="603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8247802">
            <a:off x="6351363" y="4506173"/>
            <a:ext cx="196179" cy="619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684982" y="5181597"/>
            <a:ext cx="276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Частный  сектор</a:t>
            </a:r>
            <a:endParaRPr lang="ru-RU" b="1" dirty="0"/>
          </a:p>
        </p:txBody>
      </p:sp>
      <p:sp>
        <p:nvSpPr>
          <p:cNvPr id="9" name="Стрелка вниз 8"/>
          <p:cNvSpPr/>
          <p:nvPr/>
        </p:nvSpPr>
        <p:spPr>
          <a:xfrm rot="18247802">
            <a:off x="6351362" y="4506172"/>
            <a:ext cx="196179" cy="619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42052" y="5163126"/>
            <a:ext cx="276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Государственный</a:t>
            </a:r>
            <a:r>
              <a:rPr lang="ru-RU" dirty="0" smtClean="0"/>
              <a:t> </a:t>
            </a:r>
            <a:r>
              <a:rPr lang="ru-RU" b="1" dirty="0" smtClean="0"/>
              <a:t>сектор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494685" y="4561004"/>
            <a:ext cx="283937" cy="1213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63218" y="5938982"/>
            <a:ext cx="338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Государство играет определяющую роль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618" y="559455"/>
            <a:ext cx="7629236" cy="1280890"/>
          </a:xfrm>
        </p:spPr>
        <p:txBody>
          <a:bodyPr>
            <a:normAutofit/>
          </a:bodyPr>
          <a:lstStyle/>
          <a:p>
            <a:r>
              <a:rPr sz="2800" b="1" dirty="0" err="1">
                <a:solidFill>
                  <a:srgbClr val="C00000"/>
                </a:solidFill>
              </a:rPr>
              <a:t>Всебелорусские</a:t>
            </a:r>
            <a:r>
              <a:rPr sz="2800" b="1" dirty="0">
                <a:solidFill>
                  <a:srgbClr val="C00000"/>
                </a:solidFill>
              </a:rPr>
              <a:t> </a:t>
            </a:r>
            <a:r>
              <a:rPr sz="2800" b="1" dirty="0" err="1">
                <a:solidFill>
                  <a:srgbClr val="C00000"/>
                </a:solidFill>
              </a:rPr>
              <a:t>народные</a:t>
            </a:r>
            <a:r>
              <a:rPr sz="2800" b="1" dirty="0">
                <a:solidFill>
                  <a:srgbClr val="C00000"/>
                </a:solidFill>
              </a:rPr>
              <a:t> </a:t>
            </a:r>
            <a:r>
              <a:rPr sz="2800" b="1" dirty="0" err="1">
                <a:solidFill>
                  <a:srgbClr val="C00000"/>
                </a:solidFill>
              </a:rPr>
              <a:t>собрания</a:t>
            </a:r>
            <a:endParaRPr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618" y="1496291"/>
            <a:ext cx="7358602" cy="3777622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Высший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представительный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орган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народовластия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Основные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собрания</a:t>
            </a:r>
            <a:r>
              <a:rPr sz="2400" b="1" dirty="0">
                <a:solidFill>
                  <a:schemeClr val="tx1"/>
                </a:solidFill>
              </a:rPr>
              <a:t>: 1996, 2001, 2006, 2010, 2016, 2021, 2024 </a:t>
            </a:r>
            <a:r>
              <a:rPr sz="2400" b="1" dirty="0" err="1">
                <a:solidFill>
                  <a:schemeClr val="tx1"/>
                </a:solidFill>
              </a:rPr>
              <a:t>гг</a:t>
            </a:r>
            <a:r>
              <a:rPr sz="2400" b="1" dirty="0">
                <a:solidFill>
                  <a:schemeClr val="tx1"/>
                </a:solidFill>
              </a:rPr>
              <a:t>.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Определение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курса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развития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страны</a:t>
            </a:r>
            <a:endParaRPr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43" y="4322618"/>
            <a:ext cx="3878984" cy="199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23601"/>
              </p:ext>
            </p:extLst>
          </p:nvPr>
        </p:nvGraphicFramePr>
        <p:xfrm>
          <a:off x="1108363" y="69560"/>
          <a:ext cx="7906328" cy="662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6210103" imgH="5520438" progId="Word.Document.12">
                  <p:embed/>
                </p:oleObj>
              </mc:Choice>
              <mc:Fallback>
                <p:oleObj name="Документ" r:id="rId3" imgW="6210103" imgH="55204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363" y="69560"/>
                        <a:ext cx="7906328" cy="6626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1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200" b="1" dirty="0" err="1">
                <a:solidFill>
                  <a:srgbClr val="C00000"/>
                </a:solidFill>
              </a:rPr>
              <a:t>Решения</a:t>
            </a:r>
            <a:r>
              <a:rPr sz="3200" b="1" dirty="0">
                <a:solidFill>
                  <a:srgbClr val="C00000"/>
                </a:solidFill>
              </a:rPr>
              <a:t> ВНС и </a:t>
            </a:r>
            <a:r>
              <a:rPr sz="3200" b="1" dirty="0" err="1">
                <a:solidFill>
                  <a:srgbClr val="C00000"/>
                </a:solidFill>
              </a:rPr>
              <a:t>их</a:t>
            </a:r>
            <a:r>
              <a:rPr sz="3200" b="1" dirty="0">
                <a:solidFill>
                  <a:srgbClr val="C00000"/>
                </a:solidFill>
              </a:rPr>
              <a:t> </a:t>
            </a:r>
            <a:r>
              <a:rPr sz="3200" b="1" dirty="0" err="1">
                <a:solidFill>
                  <a:srgbClr val="C00000"/>
                </a:solidFill>
              </a:rPr>
              <a:t>влияние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088" y="1801091"/>
            <a:ext cx="6591985" cy="3777622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Сохранение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рабочих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мест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Развитие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сельского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хозяйства</a:t>
            </a:r>
            <a:endParaRPr sz="2400" b="1" dirty="0">
              <a:solidFill>
                <a:schemeClr val="tx1"/>
              </a:solidFill>
            </a:endParaRP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Развитие</a:t>
            </a:r>
            <a:r>
              <a:rPr sz="2400" b="1" dirty="0">
                <a:solidFill>
                  <a:schemeClr val="tx1"/>
                </a:solidFill>
              </a:rPr>
              <a:t> IT-</a:t>
            </a:r>
            <a:r>
              <a:rPr sz="2400" b="1" dirty="0" err="1">
                <a:solidFill>
                  <a:schemeClr val="tx1"/>
                </a:solidFill>
              </a:rPr>
              <a:t>сектора</a:t>
            </a:r>
            <a:r>
              <a:rPr sz="2400" b="1" dirty="0">
                <a:solidFill>
                  <a:schemeClr val="tx1"/>
                </a:solidFill>
              </a:rPr>
              <a:t> (ПВТ)</a:t>
            </a:r>
          </a:p>
          <a:p>
            <a:r>
              <a:rPr sz="2400" b="1" dirty="0">
                <a:solidFill>
                  <a:schemeClr val="tx1"/>
                </a:solidFill>
              </a:rPr>
              <a:t>• </a:t>
            </a:r>
            <a:r>
              <a:rPr sz="2400" b="1" dirty="0" err="1">
                <a:solidFill>
                  <a:schemeClr val="tx1"/>
                </a:solidFill>
              </a:rPr>
              <a:t>Диверсификация</a:t>
            </a:r>
            <a:r>
              <a:rPr sz="2400" b="1" dirty="0">
                <a:solidFill>
                  <a:schemeClr val="tx1"/>
                </a:solidFill>
              </a:rPr>
              <a:t> </a:t>
            </a:r>
            <a:r>
              <a:rPr sz="2400" b="1" dirty="0" err="1">
                <a:solidFill>
                  <a:schemeClr val="tx1"/>
                </a:solidFill>
              </a:rPr>
              <a:t>экспорта</a:t>
            </a:r>
            <a:r>
              <a:rPr sz="2400" b="1" dirty="0">
                <a:solidFill>
                  <a:schemeClr val="tx1"/>
                </a:solidFill>
              </a:rPr>
              <a:t> (2024 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86" y="4025840"/>
            <a:ext cx="4130242" cy="2320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746" y="273128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sz="2800" b="1" dirty="0" err="1">
                <a:solidFill>
                  <a:srgbClr val="C00000"/>
                </a:solidFill>
              </a:rPr>
              <a:t>Современное</a:t>
            </a:r>
            <a:r>
              <a:rPr sz="2800" b="1" dirty="0">
                <a:solidFill>
                  <a:srgbClr val="C00000"/>
                </a:solidFill>
              </a:rPr>
              <a:t> </a:t>
            </a:r>
            <a:r>
              <a:rPr sz="2800" b="1" dirty="0" err="1">
                <a:solidFill>
                  <a:srgbClr val="C00000"/>
                </a:solidFill>
              </a:rPr>
              <a:t>экономическое</a:t>
            </a:r>
            <a:r>
              <a:rPr sz="2800" b="1" dirty="0">
                <a:solidFill>
                  <a:srgbClr val="C00000"/>
                </a:solidFill>
              </a:rPr>
              <a:t> </a:t>
            </a:r>
            <a:r>
              <a:rPr sz="2800" b="1" dirty="0" err="1">
                <a:solidFill>
                  <a:srgbClr val="C00000"/>
                </a:solidFill>
              </a:rPr>
              <a:t>развитие</a:t>
            </a:r>
            <a:endParaRPr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924" y="1782618"/>
            <a:ext cx="7626458" cy="3777622"/>
          </a:xfrm>
        </p:spPr>
        <p:txBody>
          <a:bodyPr>
            <a:normAutofit/>
          </a:bodyPr>
          <a:lstStyle/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Основные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отрасли</a:t>
            </a:r>
            <a:r>
              <a:rPr sz="2800" b="1" dirty="0">
                <a:solidFill>
                  <a:schemeClr val="tx1"/>
                </a:solidFill>
              </a:rPr>
              <a:t>: </a:t>
            </a:r>
            <a:r>
              <a:rPr sz="2800" b="1" dirty="0" err="1">
                <a:solidFill>
                  <a:schemeClr val="tx1"/>
                </a:solidFill>
              </a:rPr>
              <a:t>машиностроение</a:t>
            </a:r>
            <a:r>
              <a:rPr sz="2800" b="1" dirty="0">
                <a:solidFill>
                  <a:schemeClr val="tx1"/>
                </a:solidFill>
              </a:rPr>
              <a:t>, </a:t>
            </a:r>
            <a:r>
              <a:rPr sz="2800" b="1" dirty="0" err="1">
                <a:solidFill>
                  <a:schemeClr val="tx1"/>
                </a:solidFill>
              </a:rPr>
              <a:t>химия</a:t>
            </a:r>
            <a:r>
              <a:rPr sz="2800" b="1" dirty="0">
                <a:solidFill>
                  <a:schemeClr val="tx1"/>
                </a:solidFill>
              </a:rPr>
              <a:t>, АПК</a:t>
            </a:r>
          </a:p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Экспорт</a:t>
            </a:r>
            <a:r>
              <a:rPr sz="2800" b="1" dirty="0">
                <a:solidFill>
                  <a:schemeClr val="tx1"/>
                </a:solidFill>
              </a:rPr>
              <a:t> в </a:t>
            </a:r>
            <a:r>
              <a:rPr sz="2800" b="1" dirty="0" err="1">
                <a:solidFill>
                  <a:schemeClr val="tx1"/>
                </a:solidFill>
              </a:rPr>
              <a:t>Россию</a:t>
            </a:r>
            <a:r>
              <a:rPr sz="2800" b="1" dirty="0">
                <a:solidFill>
                  <a:schemeClr val="tx1"/>
                </a:solidFill>
              </a:rPr>
              <a:t>, </a:t>
            </a:r>
            <a:r>
              <a:rPr sz="2800" b="1" dirty="0" err="1">
                <a:solidFill>
                  <a:schemeClr val="tx1"/>
                </a:solidFill>
              </a:rPr>
              <a:t>Китай</a:t>
            </a:r>
            <a:r>
              <a:rPr sz="2800" b="1" dirty="0">
                <a:solidFill>
                  <a:schemeClr val="tx1"/>
                </a:solidFill>
              </a:rPr>
              <a:t>, СНГ</a:t>
            </a:r>
          </a:p>
          <a:p>
            <a:r>
              <a:rPr sz="2800" b="1" dirty="0">
                <a:solidFill>
                  <a:schemeClr val="tx1"/>
                </a:solidFill>
              </a:rPr>
              <a:t>• </a:t>
            </a:r>
            <a:r>
              <a:rPr sz="2800" b="1" dirty="0" err="1">
                <a:solidFill>
                  <a:schemeClr val="tx1"/>
                </a:solidFill>
              </a:rPr>
              <a:t>Бесплатное</a:t>
            </a:r>
            <a:r>
              <a:rPr sz="2800" b="1" dirty="0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образование</a:t>
            </a:r>
            <a:r>
              <a:rPr sz="2800" b="1" dirty="0">
                <a:solidFill>
                  <a:schemeClr val="tx1"/>
                </a:solidFill>
              </a:rPr>
              <a:t> и </a:t>
            </a:r>
            <a:r>
              <a:rPr sz="2800" b="1" dirty="0" err="1">
                <a:solidFill>
                  <a:schemeClr val="tx1"/>
                </a:solidFill>
              </a:rPr>
              <a:t>медицина</a:t>
            </a:r>
            <a:endParaRPr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</TotalTime>
  <Words>271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 3</vt:lpstr>
      <vt:lpstr>Легкий дым</vt:lpstr>
      <vt:lpstr>Документ Microsoft Word</vt:lpstr>
      <vt:lpstr>Социально-экономическое развитие Республики Беларусь</vt:lpstr>
      <vt:lpstr>Экономическое положение в 1990-х</vt:lpstr>
      <vt:lpstr>Поиск путей выхода из кризиса</vt:lpstr>
      <vt:lpstr>Презентация PowerPoint</vt:lpstr>
      <vt:lpstr>Белорусская модель развития</vt:lpstr>
      <vt:lpstr>Всебелорусские народные собрания</vt:lpstr>
      <vt:lpstr>Презентация PowerPoint</vt:lpstr>
      <vt:lpstr>Решения ВНС и их влияние</vt:lpstr>
      <vt:lpstr>Современное экономическое развитие</vt:lpstr>
      <vt:lpstr>Презентация PowerPoint</vt:lpstr>
      <vt:lpstr>Презентация PowerPoint</vt:lpstr>
      <vt:lpstr>Презентация PowerPoint</vt:lpstr>
      <vt:lpstr>Инвестиции и новые технологии</vt:lpstr>
      <vt:lpstr>Презентация PowerPoint</vt:lpstr>
      <vt:lpstr>Социальная политика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Социально-экономическое развитие Республики Беларусь</dc:title>
  <dc:subject/>
  <dc:creator>Пользователь</dc:creator>
  <cp:keywords/>
  <dc:description>generated using python-pptx</dc:description>
  <cp:lastModifiedBy>Пользователь</cp:lastModifiedBy>
  <cp:revision>8</cp:revision>
  <dcterms:created xsi:type="dcterms:W3CDTF">2013-01-27T09:14:16Z</dcterms:created>
  <dcterms:modified xsi:type="dcterms:W3CDTF">2025-03-15T16:55:45Z</dcterms:modified>
  <cp:category/>
</cp:coreProperties>
</file>