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1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8" r:id="rId2"/>
    <p:sldId id="275" r:id="rId3"/>
    <p:sldId id="276" r:id="rId4"/>
    <p:sldId id="277" r:id="rId5"/>
    <p:sldId id="279" r:id="rId6"/>
    <p:sldId id="278" r:id="rId7"/>
    <p:sldId id="280" r:id="rId8"/>
    <p:sldId id="259" r:id="rId9"/>
    <p:sldId id="260" r:id="rId10"/>
    <p:sldId id="261" r:id="rId11"/>
    <p:sldId id="263" r:id="rId12"/>
    <p:sldId id="262" r:id="rId13"/>
    <p:sldId id="268" r:id="rId14"/>
    <p:sldId id="264" r:id="rId15"/>
    <p:sldId id="265" r:id="rId16"/>
    <p:sldId id="266" r:id="rId17"/>
    <p:sldId id="273" r:id="rId18"/>
    <p:sldId id="267" r:id="rId19"/>
    <p:sldId id="269" r:id="rId20"/>
    <p:sldId id="270" r:id="rId21"/>
    <p:sldId id="271" r:id="rId22"/>
    <p:sldId id="272" r:id="rId23"/>
    <p:sldId id="274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E9E-F4C2-4E9C-AD1B-1251A33E222E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3875E-0BAE-40C7-AECD-025846780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8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A384C-B2EA-4762-A114-EC2E12E22A4F}" type="slidenum">
              <a:rPr lang="ru-RU"/>
              <a:pPr/>
              <a:t>14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93705-08E9-4B7B-BF9E-A0E672C28C85}" type="slidenum">
              <a:rPr lang="ru-RU"/>
              <a:pPr/>
              <a:t>15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86E64-E395-4791-8D0A-FF14BDB5A714}" type="slidenum">
              <a:rPr lang="ru-RU"/>
              <a:pPr/>
              <a:t>16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11\Black Rainbow\blackrainbow_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1"/>
            <a:ext cx="9144000" cy="5144691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333500"/>
            <a:ext cx="6096000" cy="14097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3514725"/>
            <a:ext cx="5861050" cy="942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4686300"/>
            <a:ext cx="2895600" cy="342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400050"/>
            <a:ext cx="1790700" cy="4171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00050"/>
            <a:ext cx="5219700" cy="4171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885950"/>
            <a:ext cx="3505200" cy="268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885950"/>
            <a:ext cx="3505200" cy="268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00050"/>
            <a:ext cx="7162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885950"/>
            <a:ext cx="7162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4438" y="4686300"/>
            <a:ext cx="17573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B957"/>
                </a:solidFill>
              </a:defRPr>
            </a:lvl1pPr>
          </a:lstStyle>
          <a:p>
            <a:fld id="{62F0DCBA-937E-4720-A90D-75DF3FF8005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2214" y="4686300"/>
            <a:ext cx="26685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B957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1838" y="4686300"/>
            <a:ext cx="17573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B957"/>
                </a:solidFill>
              </a:defRPr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858838" y="1276350"/>
            <a:ext cx="1087438" cy="619125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B957"/>
              </a:solidFill>
            </a:endParaRPr>
          </a:p>
        </p:txBody>
      </p:sp>
      <p:sp>
        <p:nvSpPr>
          <p:cNvPr id="2" name="Рамка 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651"/>
            </a:avLst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B95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B95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B95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B95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60;&#1080;&#1083;&#1100;&#1084;%20&#1058;&#1080;&#1073;&#1077;&#1088;&#1080;&#1081;%20&#1043;&#1088;&#1072;&#1082;&#1093;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&#1060;&#1080;&#1083;&#1100;&#1084;%20&#1058;&#1080;&#1073;&#1077;&#1088;&#1080;&#1081;%20&#1043;&#1088;&#1072;&#1082;&#1093;.wmv" TargetMode="Externa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&#1048;&#1090;&#1072;&#1083;&#1100;&#1103;&#1085;&#1089;&#1082;&#1072;&#1103;-&#1084;&#1091;&#1079;&#1099;&#1082;&#1072;-Lara-Fabian---Adagio(muzofon.com)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60;&#1080;&#1083;&#1100;&#1084;%20&#1043;&#1072;&#1081;%20&#1043;&#1088;&#1072;&#1082;&#1093;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2878" y="321453"/>
            <a:ext cx="5261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9600" b="1" cap="all" spc="0" dirty="0">
              <a:ln/>
              <a:solidFill>
                <a:srgbClr val="99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212.jpg"/>
          <p:cNvPicPr>
            <a:picLocks noChangeAspect="1"/>
          </p:cNvPicPr>
          <p:nvPr/>
        </p:nvPicPr>
        <p:blipFill>
          <a:blip r:embed="rId2" cstate="print"/>
          <a:srcRect r="32500"/>
          <a:stretch>
            <a:fillRect/>
          </a:stretch>
        </p:blipFill>
        <p:spPr>
          <a:xfrm>
            <a:off x="6012160" y="2499742"/>
            <a:ext cx="2034777" cy="2260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b1f85efeff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872" y="2499742"/>
            <a:ext cx="2278575" cy="194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77" y="641462"/>
            <a:ext cx="1377724" cy="778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64146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Повторим! </a:t>
            </a:r>
            <a:endParaRPr lang="ru-RU" sz="4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1" y="0"/>
            <a:ext cx="54053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solidFill>
                  <a:srgbClr val="99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ru-RU" sz="5000" b="1" cap="none" spc="0" dirty="0">
              <a:ln w="11430"/>
              <a:solidFill>
                <a:srgbClr val="99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95306"/>
            <a:ext cx="354218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28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оложение Рима</a:t>
            </a:r>
          </a:p>
          <a:p>
            <a:pPr algn="ctr"/>
            <a:r>
              <a:rPr lang="ru-RU" sz="28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осле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Пунических войн:</a:t>
            </a:r>
          </a:p>
          <a:p>
            <a:pPr algn="ctr"/>
            <a:r>
              <a:rPr lang="ru-RU" sz="28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</a:t>
            </a:r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 было хорошо?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что- плохо?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Стр.74</a:t>
            </a:r>
            <a:endParaRPr lang="ru-RU" sz="2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storiya_dragotsennostye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9702"/>
            <a:ext cx="2016224" cy="1878668"/>
          </a:xfrm>
          <a:prstGeom prst="rect">
            <a:avLst/>
          </a:prstGeom>
        </p:spPr>
      </p:pic>
      <p:pic>
        <p:nvPicPr>
          <p:cNvPr id="5" name="Рисунок 4" descr="0017-017-Trud-i-zhizn-rabov-v-Rime-s.228.jpg"/>
          <p:cNvPicPr>
            <a:picLocks noChangeAspect="1"/>
          </p:cNvPicPr>
          <p:nvPr/>
        </p:nvPicPr>
        <p:blipFill>
          <a:blip r:embed="rId3" cstate="print"/>
          <a:srcRect l="16406" t="29167" r="17969" b="14583"/>
          <a:stretch>
            <a:fillRect/>
          </a:stretch>
        </p:blipFill>
        <p:spPr>
          <a:xfrm>
            <a:off x="6156176" y="2715766"/>
            <a:ext cx="2844980" cy="1834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1" y="466593"/>
            <a:ext cx="1580040" cy="118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6895" y="0"/>
            <a:ext cx="4954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Положение в Риме</a:t>
            </a:r>
            <a:endParaRPr lang="ru-RU" sz="4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15566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Увеличение могущества Рима;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Увеличение количества рабов;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Разорение небогатой части римского населения;</a:t>
            </a:r>
          </a:p>
          <a:p>
            <a:pPr marL="342900" indent="-342900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017-017-Trud-i-zhizn-rabov-v-Rime-s.228.jpg"/>
          <p:cNvPicPr>
            <a:picLocks noChangeAspect="1"/>
          </p:cNvPicPr>
          <p:nvPr/>
        </p:nvPicPr>
        <p:blipFill>
          <a:blip r:embed="rId2" cstate="print"/>
          <a:srcRect l="16406" t="29167" r="17969" b="14583"/>
          <a:stretch>
            <a:fillRect/>
          </a:stretch>
        </p:blipFill>
        <p:spPr>
          <a:xfrm>
            <a:off x="3707904" y="2931790"/>
            <a:ext cx="4320480" cy="191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963" y="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713" y="987574"/>
            <a:ext cx="857256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Чем такое положение было опасно      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Рима?</a:t>
            </a:r>
          </a:p>
          <a:p>
            <a:endParaRPr lang="ru-RU" sz="5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ancient-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9742"/>
            <a:ext cx="3717550" cy="235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8" y="404910"/>
            <a:ext cx="1087869" cy="70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774" y="107139"/>
            <a:ext cx="775522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133 г. до н.э.-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избрание </a:t>
            </a:r>
          </a:p>
          <a:p>
            <a:r>
              <a:rPr lang="ru-RU" sz="2800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народным </a:t>
            </a:r>
            <a:r>
              <a:rPr lang="ru-RU" sz="28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трибуном Тиберия </a:t>
            </a:r>
            <a:r>
              <a:rPr lang="ru-RU" sz="2800" b="1" cap="none" spc="0" dirty="0" err="1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Гракха</a:t>
            </a:r>
            <a:r>
              <a:rPr lang="ru-RU" sz="28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17" descr="Рисунок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63638"/>
            <a:ext cx="5135456" cy="235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3995174"/>
            <a:ext cx="7928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он предложил сделать, чтобы не </a:t>
            </a:r>
          </a:p>
          <a:p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опустить разорения населения?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9525"/>
            <a:ext cx="782047" cy="82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14348" y="0"/>
          <a:ext cx="842965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4" imgW="3245760" imgH="1081440" progId="">
                  <p:embed/>
                </p:oleObj>
              </mc:Choice>
              <mc:Fallback>
                <p:oleObj name="Clip" r:id="rId4" imgW="3245760" imgH="108144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0"/>
                        <a:ext cx="8429652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5"/>
          <p:cNvSpPr txBox="1">
            <a:spLocks noChangeArrowheads="1"/>
          </p:cNvSpPr>
          <p:nvPr/>
        </p:nvSpPr>
        <p:spPr bwMode="auto">
          <a:xfrm rot="21592997">
            <a:off x="2339756" y="714288"/>
            <a:ext cx="5472597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          </a:t>
            </a:r>
            <a:r>
              <a:rPr lang="ru-RU" sz="2400" u="sng" dirty="0">
                <a:solidFill>
                  <a:srgbClr val="CC0000"/>
                </a:solidFill>
              </a:rPr>
              <a:t>ЗЕМЕЛЬНЫЙ ЗАКОН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1.Каждому владельцу разрешает-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ся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иметь не более 500 югеров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зем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ли.Если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у него есть сыновья, то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на каждого сына приходится по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250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югеров,но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на каждую семью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не может приходиться больше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1000югеров земли(250 гектаров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)</a:t>
            </a:r>
            <a:endParaRPr lang="ru-RU" sz="3600" b="1" u="sng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u="sng" dirty="0">
              <a:solidFill>
                <a:srgbClr val="CC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857224" y="0"/>
          <a:ext cx="828677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4" imgW="3245760" imgH="1081440" progId="">
                  <p:embed/>
                </p:oleObj>
              </mc:Choice>
              <mc:Fallback>
                <p:oleObj name="Clip" r:id="rId4" imgW="3245760" imgH="108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0"/>
                        <a:ext cx="8286776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21592997">
            <a:off x="2536737" y="777088"/>
            <a:ext cx="5441105" cy="38472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          </a:t>
            </a:r>
            <a:r>
              <a:rPr lang="ru-RU" sz="3200" u="sng" dirty="0">
                <a:solidFill>
                  <a:srgbClr val="CC0000"/>
                </a:solidFill>
              </a:rPr>
              <a:t>ЗЕМЕЛЬНЫЙ ЗАКОН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2.Излишки государственной </a:t>
            </a:r>
            <a:r>
              <a:rPr lang="ru-RU" sz="2400" dirty="0" err="1">
                <a:solidFill>
                  <a:srgbClr val="002060"/>
                </a:solidFill>
                <a:latin typeface="Monotype Corsiva" pitchFamily="66" charset="0"/>
              </a:rPr>
              <a:t>зем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ли должны быть переданы в </a:t>
            </a:r>
            <a:r>
              <a:rPr lang="ru-RU" sz="2400" dirty="0" err="1">
                <a:solidFill>
                  <a:srgbClr val="002060"/>
                </a:solidFill>
                <a:latin typeface="Monotype Corsiva" pitchFamily="66" charset="0"/>
              </a:rPr>
              <a:t>каз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ну и из них нарезаются участки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по 30 югеров бедным </a:t>
            </a:r>
            <a:r>
              <a:rPr lang="ru-RU" sz="2400" dirty="0" err="1">
                <a:solidFill>
                  <a:srgbClr val="002060"/>
                </a:solidFill>
                <a:latin typeface="Monotype Corsiva" pitchFamily="66" charset="0"/>
              </a:rPr>
              <a:t>гражда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нам в наследственную аренду.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Продажа этих участков кате-</a:t>
            </a:r>
          </a:p>
          <a:p>
            <a:pPr algn="ctr"/>
            <a:r>
              <a:rPr lang="ru-RU" sz="2400" dirty="0" err="1">
                <a:solidFill>
                  <a:srgbClr val="002060"/>
                </a:solidFill>
                <a:latin typeface="Monotype Corsiva" pitchFamily="66" charset="0"/>
              </a:rPr>
              <a:t>горически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запрещается.</a:t>
            </a:r>
            <a:endParaRPr lang="ru-RU" sz="2400" u="sng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u="sng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053" name="Text Box 5" descr="Коричневый мрамор"/>
          <p:cNvSpPr txBox="1">
            <a:spLocks noChangeArrowheads="1"/>
          </p:cNvSpPr>
          <p:nvPr/>
        </p:nvSpPr>
        <p:spPr bwMode="auto">
          <a:xfrm>
            <a:off x="4929191" y="4554155"/>
            <a:ext cx="4071965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Аренда</a:t>
            </a:r>
            <a:r>
              <a:rPr lang="ru-RU" b="1" dirty="0">
                <a:solidFill>
                  <a:srgbClr val="002060"/>
                </a:solidFill>
              </a:rPr>
              <a:t>-пользование </a:t>
            </a:r>
            <a:r>
              <a:rPr lang="ru-RU" b="1" dirty="0" smtClean="0">
                <a:solidFill>
                  <a:srgbClr val="002060"/>
                </a:solidFill>
              </a:rPr>
              <a:t>чем-либо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за плату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28662" y="107139"/>
          <a:ext cx="8215338" cy="503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4" imgW="3245760" imgH="1081440" progId="">
                  <p:embed/>
                </p:oleObj>
              </mc:Choice>
              <mc:Fallback>
                <p:oleObj name="Clip" r:id="rId4" imgW="3245760" imgH="108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07139"/>
                        <a:ext cx="8215338" cy="5036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 rot="21592997">
            <a:off x="2285903" y="696475"/>
            <a:ext cx="6853121" cy="42165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C0000"/>
                </a:solidFill>
              </a:rPr>
              <a:t>          </a:t>
            </a:r>
            <a:r>
              <a:rPr lang="ru-RU" sz="2400" u="sng" dirty="0">
                <a:solidFill>
                  <a:srgbClr val="CC0000"/>
                </a:solidFill>
              </a:rPr>
              <a:t>ЗЕМЕЛЬНЫЙ ЗАКОН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3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4000" b="1" dirty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Для проведения реформы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соз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дается специальная комиссия из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3-х человек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избираемая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Народ-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ным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собранием сроком на 1 год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 правом последующего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переиз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брания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u="sng" dirty="0">
                <a:solidFill>
                  <a:srgbClr val="FF0000"/>
                </a:solidFill>
              </a:rPr>
              <a:t>              </a:t>
            </a:r>
            <a:r>
              <a:rPr lang="ru-RU" sz="3200" u="sng" dirty="0">
                <a:solidFill>
                  <a:srgbClr val="FF0000"/>
                </a:solidFill>
                <a:hlinkClick r:id="rId6" action="ppaction://hlinkfile"/>
              </a:rPr>
              <a:t>ТИБЕРИЙ ГРАКХ</a:t>
            </a:r>
            <a:endParaRPr lang="ru-RU" sz="3200" u="sng" dirty="0">
              <a:solidFill>
                <a:srgbClr val="CC0000"/>
              </a:solidFill>
            </a:endParaRPr>
          </a:p>
          <a:p>
            <a:endParaRPr lang="ru-RU" sz="3200" u="sng" dirty="0">
              <a:solidFill>
                <a:srgbClr val="CC0000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452564" y="3982641"/>
          <a:ext cx="1157287" cy="86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7" imgW="1157760" imgH="1153080" progId="">
                  <p:embed/>
                </p:oleObj>
              </mc:Choice>
              <mc:Fallback>
                <p:oleObj name="Clip" r:id="rId7" imgW="1157760" imgH="1153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4" y="3982641"/>
                        <a:ext cx="1157287" cy="864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конечная звезда 1"/>
          <p:cNvSpPr/>
          <p:nvPr/>
        </p:nvSpPr>
        <p:spPr>
          <a:xfrm>
            <a:off x="1357290" y="321453"/>
            <a:ext cx="7643866" cy="4500594"/>
          </a:xfrm>
          <a:prstGeom prst="star12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384144">
            <a:off x="1569204" y="2027706"/>
            <a:ext cx="7245317" cy="92333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Физкультминутка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c9d087c7f9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37625"/>
            <a:ext cx="2209616" cy="1003049"/>
          </a:xfrm>
          <a:prstGeom prst="rect">
            <a:avLst/>
          </a:prstGeom>
        </p:spPr>
      </p:pic>
      <p:pic>
        <p:nvPicPr>
          <p:cNvPr id="5" name="Рисунок 4" descr="cartoon_2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2786064"/>
            <a:ext cx="1290637" cy="134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9" y="160718"/>
            <a:ext cx="821231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123г.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н.э.-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народным трибуном</a:t>
            </a:r>
          </a:p>
          <a:p>
            <a:r>
              <a:rPr lang="ru-RU" sz="28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избран Гай </a:t>
            </a:r>
            <a:r>
              <a:rPr lang="ru-RU" sz="2800" b="1" dirty="0" err="1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</a:t>
            </a:r>
            <a:r>
              <a:rPr lang="ru-RU" sz="28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merida_tiberius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63638"/>
            <a:ext cx="3071834" cy="332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13300" y="1339445"/>
            <a:ext cx="406072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9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Гай </a:t>
            </a:r>
            <a:r>
              <a:rPr lang="ru-RU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Гракх</a:t>
            </a:r>
            <a:endParaRPr lang="ru-RU" sz="36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изменил в жизни </a:t>
            </a:r>
          </a:p>
          <a:p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населения Рима</a:t>
            </a:r>
            <a:r>
              <a:rPr lang="ru-RU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9622"/>
            <a:ext cx="1087869" cy="70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3142" y="0"/>
            <a:ext cx="6067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Реформы Гая </a:t>
            </a:r>
            <a:r>
              <a:rPr lang="ru-RU" sz="4400" b="1" cap="none" spc="0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Гракха</a:t>
            </a:r>
            <a:endParaRPr lang="ru-RU" sz="44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964395"/>
            <a:ext cx="86629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Продажа хлеба бедным гражданам по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</a:rPr>
              <a:t>     самым низким ценам;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solidFill>
                  <a:srgbClr val="002060"/>
                </a:solidFill>
              </a:rPr>
              <a:t>Создание колоний на завоёванных </a:t>
            </a:r>
          </a:p>
          <a:p>
            <a:pPr marL="514350" indent="-514350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территориях;</a:t>
            </a:r>
          </a:p>
          <a:p>
            <a:pPr marL="342900" indent="-34290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</a:rPr>
              <a:t>Переселение в колонии бедного и </a:t>
            </a:r>
          </a:p>
          <a:p>
            <a:pPr marL="342900" indent="-342900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безземельного римского </a:t>
            </a:r>
          </a:p>
          <a:p>
            <a:pPr marL="342900" indent="-342900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населения и наделение его землёй;</a:t>
            </a: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889" t="66509"/>
          <a:stretch>
            <a:fillRect/>
          </a:stretch>
        </p:blipFill>
        <p:spPr bwMode="auto">
          <a:xfrm>
            <a:off x="7380312" y="3219822"/>
            <a:ext cx="1413918" cy="152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501"/>
            <a:ext cx="6442430" cy="461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6" y="347915"/>
            <a:ext cx="648586" cy="9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6573" y="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1149" y="949787"/>
            <a:ext cx="493994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Подумайте, почему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Гай Марий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32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мог укрепить мощь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Римского государства,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почему это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ru-RU" sz="32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 удалось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Братьям </a:t>
            </a:r>
            <a:r>
              <a:rPr lang="ru-RU" sz="3200" b="1" dirty="0" err="1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Гракхам</a:t>
            </a:r>
            <a:r>
              <a:rPr lang="ru-RU" sz="32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_1.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0" y="1059582"/>
            <a:ext cx="208823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rac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7" y="3107535"/>
            <a:ext cx="1792741" cy="117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14" y="210202"/>
            <a:ext cx="1087869" cy="70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548" y="0"/>
            <a:ext cx="6009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Реформы Гая Мария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_1.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7654"/>
            <a:ext cx="2595726" cy="2893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96503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107г.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н.э.- </a:t>
            </a:r>
            <a:r>
              <a:rPr lang="ru-RU" sz="2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военной реформы.</a:t>
            </a:r>
            <a:endParaRPr lang="ru-RU" sz="2400" b="1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404389"/>
            <a:ext cx="5393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Разрешено служить в армии 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     всем гражданам Рима;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solidFill>
                  <a:srgbClr val="002060"/>
                </a:solidFill>
              </a:rPr>
              <a:t>Сокращён срок службы до </a:t>
            </a:r>
          </a:p>
          <a:p>
            <a:pPr marL="342900" indent="-34290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16 лет;</a:t>
            </a:r>
          </a:p>
          <a:p>
            <a:pPr marL="457200" indent="-457200"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</a:rPr>
              <a:t>Оружием обеспечивало </a:t>
            </a:r>
          </a:p>
          <a:p>
            <a:pPr marL="457200" indent="-45720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государство;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4.   Полководец платит солдатам </a:t>
            </a:r>
          </a:p>
          <a:p>
            <a:pPr marL="342900" indent="-34290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за службу:</a:t>
            </a:r>
          </a:p>
          <a:p>
            <a:pPr marL="457200" indent="-457200">
              <a:buAutoNum type="arabicPeriod" startAt="5"/>
            </a:pPr>
            <a:r>
              <a:rPr lang="ru-RU" sz="2000" b="1" dirty="0" smtClean="0">
                <a:solidFill>
                  <a:srgbClr val="002060"/>
                </a:solidFill>
              </a:rPr>
              <a:t>По окончании службы </a:t>
            </a:r>
          </a:p>
          <a:p>
            <a:pPr marL="457200" indent="-45720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легионер имел право</a:t>
            </a:r>
          </a:p>
          <a:p>
            <a:pPr marL="342900" indent="-34290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получить участок земли;</a:t>
            </a:r>
          </a:p>
          <a:p>
            <a:pPr marL="342900" indent="-342900"/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d087c7f9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28610"/>
            <a:ext cx="4319820" cy="19609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13" y="2678907"/>
            <a:ext cx="45057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Решите тест.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Удачи!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43" y="3034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Пунические войны принесли  Риму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956" y="26749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обогащение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47" y="70832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2. Но увеличение количества рабов привело  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12004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азорению небогатой части римских граждан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534" y="1500340"/>
            <a:ext cx="462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Земельный закон провел трибун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339" y="156363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Тиберий </a:t>
            </a:r>
            <a:r>
              <a:rPr lang="ru-RU" dirty="0" err="1" smtClean="0">
                <a:solidFill>
                  <a:srgbClr val="FF0000"/>
                </a:solidFill>
              </a:rPr>
              <a:t>Гракх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0291" y="1531526"/>
            <a:ext cx="56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377" y="154875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133 г до н.э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64" y="19180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После смерти Тиберия </a:t>
            </a:r>
            <a:r>
              <a:rPr lang="ru-RU" b="1" dirty="0" err="1" smtClean="0">
                <a:solidFill>
                  <a:srgbClr val="002060"/>
                </a:solidFill>
              </a:rPr>
              <a:t>Гракха</a:t>
            </a:r>
            <a:r>
              <a:rPr lang="ru-RU" b="1" dirty="0" smtClean="0">
                <a:solidFill>
                  <a:srgbClr val="002060"/>
                </a:solidFill>
              </a:rPr>
              <a:t> народным трибуном был избран его брат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283718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Гай </a:t>
            </a:r>
            <a:r>
              <a:rPr lang="ru-RU" dirty="0" err="1" smtClean="0">
                <a:solidFill>
                  <a:srgbClr val="FF0000"/>
                </a:solidFill>
              </a:rPr>
              <a:t>Гракх</a:t>
            </a:r>
            <a:r>
              <a:rPr lang="ru-RU" dirty="0" smtClean="0">
                <a:solidFill>
                  <a:srgbClr val="FF0000"/>
                </a:solidFill>
              </a:rPr>
              <a:t> в 123 г до н.э.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107" y="2653050"/>
            <a:ext cx="67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Братьям </a:t>
            </a:r>
            <a:r>
              <a:rPr lang="ru-RU" b="1" dirty="0" err="1" smtClean="0">
                <a:solidFill>
                  <a:srgbClr val="002060"/>
                </a:solidFill>
              </a:rPr>
              <a:t>Гракхам</a:t>
            </a:r>
            <a:r>
              <a:rPr lang="ru-RU" b="1" dirty="0" smtClean="0">
                <a:solidFill>
                  <a:srgbClr val="002060"/>
                </a:solidFill>
              </a:rPr>
              <a:t> не удалось остановить разорение римских земледельцев. Знатные и богатые римляне были против. После смерти братьев </a:t>
            </a:r>
            <a:r>
              <a:rPr lang="ru-RU" b="1" dirty="0" err="1" smtClean="0">
                <a:solidFill>
                  <a:srgbClr val="002060"/>
                </a:solidFill>
              </a:rPr>
              <a:t>Гракхов</a:t>
            </a:r>
            <a:r>
              <a:rPr lang="ru-RU" b="1" dirty="0" smtClean="0">
                <a:solidFill>
                  <a:srgbClr val="002060"/>
                </a:solidFill>
              </a:rPr>
              <a:t> реформы проводил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4308" y="3281567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Гай Марий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542" y="3795118"/>
            <a:ext cx="73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 В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80286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107 г до н .э.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6774" y="3630093"/>
            <a:ext cx="642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 провел военную реформу , в результате которой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696" y="4188528"/>
            <a:ext cx="753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Всем римлянам вне зависимости от владения землей разрешалось </a:t>
            </a:r>
            <a:r>
              <a:rPr lang="ru-RU" dirty="0">
                <a:solidFill>
                  <a:srgbClr val="FF0000"/>
                </a:solidFill>
              </a:rPr>
              <a:t>служить в армии за плату.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9" y="1059582"/>
            <a:ext cx="775276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3479"/>
            <a:ext cx="576064" cy="8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6696744" cy="394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7" y="339502"/>
            <a:ext cx="576064" cy="8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31" y="267494"/>
            <a:ext cx="710848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7" y="339502"/>
            <a:ext cx="576064" cy="8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/>
        </p:blipFill>
        <p:spPr bwMode="auto">
          <a:xfrm rot="21251335">
            <a:off x="505952" y="835110"/>
            <a:ext cx="4176464" cy="381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338">
            <a:off x="4572000" y="771550"/>
            <a:ext cx="4464496" cy="3743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7" y="204718"/>
            <a:ext cx="576064" cy="8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5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20268663">
            <a:off x="1913389" y="303580"/>
            <a:ext cx="5013763" cy="3097831"/>
          </a:xfrm>
          <a:prstGeom prst="cloudCallout">
            <a:avLst>
              <a:gd name="adj1" fmla="val -58759"/>
              <a:gd name="adj2" fmla="val 58736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Агора,  вето, 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стратег, архонт,  патриций, консул , Спарта, трибун , олигархия, республика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5486"/>
            <a:ext cx="2088232" cy="830997"/>
          </a:xfrm>
          <a:prstGeom prst="rect">
            <a:avLst/>
          </a:prstGeom>
          <a:solidFill>
            <a:srgbClr val="FF0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Древний Рим  </a:t>
            </a:r>
            <a:endParaRPr lang="ru-RU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4" y="411510"/>
            <a:ext cx="374550" cy="55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1" y="684618"/>
            <a:ext cx="40316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Земельная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3600" b="1" cap="all" spc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Военная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Реформы</a:t>
            </a:r>
          </a:p>
          <a:p>
            <a:pPr algn="ctr"/>
            <a:r>
              <a:rPr lang="ru-RU" sz="3600" b="1" cap="all" spc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</a:t>
            </a:r>
            <a:r>
              <a:rPr lang="ru-RU" sz="3600" b="1" cap="all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риме</a:t>
            </a:r>
            <a:endParaRPr lang="ru-RU" sz="3600" b="1" cap="all" spc="0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grac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75606"/>
            <a:ext cx="2808312" cy="257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_1.jp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44208" y="2211710"/>
            <a:ext cx="196090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8411" y="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172" y="255379"/>
            <a:ext cx="2004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Знать</a:t>
            </a:r>
            <a:r>
              <a:rPr lang="ru-RU" sz="4400" b="1" cap="none" spc="0" dirty="0" smtClean="0">
                <a:ln/>
                <a:solidFill>
                  <a:srgbClr val="C00000"/>
                </a:solidFill>
                <a:effectLst/>
              </a:rPr>
              <a:t>:</a:t>
            </a:r>
            <a:endParaRPr lang="ru-RU" sz="4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78709"/>
            <a:ext cx="8748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Положение Рима после Пунических войн;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Причины проведения и результаты земельной и военной реформ;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133г до </a:t>
            </a:r>
            <a:r>
              <a:rPr lang="ru-RU" sz="2800" b="1" dirty="0" err="1" smtClean="0">
                <a:solidFill>
                  <a:srgbClr val="C00000"/>
                </a:solidFill>
              </a:rPr>
              <a:t>н.э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123 </a:t>
            </a:r>
            <a:r>
              <a:rPr lang="ru-RU" sz="2800" b="1" dirty="0" err="1" smtClean="0">
                <a:solidFill>
                  <a:srgbClr val="C00000"/>
                </a:solidFill>
              </a:rPr>
              <a:t>г.до</a:t>
            </a:r>
            <a:r>
              <a:rPr lang="ru-RU" sz="2800" b="1" dirty="0" smtClean="0">
                <a:solidFill>
                  <a:srgbClr val="C00000"/>
                </a:solidFill>
              </a:rPr>
              <a:t> н.э.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107 г до н.э.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Тиберий и Гай </a:t>
            </a:r>
            <a:r>
              <a:rPr lang="ru-RU" sz="2800" b="1" dirty="0" err="1" smtClean="0">
                <a:solidFill>
                  <a:srgbClr val="C00000"/>
                </a:solidFill>
              </a:rPr>
              <a:t>Гракх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Гай Марий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Rainbow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Rainbow</Template>
  <TotalTime>258</TotalTime>
  <Words>511</Words>
  <Application>Microsoft Office PowerPoint</Application>
  <PresentationFormat>Экран (16:9)</PresentationFormat>
  <Paragraphs>124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Black Rainbow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Ала</cp:lastModifiedBy>
  <cp:revision>30</cp:revision>
  <dcterms:created xsi:type="dcterms:W3CDTF">2012-04-10T16:32:39Z</dcterms:created>
  <dcterms:modified xsi:type="dcterms:W3CDTF">2019-04-14T08:46:11Z</dcterms:modified>
</cp:coreProperties>
</file>