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21"/>
  </p:notesMasterIdLst>
  <p:sldIdLst>
    <p:sldId id="258" r:id="rId4"/>
    <p:sldId id="256" r:id="rId5"/>
    <p:sldId id="257" r:id="rId6"/>
    <p:sldId id="289" r:id="rId7"/>
    <p:sldId id="260" r:id="rId8"/>
    <p:sldId id="280" r:id="rId9"/>
    <p:sldId id="281" r:id="rId10"/>
    <p:sldId id="261" r:id="rId11"/>
    <p:sldId id="284" r:id="rId12"/>
    <p:sldId id="290" r:id="rId13"/>
    <p:sldId id="262" r:id="rId14"/>
    <p:sldId id="283" r:id="rId15"/>
    <p:sldId id="282" r:id="rId16"/>
    <p:sldId id="287" r:id="rId17"/>
    <p:sldId id="288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60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98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618A9-F1D5-4207-BCA0-8E07E5A20F5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D7205-3ACA-45D9-81D6-12653875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2925" y="990600"/>
            <a:ext cx="6934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1;&#1046;&#1045;&#1044;&#1052;&#1048;&#1058;&#1056;&#1048;&#1049;%20&#1055;&#1045;&#1056;&#1042;&#1067;&#1049;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9;&#1090;&#1086;&#1088;&#1080;&#1103;%20&#1043;&#1086;&#1089;&#1091;&#1076;&#1072;&#1088;&#1089;&#1090;&#1074;&#1072;%20&#1056;&#1086;&#1089;&#1089;&#1080;&#1081;&#1089;&#1082;&#1086;&#1075;&#1086;.%20C&#1077;&#1088;&#1080;&#1103;%20329.%20&#1042;&#1090;&#1086;&#1088;&#1086;&#1077;%20&#1054;&#1087;&#1086;&#1083;&#1095;&#1077;&#1085;&#1080;&#1077;%20&#1076;&#1083;&#1103;%20&#1054;&#1089;&#1074;&#1086;&#1073;&#1086;&#1078;&#1076;&#1077;&#1085;&#1080;&#1103;%20&#1052;&#1086;&#1089;&#1082;&#1074;&#1099;.%20StarMedia.mp4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41;&#1054;&#1056;&#1048;&#1057;%20&#1043;&#1054;&#1044;&#1059;&#1053;&#1054;&#1042;.mp4" TargetMode="Externa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743" y="2924944"/>
            <a:ext cx="666079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Домашнее задание</a:t>
            </a:r>
          </a:p>
          <a:p>
            <a:pPr algn="ctr"/>
            <a:endParaRPr lang="ru-RU" sz="4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 Unicode MS"/>
              <a:ea typeface="Arial Unicode MS"/>
              <a:cs typeface="Arial Unicode MS"/>
            </a:endParaRPr>
          </a:p>
          <a:p>
            <a:pPr algn="ctr"/>
            <a:r>
              <a:rPr lang="ru-RU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Unicode MS"/>
                <a:ea typeface="Arial Unicode MS"/>
                <a:cs typeface="Arial Unicode MS"/>
              </a:rPr>
              <a:t>§22, </a:t>
            </a:r>
          </a:p>
          <a:p>
            <a:pPr algn="ctr"/>
            <a:r>
              <a:rPr lang="ru-RU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Unicode MS"/>
                <a:ea typeface="Arial Unicode MS"/>
                <a:cs typeface="Arial Unicode MS"/>
              </a:rPr>
              <a:t>даты и термины.</a:t>
            </a: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825252" cy="87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191" y="332656"/>
            <a:ext cx="91367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Причины начала «Смутного времени» </a:t>
            </a:r>
            <a:endParaRPr lang="ru-RU" sz="32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3087"/>
            <a:ext cx="755815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1. 1584г. </a:t>
            </a:r>
            <a:r>
              <a:rPr lang="ru-RU" sz="2800" b="1" dirty="0" smtClean="0"/>
              <a:t>– смерть Ивана Грозного</a:t>
            </a:r>
          </a:p>
          <a:p>
            <a:r>
              <a:rPr lang="ru-RU" sz="2800" b="1" dirty="0" smtClean="0"/>
              <a:t> 2.   Недовольство служилых людей своим </a:t>
            </a:r>
            <a:r>
              <a:rPr lang="ru-RU" sz="2800" b="1" dirty="0" smtClean="0"/>
              <a:t> </a:t>
            </a:r>
            <a:r>
              <a:rPr lang="ru-RU" sz="2800" b="1" dirty="0" smtClean="0"/>
              <a:t>положением;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3.   Пресечение династии Рюриковичей;</a:t>
            </a:r>
          </a:p>
          <a:p>
            <a:r>
              <a:rPr lang="ru-RU" sz="2800" b="1" dirty="0" smtClean="0"/>
              <a:t> 4. </a:t>
            </a:r>
            <a:r>
              <a:rPr lang="ru-RU" sz="2800" b="1" dirty="0" smtClean="0">
                <a:solidFill>
                  <a:srgbClr val="FF0000"/>
                </a:solidFill>
              </a:rPr>
              <a:t>1598г.</a:t>
            </a:r>
            <a:r>
              <a:rPr lang="ru-RU" sz="2800" b="1" dirty="0" smtClean="0"/>
              <a:t> – избрание на Земском Соборе царём Бориса Годунова   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5. Неурожай 1601-1603 </a:t>
            </a:r>
            <a:r>
              <a:rPr lang="ru-RU" sz="2800" b="1" dirty="0" err="1" smtClean="0"/>
              <a:t>гг</a:t>
            </a:r>
            <a:r>
              <a:rPr lang="ru-RU" sz="2800" b="1" dirty="0" smtClean="0"/>
              <a:t>, вызвавший</a:t>
            </a:r>
          </a:p>
          <a:p>
            <a:r>
              <a:rPr lang="ru-RU" sz="2800" b="1" dirty="0" smtClean="0"/>
              <a:t> страшный голод</a:t>
            </a:r>
            <a:r>
              <a:rPr lang="ru-RU" sz="2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</a:p>
          <a:p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6.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prstClr val="black"/>
                </a:solidFill>
              </a:rPr>
              <a:t>Недовольство </a:t>
            </a:r>
            <a:r>
              <a:rPr lang="ru-RU" sz="2800" b="1" dirty="0" smtClean="0">
                <a:solidFill>
                  <a:prstClr val="black"/>
                </a:solidFill>
              </a:rPr>
              <a:t>бояр правлением Годунова</a:t>
            </a:r>
            <a:endParaRPr lang="ru-RU" sz="28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lvl="0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2800" b="1" cap="all" dirty="0" smtClean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AD010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21088"/>
            <a:ext cx="1504280" cy="185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7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908720"/>
            <a:ext cx="538492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1604г.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– </a:t>
            </a:r>
            <a:r>
              <a:rPr lang="ru-RU" sz="28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поход Лжедмитрия </a:t>
            </a:r>
            <a:r>
              <a:rPr lang="en-US" sz="28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28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на Москву,  </a:t>
            </a:r>
          </a:p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1605г.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– </a:t>
            </a:r>
            <a:r>
              <a:rPr lang="ru-RU" sz="28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Лжедмитрий</a:t>
            </a:r>
            <a:r>
              <a:rPr lang="en-US" sz="28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I </a:t>
            </a:r>
            <a:r>
              <a:rPr lang="ru-RU" sz="28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занимает московский престол;</a:t>
            </a:r>
          </a:p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1606г.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– </a:t>
            </a:r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убийство   Лжедмитрия</a:t>
            </a:r>
            <a:r>
              <a:rPr lang="en-US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I</a:t>
            </a:r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и избрание </a:t>
            </a:r>
          </a:p>
          <a:p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русским царём </a:t>
            </a:r>
            <a:endParaRPr lang="en-US" sz="2800" b="1" cap="all" dirty="0" smtClean="0">
              <a:ln/>
              <a:effectLst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Василия Шуйского</a:t>
            </a:r>
          </a:p>
          <a:p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r>
              <a:rPr lang="ru-RU" sz="2800" b="1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2800" b="1" cap="all" dirty="0" smtClean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endParaRPr lang="ru-RU" sz="2800" b="1" cap="all" spc="0" dirty="0" smtClean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312368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55892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hlinkClick r:id="rId3" action="ppaction://hlinkfile"/>
              </a:rPr>
              <a:t>Лжедмитрий</a:t>
            </a:r>
            <a:r>
              <a:rPr lang="en-US" sz="2800" b="1" dirty="0" smtClean="0">
                <a:hlinkClick r:id="rId3" action="ppaction://hlinkfile"/>
              </a:rPr>
              <a:t> I</a:t>
            </a:r>
            <a:r>
              <a:rPr lang="ru-RU" sz="2800" b="1" dirty="0" smtClean="0">
                <a:hlinkClick r:id="rId3" action="ppaction://hlinkfile"/>
              </a:rPr>
              <a:t>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6" y="1196752"/>
            <a:ext cx="28956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5856" y="764704"/>
            <a:ext cx="5940344" cy="36009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Разрастание масштабов </a:t>
            </a:r>
          </a:p>
          <a:p>
            <a:r>
              <a:rPr lang="ru-RU" sz="24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   гражданской  войны;</a:t>
            </a:r>
          </a:p>
          <a:p>
            <a:endParaRPr lang="ru-RU" sz="2400" b="1" cap="all" dirty="0">
              <a:ln/>
              <a:effectLst>
                <a:reflection blurRad="10000" stA="55000" endPos="48000" dist="500" dir="5400000" sy="-100000" algn="bl" rotWithShape="0"/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Рост народных выступлений</a:t>
            </a:r>
          </a:p>
          <a:p>
            <a:r>
              <a:rPr lang="ru-RU" sz="24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   В южных окраинах страны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;</a:t>
            </a:r>
            <a:endParaRPr lang="ru-RU" sz="24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1606-1607гг.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</a:t>
            </a:r>
            <a:r>
              <a:rPr lang="ru-RU" sz="24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восстание </a:t>
            </a:r>
          </a:p>
          <a:p>
            <a:r>
              <a:rPr lang="ru-RU" sz="2400" b="1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 под предводительством</a:t>
            </a:r>
          </a:p>
          <a:p>
            <a:r>
              <a:rPr lang="ru-RU" sz="24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   Ивана </a:t>
            </a:r>
            <a:r>
              <a:rPr lang="ru-RU" sz="2400" b="1" cap="all" dirty="0" err="1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Болотникова</a:t>
            </a:r>
            <a:r>
              <a:rPr lang="ru-RU" sz="24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" b="25109"/>
          <a:stretch/>
        </p:blipFill>
        <p:spPr>
          <a:xfrm>
            <a:off x="2771800" y="4206164"/>
            <a:ext cx="5082966" cy="265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8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6709"/>
            <a:ext cx="8964488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              1607г.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</a:t>
            </a:r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поход Лжедмитрия</a:t>
            </a:r>
            <a:r>
              <a:rPr lang="en-US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II</a:t>
            </a:r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                    на Москву; </a:t>
            </a:r>
          </a:p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              1608г.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</a:t>
            </a:r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начало шведской</a:t>
            </a:r>
          </a:p>
          <a:p>
            <a:r>
              <a:rPr lang="ru-RU" sz="2800" b="1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                   интервенции в Россию;</a:t>
            </a:r>
          </a:p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Июль     </a:t>
            </a:r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1610г</a:t>
            </a:r>
            <a:r>
              <a:rPr lang="ru-RU" sz="2800" b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.- </a:t>
            </a:r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низложение                                    </a:t>
            </a:r>
          </a:p>
          <a:p>
            <a:r>
              <a:rPr lang="ru-RU" sz="2800" b="1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                   Василия Шуйского;</a:t>
            </a:r>
          </a:p>
          <a:p>
            <a:pPr algn="ctr"/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«семибоярщина»;</a:t>
            </a:r>
          </a:p>
          <a:p>
            <a:endParaRPr lang="ru-RU" sz="3600" b="1" cap="all" dirty="0" smtClean="0">
              <a:ln/>
              <a:solidFill>
                <a:srgbClr val="00B0F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21 сентября 1610г.- </a:t>
            </a:r>
          </a:p>
          <a:p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поляки</a:t>
            </a:r>
          </a:p>
          <a:p>
            <a:r>
              <a:rPr lang="ru-RU" sz="28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Впущены в Москву;</a:t>
            </a:r>
            <a:endParaRPr lang="ru-RU" sz="3600" b="1" cap="all" dirty="0" smtClean="0">
              <a:ln/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r="50000" b="50000"/>
          <a:stretch/>
        </p:blipFill>
        <p:spPr>
          <a:xfrm>
            <a:off x="129835" y="620688"/>
            <a:ext cx="2012486" cy="279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2952328" cy="218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2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4" y="764704"/>
            <a:ext cx="361840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40206" y="692696"/>
            <a:ext cx="5303794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Патриарх </a:t>
            </a:r>
            <a:r>
              <a:rPr lang="ru-RU" sz="32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Гермоген</a:t>
            </a:r>
            <a:r>
              <a:rPr lang="ru-RU" sz="32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рассылает грамоты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призывом к борьбе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освобождение</a:t>
            </a:r>
          </a:p>
          <a:p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 интервентов;</a:t>
            </a:r>
          </a:p>
          <a:p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Все сословия готовы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Бороться с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чужеземным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Нашествием;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5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456376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4077072"/>
            <a:ext cx="9036496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Весна-осень 1612г.-</a:t>
            </a:r>
          </a:p>
          <a:p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3" action="ppaction://hlinkfile"/>
              </a:rPr>
              <a:t>Освобождение  Москвы     </a:t>
            </a:r>
            <a:endParaRPr lang="ru-RU" sz="28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Войсками Минина и </a:t>
            </a:r>
            <a:r>
              <a:rPr lang="ru-RU" sz="2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пожарского</a:t>
            </a:r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;</a:t>
            </a:r>
          </a:p>
          <a:p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Окончание гражданской войны </a:t>
            </a:r>
          </a:p>
          <a:p>
            <a:endParaRPr lang="ru-RU" sz="2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73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8496944" cy="63401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rgbClr val="AD0101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/>
                <a:solidFill>
                  <a:srgbClr val="AD0101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Знать: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cap="all" dirty="0" smtClean="0">
                <a:ln/>
                <a:solidFill>
                  <a:srgbClr val="AD0101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</a:t>
            </a:r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причины</a:t>
            </a: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,   содержание и последствия   «смутного времени»;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Понятия :</a:t>
            </a:r>
            <a:r>
              <a:rPr lang="ru-RU" sz="2400" b="1" cap="all" dirty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«смутное время</a:t>
            </a: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»,  интервенция, Семибоярщина, </a:t>
            </a:r>
            <a:endParaRPr lang="ru-RU" sz="3200" b="1" cap="all" dirty="0" smtClean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AD010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Личности</a:t>
            </a: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: Борис Годунов, Лжедмитрий </a:t>
            </a:r>
            <a:r>
              <a:rPr lang="en-US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I </a:t>
            </a: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, Лжедмитрий</a:t>
            </a:r>
            <a:r>
              <a:rPr lang="en-US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II</a:t>
            </a: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, Иван Болотников, Кузьма </a:t>
            </a:r>
            <a:r>
              <a:rPr lang="ru-RU" sz="2400" b="1" cap="all" dirty="0" err="1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минин</a:t>
            </a: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И Дмитрий Пожарский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Даты: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1598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cap="all" dirty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1604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1606-1607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 1607-1609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 1612</a:t>
            </a:r>
            <a:endParaRPr lang="ru-RU" b="1" cap="all" dirty="0" smtClean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AD010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sz="2400" b="1" cap="all" dirty="0" smtClean="0">
              <a:ln/>
              <a:solidFill>
                <a:srgbClr val="AD0101"/>
              </a:solidFill>
              <a:effectLst>
                <a:outerShdw blurRad="19685" dist="12700" dir="5400000" algn="tl" rotWithShape="0">
                  <a:srgbClr val="AD010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Tx/>
              <a:buBlip>
                <a:blip r:embed="rId2"/>
              </a:buBlip>
            </a:pPr>
            <a:endParaRPr lang="ru-RU" sz="2600" b="1" cap="all" dirty="0">
              <a:ln/>
              <a:solidFill>
                <a:srgbClr val="AD0101"/>
              </a:solidFill>
              <a:effectLst>
                <a:outerShdw blurRad="19685" dist="12700" dir="5400000" algn="tl" rotWithShape="0">
                  <a:srgbClr val="AD010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69160"/>
            <a:ext cx="825252" cy="8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96752"/>
            <a:ext cx="6781800" cy="5040560"/>
          </a:xfrm>
        </p:spPr>
        <p:txBody>
          <a:bodyPr anchor="t">
            <a:noAutofit/>
          </a:bodyPr>
          <a:lstStyle/>
          <a:p>
            <a:r>
              <a:rPr lang="ru-RU" sz="4400" dirty="0" smtClean="0"/>
              <a:t>3- факта самых важных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2- факта самых интересных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1- вопрос классу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136815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136" y="3356992"/>
            <a:ext cx="6437532" cy="218521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Россия в начале </a:t>
            </a:r>
            <a:r>
              <a:rPr lang="en-US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XVII</a:t>
            </a:r>
            <a:r>
              <a:rPr lang="ru-RU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века</a:t>
            </a:r>
          </a:p>
          <a:p>
            <a:pPr algn="ctr"/>
            <a:r>
              <a:rPr lang="ru-RU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Смутное </a:t>
            </a:r>
            <a:r>
              <a:rPr lang="ru-RU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время»</a:t>
            </a:r>
          </a:p>
          <a:p>
            <a:pPr algn="ctr"/>
            <a:r>
              <a:rPr lang="ru-RU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России</a:t>
            </a:r>
            <a:endParaRPr lang="ru-RU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84" y="188640"/>
            <a:ext cx="1937035" cy="2383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64" y="395713"/>
            <a:ext cx="1770009" cy="1969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r="50000" b="50000"/>
          <a:stretch/>
        </p:blipFill>
        <p:spPr>
          <a:xfrm>
            <a:off x="6070167" y="4799835"/>
            <a:ext cx="1382221" cy="1916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62" y="2996952"/>
            <a:ext cx="2023864" cy="2023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8496944" cy="63401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Знать: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</a:t>
            </a:r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причины</a:t>
            </a: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  содержание и последствия   «смутного времени»;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Понятия :</a:t>
            </a:r>
            <a:r>
              <a:rPr lang="ru-RU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«смутное время</a:t>
            </a: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»,  интервенция, Семибоярщина, </a:t>
            </a:r>
            <a:endParaRPr lang="ru-RU" sz="32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Личности</a:t>
            </a: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: Борис Годунов, Лжедмитрий </a:t>
            </a:r>
            <a:r>
              <a:rPr lang="en-US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 </a:t>
            </a: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Лжедмитрий</a:t>
            </a:r>
            <a:r>
              <a:rPr lang="en-US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II</a:t>
            </a: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, Иван Болотников, Кузьма </a:t>
            </a:r>
            <a:r>
              <a:rPr lang="ru-RU" sz="2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минин</a:t>
            </a: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 Дмитрий Пожарский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Даты: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1598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1604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1606-1607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1607-1609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1612</a:t>
            </a:r>
            <a:endParaRPr lang="ru-RU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Blip>
                <a:blip r:embed="rId2"/>
              </a:buBlip>
            </a:pPr>
            <a:endParaRPr lang="ru-RU" sz="2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69160"/>
            <a:ext cx="825252" cy="87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772816"/>
            <a:ext cx="67204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Причины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«смутного времени»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России 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3732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" y="404664"/>
            <a:ext cx="91367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Причины начала «Смутного времени» </a:t>
            </a:r>
            <a:endParaRPr lang="ru-RU" sz="32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675" y="1268760"/>
            <a:ext cx="726218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1</a:t>
            </a:r>
            <a:r>
              <a:rPr lang="ru-RU" sz="3200" b="1" dirty="0" smtClean="0">
                <a:solidFill>
                  <a:srgbClr val="FF0000"/>
                </a:solidFill>
              </a:rPr>
              <a:t>. 1584г. </a:t>
            </a:r>
            <a:r>
              <a:rPr lang="ru-RU" sz="2400" b="1" dirty="0" smtClean="0"/>
              <a:t>– смерть Ивана Грозного</a:t>
            </a:r>
          </a:p>
          <a:p>
            <a:r>
              <a:rPr lang="ru-RU" sz="2400" b="1" dirty="0" smtClean="0"/>
              <a:t> 2.   Недовольство служилых людей своим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положением;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3.   Пресечение династии Рюриковичей;</a:t>
            </a:r>
          </a:p>
          <a:p>
            <a:r>
              <a:rPr lang="ru-RU" sz="2400" b="1" dirty="0" smtClean="0"/>
              <a:t>                                    4. </a:t>
            </a:r>
            <a:r>
              <a:rPr lang="ru-RU" sz="3200" b="1" dirty="0" smtClean="0">
                <a:solidFill>
                  <a:srgbClr val="FF0000"/>
                </a:solidFill>
              </a:rPr>
              <a:t>1598г.</a:t>
            </a:r>
            <a:r>
              <a:rPr lang="ru-RU" sz="2400" b="1" dirty="0" smtClean="0"/>
              <a:t> – избрание на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Земском Соборе царём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Бориса Годунова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Первый русский царь,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   получивший трон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   не по наследству,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   а путём выборов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2720528" cy="3347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1988840"/>
            <a:ext cx="856895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Какие преобразования</a:t>
            </a:r>
          </a:p>
          <a:p>
            <a:pPr algn="ctr"/>
            <a:r>
              <a:rPr lang="ru-RU" sz="5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</a:t>
            </a:r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ыли сделаны Борисом</a:t>
            </a:r>
          </a:p>
          <a:p>
            <a:pPr algn="ctr"/>
            <a:r>
              <a:rPr lang="ru-RU" sz="5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Годуновым для изменения</a:t>
            </a:r>
          </a:p>
          <a:p>
            <a:pPr algn="ctr"/>
            <a:r>
              <a:rPr lang="ru-RU" sz="5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</a:t>
            </a:r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оложения в стране?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09914" y="818141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60" y="445321"/>
            <a:ext cx="1823864" cy="13678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792" y="818141"/>
            <a:ext cx="450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</a:rPr>
              <a:t>Стр</a:t>
            </a:r>
            <a:r>
              <a:rPr lang="ru-RU" sz="3600" b="1" dirty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3600" b="1" dirty="0" smtClean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</a:rPr>
              <a:t> 152-153</a:t>
            </a:r>
            <a:endParaRPr lang="ru-RU" sz="3600" b="1" dirty="0">
              <a:ln w="10541" cmpd="sng">
                <a:solidFill>
                  <a:srgbClr val="AD0101">
                    <a:shade val="88000"/>
                    <a:satMod val="110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357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80" y="307776"/>
            <a:ext cx="914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 action="ppaction://hlinkfile"/>
              </a:rPr>
              <a:t>Преобразования Бориса Годунова</a:t>
            </a:r>
            <a:endParaRPr lang="ru-RU" sz="3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500" y="141277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Стремление заручиться поддержкой дворянства,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духовенства и горожан;</a:t>
            </a:r>
          </a:p>
          <a:p>
            <a:r>
              <a:rPr lang="ru-RU" sz="2400" b="1" dirty="0" smtClean="0"/>
              <a:t>2. 1597г.- введение 5-летнего срока сыска беглых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крестьян;</a:t>
            </a:r>
          </a:p>
          <a:p>
            <a:r>
              <a:rPr lang="ru-RU" sz="2400" b="1" dirty="0" smtClean="0"/>
              <a:t>3. 1589г.- утверждение патриаршества;</a:t>
            </a:r>
          </a:p>
          <a:p>
            <a:r>
              <a:rPr lang="ru-RU" sz="2400" b="1" dirty="0" smtClean="0"/>
              <a:t>4. Расширение торговли с Англией, Голландией,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Персией;</a:t>
            </a:r>
          </a:p>
          <a:p>
            <a:r>
              <a:rPr lang="ru-RU" sz="2400" b="1" dirty="0" smtClean="0"/>
              <a:t>5. Приглашение иностранцев для работы </a:t>
            </a:r>
          </a:p>
          <a:p>
            <a:r>
              <a:rPr lang="ru-RU" sz="2400" b="1" dirty="0" smtClean="0"/>
              <a:t>   часовщиками, аптекарями, врачами;</a:t>
            </a:r>
          </a:p>
          <a:p>
            <a:r>
              <a:rPr lang="ru-RU" sz="2400" b="1" dirty="0" smtClean="0"/>
              <a:t> 6. Дворянские дети могут обучаться </a:t>
            </a:r>
          </a:p>
          <a:p>
            <a:r>
              <a:rPr lang="ru-RU" sz="2400" b="1" dirty="0" smtClean="0"/>
              <a:t>             за границей;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15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2283" y="548680"/>
            <a:ext cx="312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3745" y="902623"/>
            <a:ext cx="687707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Почему правление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Бориса Годунова</a:t>
            </a:r>
          </a:p>
          <a:p>
            <a:pPr algn="ctr"/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ызвало всенародное</a:t>
            </a:r>
          </a:p>
          <a:p>
            <a:pPr algn="ctr"/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едовольство?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64429"/>
            <a:ext cx="1482368" cy="1111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52554" y="4797152"/>
            <a:ext cx="2038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err="1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Стр</a:t>
            </a:r>
            <a:r>
              <a:rPr lang="ru-RU" sz="3600" b="1" dirty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153 </a:t>
            </a:r>
            <a:endParaRPr lang="ru-RU" sz="3600" b="1" dirty="0">
              <a:ln w="10541" cmpd="sng">
                <a:solidFill>
                  <a:srgbClr val="AD0101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845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недовольства: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56" y="1628800"/>
            <a:ext cx="8424936" cy="43088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32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Неурожай 1601-1603гг, </a:t>
            </a:r>
          </a:p>
          <a:p>
            <a:r>
              <a:rPr lang="ru-RU" sz="32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   вызвавший страшный голод;</a:t>
            </a:r>
          </a:p>
          <a:p>
            <a:endParaRPr lang="ru-RU" sz="3200" b="1" cap="all" dirty="0" smtClean="0">
              <a:ln/>
              <a:effectLst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2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2. Недовольство бояр правлением    </a:t>
            </a:r>
          </a:p>
          <a:p>
            <a:r>
              <a:rPr lang="ru-RU" sz="3200" b="1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  Бориса Годунова;</a:t>
            </a:r>
          </a:p>
          <a:p>
            <a:endParaRPr lang="ru-RU" sz="3200" b="1" cap="all" dirty="0" smtClean="0">
              <a:ln/>
              <a:effectLst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2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3. Начало преследований </a:t>
            </a:r>
          </a:p>
          <a:p>
            <a:r>
              <a:rPr lang="ru-RU" sz="32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    недовольных властью </a:t>
            </a:r>
          </a:p>
          <a:p>
            <a:pPr marL="342900" indent="-342900">
              <a:buAutoNum type="arabicPeriod"/>
            </a:pPr>
            <a:endParaRPr lang="ru-RU" b="1" cap="all" dirty="0">
              <a:ln/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6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Custom Design 14">
      <a:dk1>
        <a:srgbClr val="FFE471"/>
      </a:dk1>
      <a:lt1>
        <a:srgbClr val="FFFFFF"/>
      </a:lt1>
      <a:dk2>
        <a:srgbClr val="FFCC66"/>
      </a:dk2>
      <a:lt2>
        <a:srgbClr val="808080"/>
      </a:lt2>
      <a:accent1>
        <a:srgbClr val="D68629"/>
      </a:accent1>
      <a:accent2>
        <a:srgbClr val="CCECFF"/>
      </a:accent2>
      <a:accent3>
        <a:srgbClr val="FFFFFF"/>
      </a:accent3>
      <a:accent4>
        <a:srgbClr val="DAC35F"/>
      </a:accent4>
      <a:accent5>
        <a:srgbClr val="E8C3AC"/>
      </a:accent5>
      <a:accent6>
        <a:srgbClr val="B9D6E7"/>
      </a:accent6>
      <a:hlink>
        <a:srgbClr val="A1FFFF"/>
      </a:hlink>
      <a:folHlink>
        <a:srgbClr val="DAFF71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FFE471"/>
        </a:dk1>
        <a:lt1>
          <a:srgbClr val="FFFFFF"/>
        </a:lt1>
        <a:dk2>
          <a:srgbClr val="FFCC66"/>
        </a:dk2>
        <a:lt2>
          <a:srgbClr val="808080"/>
        </a:lt2>
        <a:accent1>
          <a:srgbClr val="BBE0E3"/>
        </a:accent1>
        <a:accent2>
          <a:srgbClr val="CCECFF"/>
        </a:accent2>
        <a:accent3>
          <a:srgbClr val="FFFFFF"/>
        </a:accent3>
        <a:accent4>
          <a:srgbClr val="DAC35F"/>
        </a:accent4>
        <a:accent5>
          <a:srgbClr val="DAEDEF"/>
        </a:accent5>
        <a:accent6>
          <a:srgbClr val="B9D6E7"/>
        </a:accent6>
        <a:hlink>
          <a:srgbClr val="A1FFFF"/>
        </a:hlink>
        <a:folHlink>
          <a:srgbClr val="DAFF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FFE471"/>
        </a:dk1>
        <a:lt1>
          <a:srgbClr val="FFFFFF"/>
        </a:lt1>
        <a:dk2>
          <a:srgbClr val="FFCC66"/>
        </a:dk2>
        <a:lt2>
          <a:srgbClr val="808080"/>
        </a:lt2>
        <a:accent1>
          <a:srgbClr val="D68629"/>
        </a:accent1>
        <a:accent2>
          <a:srgbClr val="CCECFF"/>
        </a:accent2>
        <a:accent3>
          <a:srgbClr val="FFFFFF"/>
        </a:accent3>
        <a:accent4>
          <a:srgbClr val="DAC35F"/>
        </a:accent4>
        <a:accent5>
          <a:srgbClr val="E8C3AC"/>
        </a:accent5>
        <a:accent6>
          <a:srgbClr val="B9D6E7"/>
        </a:accent6>
        <a:hlink>
          <a:srgbClr val="A1FFFF"/>
        </a:hlink>
        <a:folHlink>
          <a:srgbClr val="DAFF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fighter">
  <a:themeElements>
    <a:clrScheme name="Firefighter 14">
      <a:dk1>
        <a:srgbClr val="FFE471"/>
      </a:dk1>
      <a:lt1>
        <a:srgbClr val="FFFFFF"/>
      </a:lt1>
      <a:dk2>
        <a:srgbClr val="FFCC66"/>
      </a:dk2>
      <a:lt2>
        <a:srgbClr val="808080"/>
      </a:lt2>
      <a:accent1>
        <a:srgbClr val="D68629"/>
      </a:accent1>
      <a:accent2>
        <a:srgbClr val="CCECFF"/>
      </a:accent2>
      <a:accent3>
        <a:srgbClr val="FFFFFF"/>
      </a:accent3>
      <a:accent4>
        <a:srgbClr val="DAC35F"/>
      </a:accent4>
      <a:accent5>
        <a:srgbClr val="E8C3AC"/>
      </a:accent5>
      <a:accent6>
        <a:srgbClr val="B9D6E7"/>
      </a:accent6>
      <a:hlink>
        <a:srgbClr val="A1FFFF"/>
      </a:hlink>
      <a:folHlink>
        <a:srgbClr val="DAFF71"/>
      </a:folHlink>
    </a:clrScheme>
    <a:fontScheme name="Firefigh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figh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13">
        <a:dk1>
          <a:srgbClr val="FFE471"/>
        </a:dk1>
        <a:lt1>
          <a:srgbClr val="FFFFFF"/>
        </a:lt1>
        <a:dk2>
          <a:srgbClr val="FFCC66"/>
        </a:dk2>
        <a:lt2>
          <a:srgbClr val="808080"/>
        </a:lt2>
        <a:accent1>
          <a:srgbClr val="BBE0E3"/>
        </a:accent1>
        <a:accent2>
          <a:srgbClr val="CCECFF"/>
        </a:accent2>
        <a:accent3>
          <a:srgbClr val="FFFFFF"/>
        </a:accent3>
        <a:accent4>
          <a:srgbClr val="DAC35F"/>
        </a:accent4>
        <a:accent5>
          <a:srgbClr val="DAEDEF"/>
        </a:accent5>
        <a:accent6>
          <a:srgbClr val="B9D6E7"/>
        </a:accent6>
        <a:hlink>
          <a:srgbClr val="A1FFFF"/>
        </a:hlink>
        <a:folHlink>
          <a:srgbClr val="DAFF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14">
        <a:dk1>
          <a:srgbClr val="FFE471"/>
        </a:dk1>
        <a:lt1>
          <a:srgbClr val="FFFFFF"/>
        </a:lt1>
        <a:dk2>
          <a:srgbClr val="FFCC66"/>
        </a:dk2>
        <a:lt2>
          <a:srgbClr val="808080"/>
        </a:lt2>
        <a:accent1>
          <a:srgbClr val="D68629"/>
        </a:accent1>
        <a:accent2>
          <a:srgbClr val="CCECFF"/>
        </a:accent2>
        <a:accent3>
          <a:srgbClr val="FFFFFF"/>
        </a:accent3>
        <a:accent4>
          <a:srgbClr val="DAC35F"/>
        </a:accent4>
        <a:accent5>
          <a:srgbClr val="E8C3AC"/>
        </a:accent5>
        <a:accent6>
          <a:srgbClr val="B9D6E7"/>
        </a:accent6>
        <a:hlink>
          <a:srgbClr val="A1FFFF"/>
        </a:hlink>
        <a:folHlink>
          <a:srgbClr val="DAFF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Firefighter</Template>
  <TotalTime>593</TotalTime>
  <Words>533</Words>
  <Application>Microsoft Office PowerPoint</Application>
  <PresentationFormat>Экран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Custom Design</vt:lpstr>
      <vt:lpstr>Firefighter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3- факта самых важных  2- факта самых интересных  1- вопрос классу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Ала</cp:lastModifiedBy>
  <cp:revision>61</cp:revision>
  <dcterms:created xsi:type="dcterms:W3CDTF">2009-12-11T16:34:46Z</dcterms:created>
  <dcterms:modified xsi:type="dcterms:W3CDTF">2021-02-23T18:41:50Z</dcterms:modified>
</cp:coreProperties>
</file>