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4" r:id="rId4"/>
    <p:sldId id="305" r:id="rId5"/>
    <p:sldId id="306" r:id="rId6"/>
    <p:sldId id="308" r:id="rId7"/>
    <p:sldId id="310" r:id="rId8"/>
    <p:sldId id="311" r:id="rId9"/>
    <p:sldId id="312" r:id="rId10"/>
    <p:sldId id="313" r:id="rId11"/>
    <p:sldId id="317" r:id="rId12"/>
    <p:sldId id="319" r:id="rId13"/>
    <p:sldId id="320" r:id="rId14"/>
    <p:sldId id="331" r:id="rId15"/>
    <p:sldId id="322" r:id="rId16"/>
    <p:sldId id="325" r:id="rId17"/>
    <p:sldId id="326" r:id="rId18"/>
    <p:sldId id="327" r:id="rId19"/>
    <p:sldId id="33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E99"/>
    <a:srgbClr val="57B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5" autoAdjust="0"/>
    <p:restoredTop sz="94611" autoAdjust="0"/>
  </p:normalViewPr>
  <p:slideViewPr>
    <p:cSldViewPr>
      <p:cViewPr>
        <p:scale>
          <a:sx n="51" d="100"/>
          <a:sy n="51" d="100"/>
        </p:scale>
        <p:origin x="-184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DF696-E9D3-473C-9F7E-B18FE980DEDF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E1226-562C-4455-BC87-FAA923035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0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4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28584"/>
            <a:ext cx="9144000" cy="1143000"/>
            <a:chOff x="0" y="1524000"/>
            <a:chExt cx="9144000" cy="1143000"/>
          </a:xfrm>
        </p:grpSpPr>
        <p:sp>
          <p:nvSpPr>
            <p:cNvPr id="7" name="Rectangle 6"/>
            <p:cNvSpPr/>
            <p:nvPr/>
          </p:nvSpPr>
          <p:spPr bwMode="white">
            <a:xfrm>
              <a:off x="0" y="1524000"/>
              <a:ext cx="9144000" cy="1143000"/>
            </a:xfrm>
            <a:prstGeom prst="rect">
              <a:avLst/>
            </a:prstGeom>
            <a:noFill/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ru-R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600200"/>
              <a:ext cx="899592" cy="9906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ru-RU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9592" y="1600200"/>
              <a:ext cx="8244408" cy="990600"/>
            </a:xfrm>
            <a:prstGeom prst="rect">
              <a:avLst/>
            </a:prstGeom>
            <a:solidFill>
              <a:schemeClr val="tx2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ru-R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4784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ru-RU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dirty="0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2420888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Германия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7287" y="530120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ylfaen"/>
              </a:rPr>
              <a:t>§29, , </a:t>
            </a:r>
            <a:r>
              <a:rPr lang="ru-RU" sz="2400" dirty="0" err="1" smtClean="0">
                <a:latin typeface="Sylfaen"/>
              </a:rPr>
              <a:t>стр</a:t>
            </a:r>
            <a:r>
              <a:rPr lang="ru-RU" sz="2400" dirty="0" smtClean="0">
                <a:latin typeface="Sylfaen"/>
              </a:rPr>
              <a:t> 154 ,  вопрос </a:t>
            </a:r>
          </a:p>
          <a:p>
            <a:r>
              <a:rPr lang="ru-RU" sz="2400" dirty="0" smtClean="0">
                <a:latin typeface="Sylfaen"/>
              </a:rPr>
              <a:t>« предлагаем обсудить» </a:t>
            </a:r>
          </a:p>
          <a:p>
            <a:r>
              <a:rPr lang="ru-RU" sz="2400" dirty="0" smtClean="0">
                <a:latin typeface="Sylfaen"/>
              </a:rPr>
              <a:t>( письменно, по желанию)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4784"/>
            <a:ext cx="8096200" cy="9906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rgbClr val="C00000"/>
                </a:solidFill>
              </a:rPr>
              <a:t>«Эра Аденауэра»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idx="1"/>
          </p:nvPr>
        </p:nvSpPr>
        <p:spPr>
          <a:xfrm>
            <a:off x="179512" y="5805264"/>
            <a:ext cx="8784976" cy="953219"/>
          </a:xfrm>
          <a:solidFill>
            <a:schemeClr val="accent4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1955 г. ФРГ добилась принятия в НАТО, после чего ей было разрешено создать свои вооружённые силы численностью до 500 тыс. 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человек. Участие </a:t>
            </a: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НАТО значительно укрепляло международное положение 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страны.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467544" y="3279488"/>
            <a:ext cx="2167572" cy="376275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НАТО в 1955 г.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5863644" cy="439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80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4784"/>
            <a:ext cx="8096200" cy="9906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b="1" dirty="0">
                <a:solidFill>
                  <a:srgbClr val="C00000"/>
                </a:solidFill>
              </a:rPr>
              <a:t>«Эра Аденауэра»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5112568" cy="5112568"/>
          </a:xfrm>
          <a:solidFill>
            <a:schemeClr val="bg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13 августа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1961 г. власти ГДР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установили строгий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контроль на границе с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Западным Берлином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и начали строить стену,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разделившую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Берлин на две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части. Она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стала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символом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раскола Германии и «холодной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войны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» между Востоком и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Западом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. Это означало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крах политики ФРГ,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направленной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на ликвидацию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ГДР. </a:t>
            </a:r>
            <a:endParaRPr lang="ru-RU" sz="2400" dirty="0" smtClean="0">
              <a:solidFill>
                <a:schemeClr val="tx1"/>
              </a:solidFill>
              <a:latin typeface="+mj-lt"/>
            </a:endParaRPr>
          </a:p>
          <a:p>
            <a:pPr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Осенью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1963 г. 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</a:rPr>
              <a:t>К.Аденауэр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ушёл в отставку.</a:t>
            </a: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6044187" y="5157192"/>
            <a:ext cx="2242329" cy="376275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Берлинская стена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36" y="1844824"/>
            <a:ext cx="3618433" cy="309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73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024192" cy="97875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C00000"/>
                </a:solidFill>
              </a:rPr>
              <a:t>«Новая восточная политика»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idx="1"/>
          </p:nvPr>
        </p:nvSpPr>
        <p:spPr>
          <a:xfrm>
            <a:off x="323528" y="1269241"/>
            <a:ext cx="4260091" cy="5148939"/>
          </a:xfrm>
          <a:solidFill>
            <a:schemeClr val="bg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Движение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за пересмотр внешней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политики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усиливалось в связи с тем, что в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сознательную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жизнь вступало поколение, не знавшее войны и не хотевшее видеть на востоке Европы своих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противников.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Выражая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интересы значительной части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населения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Социал-демократическая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партия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Германии (СДПГ) предложила идею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«новой восточной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политики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»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3347864" y="6230044"/>
            <a:ext cx="1450241" cy="376275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В.Брандт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56" y="1268760"/>
            <a:ext cx="401775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78" y="4941168"/>
            <a:ext cx="922784" cy="92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04"/>
            <a:ext cx="920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7750" y="104775"/>
            <a:ext cx="8096250" cy="99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C00000"/>
                </a:solidFill>
              </a:rPr>
              <a:t>«Новая восточная политика»</a:t>
            </a: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1691680" y="5661249"/>
            <a:ext cx="2736304" cy="94507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Г.Коль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99" y="1268759"/>
            <a:ext cx="3981647" cy="5337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43608" y="237861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Задачи политики Гельмута Коля?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644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"/>
          <p:cNvSpPr txBox="1">
            <a:spLocks/>
          </p:cNvSpPr>
          <p:nvPr/>
        </p:nvSpPr>
        <p:spPr>
          <a:xfrm>
            <a:off x="2195736" y="5764502"/>
            <a:ext cx="4183796" cy="50405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Берлинской стены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084" r="1125" b="1894"/>
          <a:stretch/>
        </p:blipFill>
        <p:spPr bwMode="auto">
          <a:xfrm>
            <a:off x="1099522" y="1124744"/>
            <a:ext cx="6840760" cy="443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339752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Ноябрь, 1989 год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7750" y="104775"/>
            <a:ext cx="8096250" cy="99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ФРГ в 1980-е гг. Объединение Германии</a:t>
            </a: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611560" y="6292130"/>
            <a:ext cx="4033306" cy="36004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 Германии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07" y="1268760"/>
            <a:ext cx="419889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64017" y="321297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 октября </a:t>
            </a:r>
          </a:p>
          <a:p>
            <a:pPr algn="ctr"/>
            <a:r>
              <a:rPr lang="ru-RU" sz="3200" b="1" dirty="0" smtClean="0"/>
              <a:t>1990 года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2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4784"/>
            <a:ext cx="8096200" cy="99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Германия на рубеже веков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idx="1"/>
          </p:nvPr>
        </p:nvSpPr>
        <p:spPr>
          <a:xfrm>
            <a:off x="107504" y="1052737"/>
            <a:ext cx="4725162" cy="5805264"/>
          </a:xfrm>
          <a:solidFill>
            <a:schemeClr val="bg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Объединение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двух государств не могло привести к немедленному 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гармоничному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объединению двух экономик, двух разных образов жизни и мышления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людей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 Отсталая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организация 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технология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производства в бывшей ГДР не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могла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обеспечить такой же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производительности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труда, как в Западной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Германии. Поэтому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усилия правительства ФРГ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были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направлены на технологическое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обновление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хозяйства восточных земель и включение их в единую немецкую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экономику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5465551" y="5877272"/>
            <a:ext cx="2887652" cy="36004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бурого угля в ГДР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66" y="1700808"/>
            <a:ext cx="4153421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84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68440"/>
            <a:ext cx="3600400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7750" y="-171400"/>
            <a:ext cx="8096250" cy="99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Германия на рубеже веков</a:t>
            </a: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827584" y="6137650"/>
            <a:ext cx="1584176" cy="36004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А.Меркель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8" y="1068440"/>
            <a:ext cx="3981592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6732240" y="6072862"/>
            <a:ext cx="1656184" cy="36004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Шольц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0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424936" cy="2520280"/>
          </a:xfrm>
          <a:solidFill>
            <a:schemeClr val="accent4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 Германии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«Экономическое чудо» в ФРГ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«Эра Аденауэра»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«Новая восточная политика»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ФРГ в 1980-е гг. Объединение Германии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Германия на рубеже веков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4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7750" y="104775"/>
            <a:ext cx="8096250" cy="99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 Германии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238981" y="2626452"/>
            <a:ext cx="2232248" cy="904478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Подписание Акта о безоговорочной капитуляции Германии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56598"/>
            <a:ext cx="6114256" cy="454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02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4392488" cy="4464496"/>
          </a:xfrm>
          <a:solidFill>
            <a:schemeClr val="bg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Крымской (Ялтинской) 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Потсдамской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конференциях ответственность за судьбу послевоенной Германии взяли на себя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страны-победительницы.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Каждая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из них обязалась в своей зоне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оккупации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обеспечить проведение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денацификации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(искоренение идей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нацизма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и наказания нацистских военных преступников), демократизации,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демилитаризации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и декартелизации (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дробление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монополий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).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4784"/>
            <a:ext cx="8096200" cy="9906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rgbClr val="FF0000"/>
                </a:solidFill>
              </a:rPr>
              <a:t>Раскол Германии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043608" y="6181117"/>
            <a:ext cx="3456384" cy="48824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Оккупационные зоны в Германии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285778" cy="5472608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2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7750" y="104775"/>
            <a:ext cx="8096250" cy="99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dirty="0">
                <a:solidFill>
                  <a:srgbClr val="FF0000"/>
                </a:solidFill>
              </a:rPr>
              <a:t>Раскол Германии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4252342" y="1594755"/>
            <a:ext cx="1512168" cy="452239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 ХДС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6675"/>
            <a:ext cx="3809999" cy="1168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52" y="2963416"/>
            <a:ext cx="3810000" cy="12192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22" y="1236675"/>
            <a:ext cx="2642302" cy="240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4211960" y="3346896"/>
            <a:ext cx="1512168" cy="452239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 ХСС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6738920" y="3799135"/>
            <a:ext cx="1653306" cy="452239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 СвДП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24" y="5517232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290464"/>
            <a:ext cx="3960440" cy="5118750"/>
          </a:xfrm>
          <a:solidFill>
            <a:schemeClr val="bg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Берлинский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кризис 1948-1949 гг.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привёл к резкому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обострению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отношений между СССР и западными странами 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фактическому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расколу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Германии.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4784"/>
            <a:ext cx="8096200" cy="9906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dirty="0">
                <a:solidFill>
                  <a:srgbClr val="FF0000"/>
                </a:solidFill>
              </a:rPr>
              <a:t>Раскол Германии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4307494" y="6409214"/>
            <a:ext cx="4524947" cy="376275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Западного Берлина. 1948-1949 гг.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59"/>
            <a:ext cx="4716016" cy="4941991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251645"/>
            <a:ext cx="4392487" cy="5406545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 мая 1949 г. была обнародована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конституция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нового западногерманского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государства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которое получило название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Федеративная Республика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Германия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(ФРГ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октября 1949 г. в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противовес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ему в советской зоне оккупации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была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образована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Германская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Демократическая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Республика (ГДР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4784"/>
            <a:ext cx="8096200" cy="9906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b="1" dirty="0">
                <a:solidFill>
                  <a:srgbClr val="FF0000"/>
                </a:solidFill>
              </a:rPr>
              <a:t>Раскол Германии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164046" cy="5379905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566124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86104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4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6093296"/>
            <a:ext cx="8965554" cy="648072"/>
          </a:xfrm>
          <a:solidFill>
            <a:schemeClr val="accent4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Конституция </a:t>
            </a:r>
            <a:r>
              <a:rPr lang="ru-RU" sz="1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1949 г. провозгласила ФРГ федерацией отдельных земель со своими 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правительствами.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04784"/>
            <a:ext cx="8096200" cy="9906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b="1" dirty="0">
                <a:solidFill>
                  <a:srgbClr val="FF0000"/>
                </a:solidFill>
              </a:rPr>
              <a:t>Раскол Германии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255068"/>
            <a:ext cx="338437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204864"/>
            <a:ext cx="338437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636912"/>
            <a:ext cx="169218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Бундесрат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15716" y="2636912"/>
            <a:ext cx="1692188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Бундестаг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636912"/>
            <a:ext cx="3888432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правительство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2060" y="2204864"/>
            <a:ext cx="338437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Канцлер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3929" y="4149080"/>
            <a:ext cx="1692188" cy="864096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всенародно избираются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077072"/>
            <a:ext cx="1872208" cy="1008112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назначаются правительствами земель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259632" y="3068960"/>
            <a:ext cx="0" cy="1008112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80023" y="3068960"/>
            <a:ext cx="0" cy="108012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4" idx="1"/>
          </p:cNvCxnSpPr>
          <p:nvPr/>
        </p:nvCxnSpPr>
        <p:spPr>
          <a:xfrm flipV="1">
            <a:off x="3707904" y="2420888"/>
            <a:ext cx="1404156" cy="43204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626441">
            <a:off x="3601710" y="2254667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азначается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18" y="3284984"/>
            <a:ext cx="2082832" cy="260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" name="Текст 1"/>
          <p:cNvSpPr txBox="1">
            <a:spLocks/>
          </p:cNvSpPr>
          <p:nvPr/>
        </p:nvSpPr>
        <p:spPr>
          <a:xfrm>
            <a:off x="4788024" y="5445223"/>
            <a:ext cx="1932659" cy="453041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герб ФРГ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Текст 1"/>
          <p:cNvSpPr txBox="1">
            <a:spLocks/>
          </p:cNvSpPr>
          <p:nvPr/>
        </p:nvSpPr>
        <p:spPr>
          <a:xfrm>
            <a:off x="818764" y="5389223"/>
            <a:ext cx="2868763" cy="453041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органы власти в ФРГ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6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7750" y="104775"/>
            <a:ext cx="8096250" cy="9906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rgbClr val="FF0000"/>
                </a:solidFill>
              </a:rPr>
              <a:t>Раскол Германии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331641" y="5805264"/>
            <a:ext cx="3744416" cy="560893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tIns="61200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К.Аденауэр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59" y="1268760"/>
            <a:ext cx="3597444" cy="5389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0" y="836712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0" y="2133269"/>
            <a:ext cx="5126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«Экономическое чудо» </a:t>
            </a:r>
            <a:endParaRPr lang="ru-RU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ФРГ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7005" y="3856661"/>
            <a:ext cx="511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 концу 1950-х гг. ФРГ вышла на второе место в мире после США по уровню промышленного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8017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1863</TotalTime>
  <Words>541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TeamworkPresentation2</vt:lpstr>
      <vt:lpstr>Германия</vt:lpstr>
      <vt:lpstr>План</vt:lpstr>
      <vt:lpstr>Раскол Германии</vt:lpstr>
      <vt:lpstr>Раскол Германии</vt:lpstr>
      <vt:lpstr>Раскол Германии</vt:lpstr>
      <vt:lpstr>Раскол Германии</vt:lpstr>
      <vt:lpstr>Раскол Германии</vt:lpstr>
      <vt:lpstr>Раскол Германии</vt:lpstr>
      <vt:lpstr>Раскол Германии</vt:lpstr>
      <vt:lpstr>«Эра Аденауэра»</vt:lpstr>
      <vt:lpstr>«Эра Аденауэра»</vt:lpstr>
      <vt:lpstr>«Новая восточная политика»</vt:lpstr>
      <vt:lpstr>Презентация PowerPoint</vt:lpstr>
      <vt:lpstr>«Новая восточная политика»</vt:lpstr>
      <vt:lpstr>Презентация PowerPoint</vt:lpstr>
      <vt:lpstr>ФРГ в 1980-е гг. Объединение Германии</vt:lpstr>
      <vt:lpstr>Единая Германия на рубеже веков</vt:lpstr>
      <vt:lpstr>Единая Германия на рубеже веков</vt:lpstr>
    </vt:vector>
  </TitlesOfParts>
  <Company>Лицей Ивацевичского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Федеративная Республика Германия и Германская Демократическая Республика</dc:title>
  <dc:subject>Федеративная Республика Германия и Германская Демократическая Республика</dc:subject>
  <dc:creator>Ситник П.В.</dc:creator>
  <dc:description>Презентация</dc:description>
  <cp:lastModifiedBy>Ала</cp:lastModifiedBy>
  <cp:revision>188</cp:revision>
  <cp:lastPrinted>2014-07-09T15:48:11Z</cp:lastPrinted>
  <dcterms:created xsi:type="dcterms:W3CDTF">2014-07-06T11:59:53Z</dcterms:created>
  <dcterms:modified xsi:type="dcterms:W3CDTF">2023-03-02T06:41:18Z</dcterms:modified>
  <cp:category>Всемирная история. 11 класс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24.08.2014</vt:lpwstr>
  </property>
</Properties>
</file>