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56" r:id="rId3"/>
    <p:sldId id="258" r:id="rId4"/>
    <p:sldId id="257" r:id="rId5"/>
    <p:sldId id="286" r:id="rId6"/>
    <p:sldId id="259" r:id="rId7"/>
    <p:sldId id="262" r:id="rId8"/>
    <p:sldId id="265" r:id="rId9"/>
    <p:sldId id="263" r:id="rId10"/>
    <p:sldId id="264" r:id="rId11"/>
    <p:sldId id="287" r:id="rId12"/>
    <p:sldId id="268" r:id="rId13"/>
    <p:sldId id="272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4" r:id="rId28"/>
    <p:sldId id="28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73" autoAdjust="0"/>
  </p:normalViewPr>
  <p:slideViewPr>
    <p:cSldViewPr>
      <p:cViewPr>
        <p:scale>
          <a:sx n="65" d="100"/>
          <a:sy n="65" d="100"/>
        </p:scale>
        <p:origin x="-1210" y="-4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15D56-D061-4C5B-AE34-D584840191EF}" type="datetimeFigureOut">
              <a:rPr lang="ru-RU" smtClean="0"/>
              <a:t>05.09.2021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73101-0086-4F4E-B747-F23196BE6D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401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15D56-D061-4C5B-AE34-D584840191EF}" type="datetimeFigureOut">
              <a:rPr lang="ru-RU" smtClean="0"/>
              <a:t>05.09.2021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73101-0086-4F4E-B747-F23196BE6D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843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15D56-D061-4C5B-AE34-D584840191EF}" type="datetimeFigureOut">
              <a:rPr lang="ru-RU" smtClean="0"/>
              <a:t>05.09.2021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73101-0086-4F4E-B747-F23196BE6D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729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15D56-D061-4C5B-AE34-D584840191EF}" type="datetimeFigureOut">
              <a:rPr lang="ru-RU" smtClean="0"/>
              <a:t>05.09.2021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73101-0086-4F4E-B747-F23196BE6D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008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15D56-D061-4C5B-AE34-D584840191EF}" type="datetimeFigureOut">
              <a:rPr lang="ru-RU" smtClean="0"/>
              <a:t>05.09.2021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73101-0086-4F4E-B747-F23196BE6D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19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15D56-D061-4C5B-AE34-D584840191EF}" type="datetimeFigureOut">
              <a:rPr lang="ru-RU" smtClean="0"/>
              <a:t>05.09.2021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73101-0086-4F4E-B747-F23196BE6D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18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15D56-D061-4C5B-AE34-D584840191EF}" type="datetimeFigureOut">
              <a:rPr lang="ru-RU" smtClean="0"/>
              <a:t>05.09.2021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73101-0086-4F4E-B747-F23196BE6D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580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15D56-D061-4C5B-AE34-D584840191EF}" type="datetimeFigureOut">
              <a:rPr lang="ru-RU" smtClean="0"/>
              <a:t>05.09.2021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73101-0086-4F4E-B747-F23196BE6D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584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15D56-D061-4C5B-AE34-D584840191EF}" type="datetimeFigureOut">
              <a:rPr lang="ru-RU" smtClean="0"/>
              <a:t>05.09.2021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73101-0086-4F4E-B747-F23196BE6D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706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15D56-D061-4C5B-AE34-D584840191EF}" type="datetimeFigureOut">
              <a:rPr lang="ru-RU" smtClean="0"/>
              <a:t>05.09.2021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73101-0086-4F4E-B747-F23196BE6D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874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15D56-D061-4C5B-AE34-D584840191EF}" type="datetimeFigureOut">
              <a:rPr lang="ru-RU" smtClean="0"/>
              <a:t>05.09.2021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73101-0086-4F4E-B747-F23196BE6D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893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15D56-D061-4C5B-AE34-D584840191EF}" type="datetimeFigureOut">
              <a:rPr lang="ru-RU" smtClean="0"/>
              <a:t>05.09.2021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73101-0086-4F4E-B747-F23196BE6D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766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testpad.com/ka3cfl7vqmxqa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eior.by/obrazovanie/obshchee-srednee/index.php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260648"/>
            <a:ext cx="66247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 Периодизация </a:t>
            </a:r>
            <a:r>
              <a:rPr lang="ru-RU" sz="3200" b="1" dirty="0">
                <a:solidFill>
                  <a:srgbClr val="C00000"/>
                </a:solidFill>
              </a:rPr>
              <a:t>всемирной </a:t>
            </a:r>
            <a:r>
              <a:rPr lang="ru-RU" sz="3200" b="1" dirty="0" smtClean="0">
                <a:solidFill>
                  <a:srgbClr val="C00000"/>
                </a:solidFill>
              </a:rPr>
              <a:t>истории </a:t>
            </a:r>
            <a:endParaRPr lang="ru-RU" sz="3200" b="1" dirty="0">
              <a:solidFill>
                <a:srgbClr val="C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282818"/>
              </p:ext>
            </p:extLst>
          </p:nvPr>
        </p:nvGraphicFramePr>
        <p:xfrm>
          <a:off x="395536" y="1412776"/>
          <a:ext cx="8640960" cy="493049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880320"/>
                <a:gridCol w="2880320"/>
                <a:gridCol w="2880320"/>
              </a:tblGrid>
              <a:tr h="804089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Периоды всемирной истории 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Хронологические рамки 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События, послужившие переходом к следующему периоду 	</a:t>
                      </a:r>
                      <a:endParaRPr lang="ru-RU" sz="2000" b="1" dirty="0"/>
                    </a:p>
                  </a:txBody>
                  <a:tcPr/>
                </a:tc>
              </a:tr>
              <a:tr h="804089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История Древнего мира 		</a:t>
                      </a:r>
                    </a:p>
                    <a:p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/>
                    </a:p>
                  </a:txBody>
                  <a:tcPr/>
                </a:tc>
              </a:tr>
              <a:tr h="804089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История Средних веков 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/>
                    </a:p>
                  </a:txBody>
                  <a:tcPr/>
                </a:tc>
              </a:tr>
              <a:tr h="804089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История Нового времени 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/>
                    </a:p>
                  </a:txBody>
                  <a:tcPr/>
                </a:tc>
              </a:tr>
              <a:tr h="8040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История Новейшего времени 	</a:t>
                      </a:r>
                    </a:p>
                    <a:p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3" y="1"/>
            <a:ext cx="1399474" cy="1350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014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" t="3247" r="4615" b="10257"/>
          <a:stretch/>
        </p:blipFill>
        <p:spPr bwMode="auto">
          <a:xfrm>
            <a:off x="-4863" y="-1"/>
            <a:ext cx="9148864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247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ая выноска 1"/>
          <p:cNvSpPr/>
          <p:nvPr/>
        </p:nvSpPr>
        <p:spPr>
          <a:xfrm>
            <a:off x="1588706" y="949941"/>
            <a:ext cx="2880320" cy="612648"/>
          </a:xfrm>
          <a:prstGeom prst="wedgeRectCallout">
            <a:avLst>
              <a:gd name="adj1" fmla="val -21298"/>
              <a:gd name="adj2" fmla="val 7780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Промышленная революция </a:t>
            </a:r>
            <a:endParaRPr lang="ru-RU" sz="2000" dirty="0"/>
          </a:p>
        </p:txBody>
      </p:sp>
      <p:sp>
        <p:nvSpPr>
          <p:cNvPr id="3" name="Прямоугольная выноска 2"/>
          <p:cNvSpPr/>
          <p:nvPr/>
        </p:nvSpPr>
        <p:spPr>
          <a:xfrm>
            <a:off x="4873352" y="949941"/>
            <a:ext cx="2880320" cy="612648"/>
          </a:xfrm>
          <a:prstGeom prst="wedgeRectCallout">
            <a:avLst>
              <a:gd name="adj1" fmla="val -21298"/>
              <a:gd name="adj2" fmla="val 7780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Научно- техническая революция</a:t>
            </a:r>
            <a:endParaRPr lang="ru-RU" sz="2000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323528" y="1820688"/>
            <a:ext cx="2160240" cy="11881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Аграрная</a:t>
            </a:r>
          </a:p>
          <a:p>
            <a:pPr algn="ctr"/>
            <a:r>
              <a:rPr lang="ru-RU" sz="2000" dirty="0" smtClean="0"/>
              <a:t>цивилизация </a:t>
            </a:r>
            <a:endParaRPr lang="ru-RU" sz="2000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2771800" y="1820688"/>
            <a:ext cx="2409764" cy="11881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Индустриальная цивилизация</a:t>
            </a:r>
            <a:endParaRPr lang="ru-RU" sz="2000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5907404" y="1742591"/>
            <a:ext cx="2913068" cy="1344325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 smtClean="0"/>
          </a:p>
          <a:p>
            <a:pPr algn="ctr"/>
            <a:r>
              <a:rPr lang="ru-RU" sz="2000" dirty="0" smtClean="0"/>
              <a:t>Постиндустриальная цивилизация</a:t>
            </a:r>
          </a:p>
          <a:p>
            <a:pPr algn="ctr"/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50" y="692696"/>
            <a:ext cx="759336" cy="112713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54638"/>
            <a:ext cx="3055827" cy="219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97767" y="5380672"/>
            <a:ext cx="39421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Хрустальный дворец, построенный</a:t>
            </a:r>
          </a:p>
          <a:p>
            <a:r>
              <a:rPr lang="ru-RU" dirty="0"/>
              <a:t>к Всемирной промышленной выставке 1851 </a:t>
            </a:r>
            <a:r>
              <a:rPr lang="ru-RU" dirty="0" smtClean="0"/>
              <a:t>г.  в </a:t>
            </a:r>
            <a:r>
              <a:rPr lang="ru-RU" dirty="0"/>
              <a:t>Лондоне, стал </a:t>
            </a:r>
            <a:r>
              <a:rPr lang="ru-RU" dirty="0" smtClean="0"/>
              <a:t>символом промышленной</a:t>
            </a:r>
            <a:endParaRPr lang="ru-RU" dirty="0"/>
          </a:p>
          <a:p>
            <a:r>
              <a:rPr lang="ru-RU" dirty="0"/>
              <a:t>революции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352" y="3107767"/>
            <a:ext cx="3227040" cy="2200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572000" y="551723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FEDOR — первый российский робот</a:t>
            </a:r>
          </a:p>
          <a:p>
            <a:r>
              <a:rPr lang="ru-RU" dirty="0"/>
              <a:t>с искусственным интеллектом,</a:t>
            </a:r>
          </a:p>
          <a:p>
            <a:r>
              <a:rPr lang="ru-RU" dirty="0"/>
              <a:t>побывавший в космосе в 2019 г.</a:t>
            </a:r>
          </a:p>
        </p:txBody>
      </p:sp>
    </p:spTree>
    <p:extLst>
      <p:ext uri="{BB962C8B-B14F-4D97-AF65-F5344CB8AC3E}">
        <p14:creationId xmlns:p14="http://schemas.microsoft.com/office/powerpoint/2010/main" val="100650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" t="7008" r="4327" b="9572"/>
          <a:stretch/>
        </p:blipFill>
        <p:spPr bwMode="auto">
          <a:xfrm>
            <a:off x="0" y="24226"/>
            <a:ext cx="9144000" cy="6833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6134109"/>
            <a:ext cx="6696744" cy="6926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37" y="6134108"/>
            <a:ext cx="379668" cy="56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4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" t="5299" r="5000" b="9915"/>
          <a:stretch/>
        </p:blipFill>
        <p:spPr bwMode="auto">
          <a:xfrm>
            <a:off x="0" y="15878"/>
            <a:ext cx="9252520" cy="6842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075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" t="5299" r="4807" b="6495"/>
          <a:stretch/>
        </p:blipFill>
        <p:spPr bwMode="auto">
          <a:xfrm>
            <a:off x="0" y="-19290"/>
            <a:ext cx="9324528" cy="687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2627784" y="3717032"/>
            <a:ext cx="1656184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6372200" y="2564904"/>
            <a:ext cx="1656184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988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" t="5129" r="4423" b="10769"/>
          <a:stretch/>
        </p:blipFill>
        <p:spPr bwMode="auto">
          <a:xfrm>
            <a:off x="1597" y="0"/>
            <a:ext cx="91424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7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" t="6325" r="7404" b="11624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839" y="4221088"/>
            <a:ext cx="759336" cy="1127139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259632" y="1988840"/>
            <a:ext cx="7416824" cy="165618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47664" y="2204864"/>
            <a:ext cx="6408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/>
              <a:t>Капитализм?</a:t>
            </a:r>
            <a:endParaRPr lang="ru-RU" sz="6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666228"/>
            <a:ext cx="792088" cy="84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2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5299" r="6058" b="11453"/>
          <a:stretch/>
        </p:blipFill>
        <p:spPr bwMode="auto">
          <a:xfrm>
            <a:off x="1670" y="0"/>
            <a:ext cx="91423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6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" t="4445" r="4134" b="10940"/>
          <a:stretch/>
        </p:blipFill>
        <p:spPr bwMode="auto">
          <a:xfrm>
            <a:off x="0" y="1034"/>
            <a:ext cx="9144000" cy="685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07504" y="2852936"/>
            <a:ext cx="8928992" cy="388843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95536" y="3027437"/>
            <a:ext cx="29523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В экономике-</a:t>
            </a:r>
          </a:p>
          <a:p>
            <a:endParaRPr lang="ru-RU" sz="3200" b="1" dirty="0"/>
          </a:p>
          <a:p>
            <a:endParaRPr lang="ru-RU" sz="3200" b="1" dirty="0" smtClean="0"/>
          </a:p>
          <a:p>
            <a:r>
              <a:rPr lang="ru-RU" sz="3200" b="1" dirty="0" smtClean="0"/>
              <a:t>В политике -</a:t>
            </a:r>
          </a:p>
          <a:p>
            <a:endParaRPr lang="ru-RU" sz="3200" b="1" dirty="0"/>
          </a:p>
          <a:p>
            <a:endParaRPr lang="ru-RU" sz="3200" b="1" dirty="0" smtClean="0"/>
          </a:p>
          <a:p>
            <a:r>
              <a:rPr lang="ru-RU" sz="3200" b="1" dirty="0" smtClean="0"/>
              <a:t>В культуре-</a:t>
            </a:r>
            <a:endParaRPr lang="ru-RU" sz="32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844824"/>
            <a:ext cx="792088" cy="84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9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6838" r="5769" b="10940"/>
          <a:stretch/>
        </p:blipFill>
        <p:spPr bwMode="auto">
          <a:xfrm>
            <a:off x="1" y="7531"/>
            <a:ext cx="9144000" cy="685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1331640" y="3212976"/>
            <a:ext cx="7272808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1331640" y="3573016"/>
            <a:ext cx="2592288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" t="4910" r="4246" b="1102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101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" t="6495" r="6058" b="13505"/>
          <a:stretch/>
        </p:blipFill>
        <p:spPr bwMode="auto">
          <a:xfrm>
            <a:off x="0" y="24263"/>
            <a:ext cx="9144000" cy="68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1187624" y="2348880"/>
            <a:ext cx="1656184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5292080" y="4005064"/>
            <a:ext cx="1656184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6732240" y="6525344"/>
            <a:ext cx="1656184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72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" t="7691" r="5769" b="10770"/>
          <a:stretch/>
        </p:blipFill>
        <p:spPr bwMode="auto">
          <a:xfrm>
            <a:off x="0" y="12612"/>
            <a:ext cx="9144000" cy="694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988840"/>
            <a:ext cx="759336" cy="112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" t="5812" r="4807" b="10598"/>
          <a:stretch/>
        </p:blipFill>
        <p:spPr bwMode="auto">
          <a:xfrm>
            <a:off x="0" y="19290"/>
            <a:ext cx="9144000" cy="6838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90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4" t="4615" r="4135" b="10940"/>
          <a:stretch/>
        </p:blipFill>
        <p:spPr bwMode="auto">
          <a:xfrm>
            <a:off x="-13610" y="17548"/>
            <a:ext cx="9157610" cy="684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611560" y="2132856"/>
            <a:ext cx="2376264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971600" y="6237312"/>
            <a:ext cx="3096344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143508" y="6525344"/>
            <a:ext cx="1656184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49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" t="6155" r="4327" b="10769"/>
          <a:stretch/>
        </p:blipFill>
        <p:spPr bwMode="auto">
          <a:xfrm>
            <a:off x="4827" y="24262"/>
            <a:ext cx="9139173" cy="68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067944" y="1844824"/>
            <a:ext cx="1584176" cy="28803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51720" y="2492896"/>
            <a:ext cx="1728192" cy="28803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676074" y="2852936"/>
            <a:ext cx="1976046" cy="21602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355976" y="4077072"/>
            <a:ext cx="1656184" cy="28803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43608" y="5884622"/>
            <a:ext cx="1584176" cy="28068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83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" t="4445" r="5866" b="10256"/>
          <a:stretch/>
        </p:blipFill>
        <p:spPr bwMode="auto">
          <a:xfrm>
            <a:off x="6642" y="0"/>
            <a:ext cx="91373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283968" y="2852936"/>
            <a:ext cx="3024336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Скругленный прямоугольник 3"/>
          <p:cNvSpPr/>
          <p:nvPr/>
        </p:nvSpPr>
        <p:spPr>
          <a:xfrm>
            <a:off x="4210218" y="2826967"/>
            <a:ext cx="4932040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31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" t="7351" r="4615" b="564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60" y="2865430"/>
            <a:ext cx="759336" cy="112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5299" r="4520" b="11110"/>
          <a:stretch/>
        </p:blipFill>
        <p:spPr bwMode="auto">
          <a:xfrm>
            <a:off x="16805" y="29380"/>
            <a:ext cx="9127196" cy="682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80403" y="2780928"/>
            <a:ext cx="4456093" cy="316835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onlinetestpad.com/ka3cfl7vqmxqa</a:t>
            </a:r>
            <a:endParaRPr lang="ru-RU" smtClean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761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314096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2"/>
              </a:rPr>
              <a:t>https://eior.by/obrazovanie/obshchee-srednee/index.php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627784" y="1268760"/>
            <a:ext cx="5220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Использованы материалы </a:t>
            </a:r>
          </a:p>
          <a:p>
            <a:r>
              <a:rPr lang="ru-RU" dirty="0" smtClean="0"/>
              <a:t>Единого образовательного ресурса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298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" t="5470" r="4520" b="10257"/>
          <a:stretch/>
        </p:blipFill>
        <p:spPr bwMode="auto">
          <a:xfrm>
            <a:off x="19927" y="0"/>
            <a:ext cx="91240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676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" t="4631" r="4316" b="6106"/>
          <a:stretch/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713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8462" y="692696"/>
            <a:ext cx="74168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+mj-lt"/>
              </a:rPr>
              <a:t>Ключевая идея: </a:t>
            </a:r>
            <a:r>
              <a:rPr lang="ru-RU" sz="2800" b="1" dirty="0">
                <a:solidFill>
                  <a:srgbClr val="000000"/>
                </a:solidFill>
                <a:latin typeface="+mj-lt"/>
              </a:rPr>
              <a:t>историческая периодизация является инструментом познания истории, позволяющим упорядочить исторические факты, более глубоко осмыслить исторический процесс и его закономерности. </a:t>
            </a:r>
            <a:endParaRPr lang="ru-RU" sz="2800" b="1" dirty="0">
              <a:latin typeface="+mj-lt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395536" y="4365104"/>
            <a:ext cx="8496944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187624" y="4005064"/>
            <a:ext cx="0" cy="144016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7308304" y="4545124"/>
            <a:ext cx="0" cy="93610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4250597" y="4545124"/>
            <a:ext cx="0" cy="93610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6228184" y="4005064"/>
            <a:ext cx="0" cy="144016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1187624" y="4005064"/>
            <a:ext cx="5040560" cy="0"/>
          </a:xfrm>
          <a:prstGeom prst="straightConnector1">
            <a:avLst/>
          </a:prstGeom>
          <a:ln w="635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228184" y="4005064"/>
            <a:ext cx="2304256" cy="0"/>
          </a:xfrm>
          <a:prstGeom prst="straightConnector1">
            <a:avLst/>
          </a:prstGeom>
          <a:ln w="635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2483767" y="3434426"/>
            <a:ext cx="17668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НОВОЕ ВРЕМЯ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449839" y="3412649"/>
            <a:ext cx="22926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НОВЕЙШЕЕ ВРЕМЯ </a:t>
            </a:r>
            <a:endParaRPr lang="ru-RU" sz="20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60647" y="5661248"/>
            <a:ext cx="20791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Великие</a:t>
            </a:r>
          </a:p>
          <a:p>
            <a:r>
              <a:rPr lang="ru-RU" sz="2000" dirty="0"/>
              <a:t>географические</a:t>
            </a:r>
          </a:p>
          <a:p>
            <a:r>
              <a:rPr lang="ru-RU" sz="2000" dirty="0"/>
              <a:t>открытия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203848" y="548122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/>
              <a:t>Французская</a:t>
            </a:r>
            <a:endParaRPr lang="ru-RU" sz="2000" dirty="0"/>
          </a:p>
          <a:p>
            <a:r>
              <a:rPr lang="ru-RU" sz="2000" dirty="0" smtClean="0"/>
              <a:t>революция</a:t>
            </a:r>
            <a:endParaRPr lang="ru-RU" sz="20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5724128" y="5481228"/>
            <a:ext cx="228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dirty="0">
                <a:solidFill>
                  <a:prstClr val="black"/>
                </a:solidFill>
              </a:rPr>
              <a:t>Первая</a:t>
            </a:r>
          </a:p>
          <a:p>
            <a:pPr lvl="0"/>
            <a:r>
              <a:rPr lang="ru-RU" sz="2000" dirty="0">
                <a:solidFill>
                  <a:prstClr val="black"/>
                </a:solidFill>
              </a:rPr>
              <a:t>мировая</a:t>
            </a:r>
          </a:p>
          <a:p>
            <a:pPr lvl="0"/>
            <a:r>
              <a:rPr lang="ru-RU" sz="2000" dirty="0">
                <a:solidFill>
                  <a:prstClr val="black"/>
                </a:solidFill>
              </a:rPr>
              <a:t>война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092280" y="5522748"/>
            <a:ext cx="228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dirty="0">
                <a:solidFill>
                  <a:prstClr val="black"/>
                </a:solidFill>
              </a:rPr>
              <a:t>Вторая</a:t>
            </a:r>
          </a:p>
          <a:p>
            <a:pPr lvl="0"/>
            <a:r>
              <a:rPr lang="ru-RU" sz="2000" dirty="0">
                <a:solidFill>
                  <a:prstClr val="black"/>
                </a:solidFill>
              </a:rPr>
              <a:t>мировая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73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" t="20936" r="4711" b="6313"/>
          <a:stretch/>
        </p:blipFill>
        <p:spPr bwMode="auto">
          <a:xfrm>
            <a:off x="1" y="1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5344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" t="3932" r="4616" b="10599"/>
          <a:stretch/>
        </p:blipFill>
        <p:spPr bwMode="auto">
          <a:xfrm>
            <a:off x="0" y="12576"/>
            <a:ext cx="9144000" cy="684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187624" y="6123756"/>
            <a:ext cx="6516724" cy="69269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587897"/>
            <a:ext cx="379668" cy="56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42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" t="5299" r="4904" b="10940"/>
          <a:stretch/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77452"/>
            <a:ext cx="759336" cy="112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9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" t="5812" r="4039" b="9744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5868144" y="1844824"/>
            <a:ext cx="3275855" cy="194421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228184" y="2204864"/>
            <a:ext cx="25922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Главные итоги Французской революции?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18963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137</Words>
  <Application>Microsoft Office PowerPoint</Application>
  <PresentationFormat>Экран (4:3)</PresentationFormat>
  <Paragraphs>48</Paragraphs>
  <Slides>28</Slides>
  <Notes>0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Ала</dc:creator>
  <cp:lastModifiedBy>Ала</cp:lastModifiedBy>
  <cp:revision>16</cp:revision>
  <dcterms:created xsi:type="dcterms:W3CDTF">2021-08-23T12:54:54Z</dcterms:created>
  <dcterms:modified xsi:type="dcterms:W3CDTF">2021-09-05T08:53:57Z</dcterms:modified>
</cp:coreProperties>
</file>